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8" r:id="rId4"/>
    <p:sldId id="259" r:id="rId5"/>
    <p:sldId id="260" r:id="rId6"/>
    <p:sldId id="263" r:id="rId7"/>
    <p:sldId id="264" r:id="rId8"/>
    <p:sldId id="265" r:id="rId9"/>
    <p:sldId id="266" r:id="rId10"/>
    <p:sldId id="261" r:id="rId11"/>
    <p:sldId id="262" r:id="rId12"/>
    <p:sldId id="267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12/18/2014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12/18/2014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12/18/2014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12/18/2014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12/18/2014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12/18/2014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history.com/topics/1929-stock-market-crash/videos/1929-stock-market-crash?m=528e394da93ae&amp;s=undefined&amp;f=1&amp;free=false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history.com/topics/1929-stock-market-crash/videos/black-blizzard?m=528e394da93ae&amp;s=undefined&amp;f=1&amp;free=fals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Great Depression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Cause and effect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08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Banks – How did they fail?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9381790" y="2176004"/>
            <a:ext cx="2617027" cy="410888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Bank </a:t>
            </a:r>
            <a:r>
              <a:rPr lang="en-US" sz="2400" dirty="0"/>
              <a:t>failures occur when banks </a:t>
            </a:r>
            <a:r>
              <a:rPr lang="en-US" sz="2400" dirty="0" smtClean="0"/>
              <a:t>can’t give depositors their money.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www.history.com/topics/1929-stock-market-crash/videos/1929-stock-market-crash?m=528e394da93ae&amp;s=undefined&amp;f=1&amp;free=false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2" name="TextBox 6"/>
          <p:cNvSpPr txBox="1">
            <a:spLocks noChangeArrowheads="1"/>
          </p:cNvSpPr>
          <p:nvPr/>
        </p:nvSpPr>
        <p:spPr bwMode="auto">
          <a:xfrm>
            <a:off x="919694" y="1886437"/>
            <a:ext cx="2126040" cy="579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- 28"/>
              </a:rPr>
              <a:t>Bank Run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- 28"/>
            </a:endParaRPr>
          </a:p>
        </p:txBody>
      </p:sp>
      <p:sp>
        <p:nvSpPr>
          <p:cNvPr id="13" name="Freeform 12"/>
          <p:cNvSpPr/>
          <p:nvPr/>
        </p:nvSpPr>
        <p:spPr bwMode="auto">
          <a:xfrm rot="10800000">
            <a:off x="1804914" y="2593432"/>
            <a:ext cx="269874" cy="199154"/>
          </a:xfrm>
          <a:custGeom>
            <a:avLst/>
            <a:gdLst/>
            <a:ahLst/>
            <a:cxnLst/>
            <a:rect l="0" t="0" r="0" b="0"/>
            <a:pathLst>
              <a:path w="254001" h="254001">
                <a:moveTo>
                  <a:pt x="254000" y="105791"/>
                </a:moveTo>
                <a:lnTo>
                  <a:pt x="190500" y="105791"/>
                </a:lnTo>
                <a:lnTo>
                  <a:pt x="190500" y="254000"/>
                </a:lnTo>
                <a:lnTo>
                  <a:pt x="63500" y="254000"/>
                </a:lnTo>
                <a:lnTo>
                  <a:pt x="63500" y="105791"/>
                </a:lnTo>
                <a:lnTo>
                  <a:pt x="0" y="105791"/>
                </a:lnTo>
                <a:lnTo>
                  <a:pt x="127000" y="0"/>
                </a:lnTo>
                <a:close/>
              </a:path>
            </a:pathLst>
          </a:custGeom>
          <a:solidFill>
            <a:srgbClr val="4F81BD">
              <a:alpha val="1000"/>
            </a:srgbClr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Freeform 13"/>
          <p:cNvSpPr/>
          <p:nvPr/>
        </p:nvSpPr>
        <p:spPr bwMode="auto">
          <a:xfrm rot="10800000">
            <a:off x="1804914" y="4087082"/>
            <a:ext cx="269874" cy="199154"/>
          </a:xfrm>
          <a:custGeom>
            <a:avLst/>
            <a:gdLst/>
            <a:ahLst/>
            <a:cxnLst/>
            <a:rect l="0" t="0" r="0" b="0"/>
            <a:pathLst>
              <a:path w="254001" h="254001">
                <a:moveTo>
                  <a:pt x="254000" y="105790"/>
                </a:moveTo>
                <a:lnTo>
                  <a:pt x="190500" y="105790"/>
                </a:lnTo>
                <a:lnTo>
                  <a:pt x="190500" y="254000"/>
                </a:lnTo>
                <a:lnTo>
                  <a:pt x="63500" y="254000"/>
                </a:lnTo>
                <a:lnTo>
                  <a:pt x="63500" y="105790"/>
                </a:lnTo>
                <a:lnTo>
                  <a:pt x="0" y="105790"/>
                </a:lnTo>
                <a:lnTo>
                  <a:pt x="127000" y="0"/>
                </a:lnTo>
                <a:close/>
              </a:path>
            </a:pathLst>
          </a:custGeom>
          <a:solidFill>
            <a:srgbClr val="4F81BD">
              <a:alpha val="1000"/>
            </a:srgbClr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9"/>
          <p:cNvSpPr txBox="1">
            <a:spLocks noChangeArrowheads="1"/>
          </p:cNvSpPr>
          <p:nvPr/>
        </p:nvSpPr>
        <p:spPr bwMode="auto">
          <a:xfrm>
            <a:off x="502559" y="3330228"/>
            <a:ext cx="2987221" cy="398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- 36"/>
              </a:rPr>
              <a:t>Bank Panic</a:t>
            </a:r>
          </a:p>
        </p:txBody>
      </p:sp>
      <p:sp>
        <p:nvSpPr>
          <p:cNvPr id="16" name="TextBox 10"/>
          <p:cNvSpPr txBox="1">
            <a:spLocks noChangeArrowheads="1"/>
          </p:cNvSpPr>
          <p:nvPr/>
        </p:nvSpPr>
        <p:spPr bwMode="auto">
          <a:xfrm>
            <a:off x="-277886" y="4823804"/>
            <a:ext cx="4521200" cy="506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- 48"/>
              </a:rPr>
              <a:t>Bank Failures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4437" y="2011805"/>
            <a:ext cx="5233307" cy="4150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056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3" grpId="0" animBg="1"/>
      <p:bldP spid="14" grpId="0" animBg="1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5705952" y="2498884"/>
            <a:ext cx="4780598" cy="3248978"/>
          </a:xfrm>
          <a:custGeom>
            <a:avLst/>
            <a:gdLst/>
            <a:ahLst/>
            <a:cxnLst/>
            <a:rect l="0" t="0" r="0" b="0"/>
            <a:pathLst>
              <a:path w="5311141" h="3610610">
                <a:moveTo>
                  <a:pt x="0" y="0"/>
                </a:moveTo>
                <a:lnTo>
                  <a:pt x="0" y="3809"/>
                </a:lnTo>
                <a:lnTo>
                  <a:pt x="17780" y="39369"/>
                </a:lnTo>
                <a:lnTo>
                  <a:pt x="33021" y="58419"/>
                </a:lnTo>
                <a:lnTo>
                  <a:pt x="36830" y="62230"/>
                </a:lnTo>
                <a:lnTo>
                  <a:pt x="39371" y="68580"/>
                </a:lnTo>
                <a:lnTo>
                  <a:pt x="57150" y="130809"/>
                </a:lnTo>
                <a:lnTo>
                  <a:pt x="63500" y="143509"/>
                </a:lnTo>
                <a:lnTo>
                  <a:pt x="68580" y="148590"/>
                </a:lnTo>
                <a:lnTo>
                  <a:pt x="80011" y="156209"/>
                </a:lnTo>
                <a:lnTo>
                  <a:pt x="97791" y="163830"/>
                </a:lnTo>
                <a:lnTo>
                  <a:pt x="120650" y="167640"/>
                </a:lnTo>
                <a:lnTo>
                  <a:pt x="146050" y="168909"/>
                </a:lnTo>
                <a:lnTo>
                  <a:pt x="152400" y="170180"/>
                </a:lnTo>
                <a:lnTo>
                  <a:pt x="171450" y="177800"/>
                </a:lnTo>
                <a:lnTo>
                  <a:pt x="201930" y="181609"/>
                </a:lnTo>
                <a:lnTo>
                  <a:pt x="367030" y="182880"/>
                </a:lnTo>
                <a:lnTo>
                  <a:pt x="488950" y="184150"/>
                </a:lnTo>
                <a:lnTo>
                  <a:pt x="539750" y="198119"/>
                </a:lnTo>
                <a:lnTo>
                  <a:pt x="546100" y="201930"/>
                </a:lnTo>
                <a:lnTo>
                  <a:pt x="570230" y="226059"/>
                </a:lnTo>
                <a:lnTo>
                  <a:pt x="574041" y="231140"/>
                </a:lnTo>
                <a:lnTo>
                  <a:pt x="603250" y="332740"/>
                </a:lnTo>
                <a:lnTo>
                  <a:pt x="607061" y="439419"/>
                </a:lnTo>
                <a:lnTo>
                  <a:pt x="612141" y="450850"/>
                </a:lnTo>
                <a:lnTo>
                  <a:pt x="623571" y="466090"/>
                </a:lnTo>
                <a:lnTo>
                  <a:pt x="650241" y="497839"/>
                </a:lnTo>
                <a:lnTo>
                  <a:pt x="655321" y="505459"/>
                </a:lnTo>
                <a:lnTo>
                  <a:pt x="660400" y="510539"/>
                </a:lnTo>
                <a:lnTo>
                  <a:pt x="665480" y="511809"/>
                </a:lnTo>
                <a:lnTo>
                  <a:pt x="671830" y="513080"/>
                </a:lnTo>
                <a:lnTo>
                  <a:pt x="676911" y="515620"/>
                </a:lnTo>
                <a:lnTo>
                  <a:pt x="687071" y="520700"/>
                </a:lnTo>
                <a:lnTo>
                  <a:pt x="690880" y="525780"/>
                </a:lnTo>
                <a:lnTo>
                  <a:pt x="720091" y="585470"/>
                </a:lnTo>
                <a:lnTo>
                  <a:pt x="756921" y="632459"/>
                </a:lnTo>
                <a:lnTo>
                  <a:pt x="763271" y="645159"/>
                </a:lnTo>
                <a:lnTo>
                  <a:pt x="767080" y="650239"/>
                </a:lnTo>
                <a:lnTo>
                  <a:pt x="777241" y="657859"/>
                </a:lnTo>
                <a:lnTo>
                  <a:pt x="791211" y="661670"/>
                </a:lnTo>
                <a:lnTo>
                  <a:pt x="806450" y="662939"/>
                </a:lnTo>
                <a:lnTo>
                  <a:pt x="826771" y="660400"/>
                </a:lnTo>
                <a:lnTo>
                  <a:pt x="847091" y="664209"/>
                </a:lnTo>
                <a:lnTo>
                  <a:pt x="908050" y="679450"/>
                </a:lnTo>
                <a:lnTo>
                  <a:pt x="915671" y="683259"/>
                </a:lnTo>
                <a:lnTo>
                  <a:pt x="927100" y="693420"/>
                </a:lnTo>
                <a:lnTo>
                  <a:pt x="930911" y="699770"/>
                </a:lnTo>
                <a:lnTo>
                  <a:pt x="934721" y="715009"/>
                </a:lnTo>
                <a:lnTo>
                  <a:pt x="938530" y="746759"/>
                </a:lnTo>
                <a:lnTo>
                  <a:pt x="944880" y="758189"/>
                </a:lnTo>
                <a:lnTo>
                  <a:pt x="963930" y="782320"/>
                </a:lnTo>
                <a:lnTo>
                  <a:pt x="969011" y="786130"/>
                </a:lnTo>
                <a:lnTo>
                  <a:pt x="979171" y="792480"/>
                </a:lnTo>
                <a:lnTo>
                  <a:pt x="1029971" y="817880"/>
                </a:lnTo>
                <a:lnTo>
                  <a:pt x="1074421" y="833120"/>
                </a:lnTo>
                <a:lnTo>
                  <a:pt x="1094741" y="842009"/>
                </a:lnTo>
                <a:lnTo>
                  <a:pt x="1165861" y="857250"/>
                </a:lnTo>
                <a:lnTo>
                  <a:pt x="1235711" y="854709"/>
                </a:lnTo>
                <a:lnTo>
                  <a:pt x="1353821" y="866139"/>
                </a:lnTo>
                <a:lnTo>
                  <a:pt x="1748791" y="867409"/>
                </a:lnTo>
                <a:lnTo>
                  <a:pt x="1771650" y="869950"/>
                </a:lnTo>
                <a:lnTo>
                  <a:pt x="1807211" y="877570"/>
                </a:lnTo>
                <a:lnTo>
                  <a:pt x="1830071" y="881380"/>
                </a:lnTo>
                <a:lnTo>
                  <a:pt x="1836421" y="882650"/>
                </a:lnTo>
                <a:lnTo>
                  <a:pt x="1847850" y="889000"/>
                </a:lnTo>
                <a:lnTo>
                  <a:pt x="1859280" y="895350"/>
                </a:lnTo>
                <a:lnTo>
                  <a:pt x="1870711" y="900430"/>
                </a:lnTo>
                <a:lnTo>
                  <a:pt x="1875790" y="904239"/>
                </a:lnTo>
                <a:lnTo>
                  <a:pt x="1894840" y="929639"/>
                </a:lnTo>
                <a:lnTo>
                  <a:pt x="1905001" y="935989"/>
                </a:lnTo>
                <a:lnTo>
                  <a:pt x="1910080" y="939800"/>
                </a:lnTo>
                <a:lnTo>
                  <a:pt x="1915161" y="943609"/>
                </a:lnTo>
                <a:lnTo>
                  <a:pt x="1922780" y="953770"/>
                </a:lnTo>
                <a:lnTo>
                  <a:pt x="1934211" y="977900"/>
                </a:lnTo>
                <a:lnTo>
                  <a:pt x="1958340" y="1000759"/>
                </a:lnTo>
                <a:lnTo>
                  <a:pt x="1969771" y="1008380"/>
                </a:lnTo>
                <a:lnTo>
                  <a:pt x="1981201" y="1014730"/>
                </a:lnTo>
                <a:lnTo>
                  <a:pt x="1996440" y="1024889"/>
                </a:lnTo>
                <a:lnTo>
                  <a:pt x="2018030" y="1037589"/>
                </a:lnTo>
                <a:lnTo>
                  <a:pt x="2100580" y="1109980"/>
                </a:lnTo>
                <a:lnTo>
                  <a:pt x="2136140" y="1130300"/>
                </a:lnTo>
                <a:lnTo>
                  <a:pt x="2166621" y="1154430"/>
                </a:lnTo>
                <a:lnTo>
                  <a:pt x="2189480" y="1165859"/>
                </a:lnTo>
                <a:lnTo>
                  <a:pt x="2202180" y="1170939"/>
                </a:lnTo>
                <a:lnTo>
                  <a:pt x="2223771" y="1184909"/>
                </a:lnTo>
                <a:lnTo>
                  <a:pt x="2273301" y="1210309"/>
                </a:lnTo>
                <a:lnTo>
                  <a:pt x="2294890" y="1224280"/>
                </a:lnTo>
                <a:lnTo>
                  <a:pt x="2325371" y="1236980"/>
                </a:lnTo>
                <a:lnTo>
                  <a:pt x="2346961" y="1249680"/>
                </a:lnTo>
                <a:lnTo>
                  <a:pt x="2459990" y="1292859"/>
                </a:lnTo>
                <a:lnTo>
                  <a:pt x="2471421" y="1301750"/>
                </a:lnTo>
                <a:lnTo>
                  <a:pt x="2486661" y="1318259"/>
                </a:lnTo>
                <a:lnTo>
                  <a:pt x="2496821" y="1336039"/>
                </a:lnTo>
                <a:lnTo>
                  <a:pt x="2513330" y="1380489"/>
                </a:lnTo>
                <a:lnTo>
                  <a:pt x="2524761" y="1395730"/>
                </a:lnTo>
                <a:lnTo>
                  <a:pt x="2551430" y="1422400"/>
                </a:lnTo>
                <a:lnTo>
                  <a:pt x="2567940" y="1435100"/>
                </a:lnTo>
                <a:lnTo>
                  <a:pt x="2592071" y="1447800"/>
                </a:lnTo>
                <a:lnTo>
                  <a:pt x="2616201" y="1468120"/>
                </a:lnTo>
                <a:lnTo>
                  <a:pt x="2637790" y="1480820"/>
                </a:lnTo>
                <a:lnTo>
                  <a:pt x="2713990" y="1551939"/>
                </a:lnTo>
                <a:lnTo>
                  <a:pt x="2725421" y="1558289"/>
                </a:lnTo>
                <a:lnTo>
                  <a:pt x="2729230" y="1562100"/>
                </a:lnTo>
                <a:lnTo>
                  <a:pt x="2736851" y="1572259"/>
                </a:lnTo>
                <a:lnTo>
                  <a:pt x="2740661" y="1586230"/>
                </a:lnTo>
                <a:lnTo>
                  <a:pt x="2741930" y="1593850"/>
                </a:lnTo>
                <a:lnTo>
                  <a:pt x="2745740" y="1606550"/>
                </a:lnTo>
                <a:lnTo>
                  <a:pt x="2755901" y="1624330"/>
                </a:lnTo>
                <a:lnTo>
                  <a:pt x="2760980" y="1635759"/>
                </a:lnTo>
                <a:lnTo>
                  <a:pt x="2776221" y="1654809"/>
                </a:lnTo>
                <a:lnTo>
                  <a:pt x="2794001" y="1672589"/>
                </a:lnTo>
                <a:lnTo>
                  <a:pt x="2804161" y="1678939"/>
                </a:lnTo>
                <a:lnTo>
                  <a:pt x="2815590" y="1685289"/>
                </a:lnTo>
                <a:lnTo>
                  <a:pt x="2830830" y="1696720"/>
                </a:lnTo>
                <a:lnTo>
                  <a:pt x="2852421" y="1709420"/>
                </a:lnTo>
                <a:lnTo>
                  <a:pt x="2893061" y="1737359"/>
                </a:lnTo>
                <a:lnTo>
                  <a:pt x="2923540" y="1753870"/>
                </a:lnTo>
                <a:lnTo>
                  <a:pt x="2942590" y="1770380"/>
                </a:lnTo>
                <a:lnTo>
                  <a:pt x="2956561" y="1786889"/>
                </a:lnTo>
                <a:lnTo>
                  <a:pt x="2965451" y="1805939"/>
                </a:lnTo>
                <a:lnTo>
                  <a:pt x="2973071" y="1824989"/>
                </a:lnTo>
                <a:lnTo>
                  <a:pt x="2976880" y="1847850"/>
                </a:lnTo>
                <a:lnTo>
                  <a:pt x="2979421" y="1913889"/>
                </a:lnTo>
                <a:lnTo>
                  <a:pt x="2995930" y="2002789"/>
                </a:lnTo>
                <a:lnTo>
                  <a:pt x="2998471" y="2025650"/>
                </a:lnTo>
                <a:lnTo>
                  <a:pt x="3002280" y="2047239"/>
                </a:lnTo>
                <a:lnTo>
                  <a:pt x="3003551" y="2056130"/>
                </a:lnTo>
                <a:lnTo>
                  <a:pt x="3004821" y="2062480"/>
                </a:lnTo>
                <a:lnTo>
                  <a:pt x="3011171" y="2073909"/>
                </a:lnTo>
                <a:lnTo>
                  <a:pt x="3022601" y="2089150"/>
                </a:lnTo>
                <a:lnTo>
                  <a:pt x="3032761" y="2096770"/>
                </a:lnTo>
                <a:lnTo>
                  <a:pt x="3115311" y="2127250"/>
                </a:lnTo>
                <a:lnTo>
                  <a:pt x="3166111" y="2142489"/>
                </a:lnTo>
                <a:lnTo>
                  <a:pt x="3238501" y="2171700"/>
                </a:lnTo>
                <a:lnTo>
                  <a:pt x="3313430" y="2184400"/>
                </a:lnTo>
                <a:lnTo>
                  <a:pt x="3467101" y="2244089"/>
                </a:lnTo>
                <a:lnTo>
                  <a:pt x="3470911" y="2247900"/>
                </a:lnTo>
                <a:lnTo>
                  <a:pt x="3473451" y="2254250"/>
                </a:lnTo>
                <a:lnTo>
                  <a:pt x="3477261" y="2268220"/>
                </a:lnTo>
                <a:lnTo>
                  <a:pt x="3484880" y="2373630"/>
                </a:lnTo>
                <a:lnTo>
                  <a:pt x="3484880" y="2381250"/>
                </a:lnTo>
                <a:lnTo>
                  <a:pt x="3483611" y="2388870"/>
                </a:lnTo>
                <a:lnTo>
                  <a:pt x="3470911" y="2418080"/>
                </a:lnTo>
                <a:lnTo>
                  <a:pt x="3464561" y="2429509"/>
                </a:lnTo>
                <a:lnTo>
                  <a:pt x="3458211" y="2439670"/>
                </a:lnTo>
                <a:lnTo>
                  <a:pt x="3441701" y="2470150"/>
                </a:lnTo>
                <a:lnTo>
                  <a:pt x="3436621" y="2475230"/>
                </a:lnTo>
                <a:lnTo>
                  <a:pt x="3404871" y="2494280"/>
                </a:lnTo>
                <a:lnTo>
                  <a:pt x="3373121" y="2523489"/>
                </a:lnTo>
                <a:lnTo>
                  <a:pt x="3350261" y="2536189"/>
                </a:lnTo>
                <a:lnTo>
                  <a:pt x="3346451" y="2540000"/>
                </a:lnTo>
                <a:lnTo>
                  <a:pt x="3338830" y="2550159"/>
                </a:lnTo>
                <a:lnTo>
                  <a:pt x="3332480" y="2561589"/>
                </a:lnTo>
                <a:lnTo>
                  <a:pt x="3312161" y="2584450"/>
                </a:lnTo>
                <a:lnTo>
                  <a:pt x="3302001" y="2592070"/>
                </a:lnTo>
                <a:lnTo>
                  <a:pt x="3221990" y="2627630"/>
                </a:lnTo>
                <a:lnTo>
                  <a:pt x="3201671" y="2644139"/>
                </a:lnTo>
                <a:lnTo>
                  <a:pt x="3195321" y="2654300"/>
                </a:lnTo>
                <a:lnTo>
                  <a:pt x="3164840" y="2736850"/>
                </a:lnTo>
                <a:lnTo>
                  <a:pt x="3162301" y="2759709"/>
                </a:lnTo>
                <a:lnTo>
                  <a:pt x="3163571" y="2774950"/>
                </a:lnTo>
                <a:lnTo>
                  <a:pt x="3176271" y="2827020"/>
                </a:lnTo>
                <a:lnTo>
                  <a:pt x="3181351" y="2838450"/>
                </a:lnTo>
                <a:lnTo>
                  <a:pt x="3206751" y="2867659"/>
                </a:lnTo>
                <a:lnTo>
                  <a:pt x="3293111" y="2957830"/>
                </a:lnTo>
                <a:lnTo>
                  <a:pt x="3338830" y="2992120"/>
                </a:lnTo>
                <a:lnTo>
                  <a:pt x="3360421" y="3006089"/>
                </a:lnTo>
                <a:lnTo>
                  <a:pt x="3403601" y="3037839"/>
                </a:lnTo>
                <a:lnTo>
                  <a:pt x="3415030" y="3044189"/>
                </a:lnTo>
                <a:lnTo>
                  <a:pt x="3430271" y="3048000"/>
                </a:lnTo>
                <a:lnTo>
                  <a:pt x="3599180" y="3063239"/>
                </a:lnTo>
                <a:lnTo>
                  <a:pt x="3759201" y="3069589"/>
                </a:lnTo>
                <a:lnTo>
                  <a:pt x="3890011" y="3067050"/>
                </a:lnTo>
                <a:lnTo>
                  <a:pt x="3933190" y="3063239"/>
                </a:lnTo>
                <a:lnTo>
                  <a:pt x="4037330" y="3063239"/>
                </a:lnTo>
                <a:lnTo>
                  <a:pt x="4052571" y="3067050"/>
                </a:lnTo>
                <a:lnTo>
                  <a:pt x="4057651" y="3069589"/>
                </a:lnTo>
                <a:lnTo>
                  <a:pt x="4061461" y="3073400"/>
                </a:lnTo>
                <a:lnTo>
                  <a:pt x="4069080" y="3084830"/>
                </a:lnTo>
                <a:lnTo>
                  <a:pt x="4074161" y="3096259"/>
                </a:lnTo>
                <a:lnTo>
                  <a:pt x="4077971" y="3100070"/>
                </a:lnTo>
                <a:lnTo>
                  <a:pt x="4083051" y="3101339"/>
                </a:lnTo>
                <a:lnTo>
                  <a:pt x="4088130" y="3101339"/>
                </a:lnTo>
                <a:lnTo>
                  <a:pt x="4091940" y="3103880"/>
                </a:lnTo>
                <a:lnTo>
                  <a:pt x="4095751" y="3107689"/>
                </a:lnTo>
                <a:lnTo>
                  <a:pt x="4099561" y="3112770"/>
                </a:lnTo>
                <a:lnTo>
                  <a:pt x="4113530" y="3125470"/>
                </a:lnTo>
                <a:lnTo>
                  <a:pt x="4132580" y="3135630"/>
                </a:lnTo>
                <a:lnTo>
                  <a:pt x="4146551" y="3138170"/>
                </a:lnTo>
                <a:lnTo>
                  <a:pt x="4227830" y="3150870"/>
                </a:lnTo>
                <a:lnTo>
                  <a:pt x="4307840" y="3172459"/>
                </a:lnTo>
                <a:lnTo>
                  <a:pt x="4469130" y="3177539"/>
                </a:lnTo>
                <a:lnTo>
                  <a:pt x="4509771" y="3188970"/>
                </a:lnTo>
                <a:lnTo>
                  <a:pt x="4528821" y="3199130"/>
                </a:lnTo>
                <a:lnTo>
                  <a:pt x="4533901" y="3204209"/>
                </a:lnTo>
                <a:lnTo>
                  <a:pt x="4578351" y="3265170"/>
                </a:lnTo>
                <a:lnTo>
                  <a:pt x="4596130" y="3302000"/>
                </a:lnTo>
                <a:lnTo>
                  <a:pt x="4650740" y="3360420"/>
                </a:lnTo>
                <a:lnTo>
                  <a:pt x="4660901" y="3366770"/>
                </a:lnTo>
                <a:lnTo>
                  <a:pt x="4672330" y="3373120"/>
                </a:lnTo>
                <a:lnTo>
                  <a:pt x="4701540" y="3397250"/>
                </a:lnTo>
                <a:lnTo>
                  <a:pt x="4803140" y="3439159"/>
                </a:lnTo>
                <a:lnTo>
                  <a:pt x="4867911" y="3459480"/>
                </a:lnTo>
                <a:lnTo>
                  <a:pt x="4907280" y="3477259"/>
                </a:lnTo>
                <a:lnTo>
                  <a:pt x="4931411" y="3483609"/>
                </a:lnTo>
                <a:lnTo>
                  <a:pt x="4970780" y="3489959"/>
                </a:lnTo>
                <a:lnTo>
                  <a:pt x="4982211" y="3495039"/>
                </a:lnTo>
                <a:lnTo>
                  <a:pt x="4987290" y="3498850"/>
                </a:lnTo>
                <a:lnTo>
                  <a:pt x="5001261" y="3502659"/>
                </a:lnTo>
                <a:lnTo>
                  <a:pt x="5030471" y="3509009"/>
                </a:lnTo>
                <a:lnTo>
                  <a:pt x="5041901" y="3515359"/>
                </a:lnTo>
                <a:lnTo>
                  <a:pt x="5069840" y="3539489"/>
                </a:lnTo>
                <a:lnTo>
                  <a:pt x="5073651" y="3543300"/>
                </a:lnTo>
                <a:lnTo>
                  <a:pt x="5081271" y="3553459"/>
                </a:lnTo>
                <a:lnTo>
                  <a:pt x="5083811" y="3559809"/>
                </a:lnTo>
                <a:lnTo>
                  <a:pt x="5087621" y="3564889"/>
                </a:lnTo>
                <a:lnTo>
                  <a:pt x="5097780" y="3571239"/>
                </a:lnTo>
                <a:lnTo>
                  <a:pt x="5115561" y="3578859"/>
                </a:lnTo>
                <a:lnTo>
                  <a:pt x="5138421" y="3582670"/>
                </a:lnTo>
                <a:lnTo>
                  <a:pt x="5196840" y="3585209"/>
                </a:lnTo>
                <a:lnTo>
                  <a:pt x="5259071" y="3608070"/>
                </a:lnTo>
                <a:lnTo>
                  <a:pt x="5311140" y="3610609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1620"/>
          </a:p>
        </p:txBody>
      </p:sp>
      <p:sp>
        <p:nvSpPr>
          <p:cNvPr id="3" name="Freeform 2"/>
          <p:cNvSpPr/>
          <p:nvPr/>
        </p:nvSpPr>
        <p:spPr>
          <a:xfrm>
            <a:off x="1758315" y="938689"/>
            <a:ext cx="3941922" cy="1543050"/>
          </a:xfrm>
          <a:custGeom>
            <a:avLst/>
            <a:gdLst/>
            <a:ahLst/>
            <a:cxnLst/>
            <a:rect l="0" t="0" r="0" b="0"/>
            <a:pathLst>
              <a:path w="4380230" h="1714502">
                <a:moveTo>
                  <a:pt x="0" y="0"/>
                </a:moveTo>
                <a:lnTo>
                  <a:pt x="20320" y="1270"/>
                </a:lnTo>
                <a:lnTo>
                  <a:pt x="77470" y="10161"/>
                </a:lnTo>
                <a:lnTo>
                  <a:pt x="97790" y="19050"/>
                </a:lnTo>
                <a:lnTo>
                  <a:pt x="137159" y="45720"/>
                </a:lnTo>
                <a:lnTo>
                  <a:pt x="180340" y="60961"/>
                </a:lnTo>
                <a:lnTo>
                  <a:pt x="242569" y="76200"/>
                </a:lnTo>
                <a:lnTo>
                  <a:pt x="330200" y="81281"/>
                </a:lnTo>
                <a:lnTo>
                  <a:pt x="342900" y="87631"/>
                </a:lnTo>
                <a:lnTo>
                  <a:pt x="373380" y="109220"/>
                </a:lnTo>
                <a:lnTo>
                  <a:pt x="387350" y="114300"/>
                </a:lnTo>
                <a:lnTo>
                  <a:pt x="471169" y="138431"/>
                </a:lnTo>
                <a:lnTo>
                  <a:pt x="487680" y="144781"/>
                </a:lnTo>
                <a:lnTo>
                  <a:pt x="523240" y="148591"/>
                </a:lnTo>
                <a:lnTo>
                  <a:pt x="533400" y="149861"/>
                </a:lnTo>
                <a:lnTo>
                  <a:pt x="542290" y="151131"/>
                </a:lnTo>
                <a:lnTo>
                  <a:pt x="589280" y="168911"/>
                </a:lnTo>
                <a:lnTo>
                  <a:pt x="613410" y="182881"/>
                </a:lnTo>
                <a:lnTo>
                  <a:pt x="736600" y="232411"/>
                </a:lnTo>
                <a:lnTo>
                  <a:pt x="795019" y="266700"/>
                </a:lnTo>
                <a:lnTo>
                  <a:pt x="913130" y="314961"/>
                </a:lnTo>
                <a:lnTo>
                  <a:pt x="935989" y="317500"/>
                </a:lnTo>
                <a:lnTo>
                  <a:pt x="1064260" y="318770"/>
                </a:lnTo>
                <a:lnTo>
                  <a:pt x="1151889" y="322581"/>
                </a:lnTo>
                <a:lnTo>
                  <a:pt x="1225550" y="331470"/>
                </a:lnTo>
                <a:lnTo>
                  <a:pt x="1356360" y="332741"/>
                </a:lnTo>
                <a:lnTo>
                  <a:pt x="1398270" y="332741"/>
                </a:lnTo>
                <a:lnTo>
                  <a:pt x="1421129" y="337820"/>
                </a:lnTo>
                <a:lnTo>
                  <a:pt x="1450339" y="346711"/>
                </a:lnTo>
                <a:lnTo>
                  <a:pt x="1582420" y="374650"/>
                </a:lnTo>
                <a:lnTo>
                  <a:pt x="1682750" y="384811"/>
                </a:lnTo>
                <a:lnTo>
                  <a:pt x="1738629" y="379731"/>
                </a:lnTo>
                <a:lnTo>
                  <a:pt x="1868170" y="384811"/>
                </a:lnTo>
                <a:lnTo>
                  <a:pt x="1929129" y="386081"/>
                </a:lnTo>
                <a:lnTo>
                  <a:pt x="1938020" y="388620"/>
                </a:lnTo>
                <a:lnTo>
                  <a:pt x="1945639" y="392431"/>
                </a:lnTo>
                <a:lnTo>
                  <a:pt x="1963420" y="408941"/>
                </a:lnTo>
                <a:lnTo>
                  <a:pt x="2006600" y="426720"/>
                </a:lnTo>
                <a:lnTo>
                  <a:pt x="2091689" y="477520"/>
                </a:lnTo>
                <a:lnTo>
                  <a:pt x="2118360" y="494031"/>
                </a:lnTo>
                <a:lnTo>
                  <a:pt x="2145029" y="504191"/>
                </a:lnTo>
                <a:lnTo>
                  <a:pt x="2150110" y="508000"/>
                </a:lnTo>
                <a:lnTo>
                  <a:pt x="2207260" y="558800"/>
                </a:lnTo>
                <a:lnTo>
                  <a:pt x="2219960" y="575311"/>
                </a:lnTo>
                <a:lnTo>
                  <a:pt x="2223770" y="581661"/>
                </a:lnTo>
                <a:lnTo>
                  <a:pt x="2226310" y="596901"/>
                </a:lnTo>
                <a:lnTo>
                  <a:pt x="2228850" y="647701"/>
                </a:lnTo>
                <a:lnTo>
                  <a:pt x="2228850" y="756920"/>
                </a:lnTo>
                <a:lnTo>
                  <a:pt x="2223770" y="792481"/>
                </a:lnTo>
                <a:lnTo>
                  <a:pt x="2217420" y="822960"/>
                </a:lnTo>
                <a:lnTo>
                  <a:pt x="2214879" y="845820"/>
                </a:lnTo>
                <a:lnTo>
                  <a:pt x="2200910" y="896620"/>
                </a:lnTo>
                <a:lnTo>
                  <a:pt x="2193289" y="947420"/>
                </a:lnTo>
                <a:lnTo>
                  <a:pt x="2190750" y="999491"/>
                </a:lnTo>
                <a:lnTo>
                  <a:pt x="2188210" y="1007110"/>
                </a:lnTo>
                <a:lnTo>
                  <a:pt x="2183129" y="1018541"/>
                </a:lnTo>
                <a:lnTo>
                  <a:pt x="2181860" y="1024891"/>
                </a:lnTo>
                <a:lnTo>
                  <a:pt x="2181860" y="1036320"/>
                </a:lnTo>
                <a:lnTo>
                  <a:pt x="2184400" y="1042670"/>
                </a:lnTo>
                <a:lnTo>
                  <a:pt x="2189479" y="1052831"/>
                </a:lnTo>
                <a:lnTo>
                  <a:pt x="2202179" y="1066801"/>
                </a:lnTo>
                <a:lnTo>
                  <a:pt x="2204720" y="1071881"/>
                </a:lnTo>
                <a:lnTo>
                  <a:pt x="2207260" y="1087120"/>
                </a:lnTo>
                <a:lnTo>
                  <a:pt x="2209800" y="1090931"/>
                </a:lnTo>
                <a:lnTo>
                  <a:pt x="2214879" y="1093470"/>
                </a:lnTo>
                <a:lnTo>
                  <a:pt x="2218689" y="1093470"/>
                </a:lnTo>
                <a:lnTo>
                  <a:pt x="2223770" y="1096010"/>
                </a:lnTo>
                <a:lnTo>
                  <a:pt x="2268220" y="1122681"/>
                </a:lnTo>
                <a:lnTo>
                  <a:pt x="2283460" y="1125220"/>
                </a:lnTo>
                <a:lnTo>
                  <a:pt x="2409189" y="1127760"/>
                </a:lnTo>
                <a:lnTo>
                  <a:pt x="2475229" y="1118870"/>
                </a:lnTo>
                <a:lnTo>
                  <a:pt x="2498089" y="1116331"/>
                </a:lnTo>
                <a:lnTo>
                  <a:pt x="2546350" y="1112520"/>
                </a:lnTo>
                <a:lnTo>
                  <a:pt x="2569210" y="1108710"/>
                </a:lnTo>
                <a:lnTo>
                  <a:pt x="2698750" y="1097281"/>
                </a:lnTo>
                <a:lnTo>
                  <a:pt x="2830829" y="1088391"/>
                </a:lnTo>
                <a:lnTo>
                  <a:pt x="2848610" y="1084581"/>
                </a:lnTo>
                <a:lnTo>
                  <a:pt x="2856229" y="1082041"/>
                </a:lnTo>
                <a:lnTo>
                  <a:pt x="2872739" y="1079501"/>
                </a:lnTo>
                <a:lnTo>
                  <a:pt x="3007359" y="1082041"/>
                </a:lnTo>
                <a:lnTo>
                  <a:pt x="3520440" y="1082041"/>
                </a:lnTo>
                <a:lnTo>
                  <a:pt x="3529329" y="1084581"/>
                </a:lnTo>
                <a:lnTo>
                  <a:pt x="3559809" y="1104901"/>
                </a:lnTo>
                <a:lnTo>
                  <a:pt x="3575050" y="1111251"/>
                </a:lnTo>
                <a:lnTo>
                  <a:pt x="3611879" y="1135381"/>
                </a:lnTo>
                <a:lnTo>
                  <a:pt x="3627120" y="1141731"/>
                </a:lnTo>
                <a:lnTo>
                  <a:pt x="3677920" y="1150620"/>
                </a:lnTo>
                <a:lnTo>
                  <a:pt x="3684270" y="1153160"/>
                </a:lnTo>
                <a:lnTo>
                  <a:pt x="3689350" y="1158241"/>
                </a:lnTo>
                <a:lnTo>
                  <a:pt x="3696970" y="1168401"/>
                </a:lnTo>
                <a:lnTo>
                  <a:pt x="3705859" y="1187451"/>
                </a:lnTo>
                <a:lnTo>
                  <a:pt x="3717290" y="1217931"/>
                </a:lnTo>
                <a:lnTo>
                  <a:pt x="3721100" y="1224281"/>
                </a:lnTo>
                <a:lnTo>
                  <a:pt x="3724909" y="1242060"/>
                </a:lnTo>
                <a:lnTo>
                  <a:pt x="3731259" y="1275081"/>
                </a:lnTo>
                <a:lnTo>
                  <a:pt x="3736340" y="1287781"/>
                </a:lnTo>
                <a:lnTo>
                  <a:pt x="3743959" y="1299210"/>
                </a:lnTo>
                <a:lnTo>
                  <a:pt x="3749040" y="1310641"/>
                </a:lnTo>
                <a:lnTo>
                  <a:pt x="3759200" y="1361441"/>
                </a:lnTo>
                <a:lnTo>
                  <a:pt x="3769359" y="1394460"/>
                </a:lnTo>
                <a:lnTo>
                  <a:pt x="3775709" y="1405891"/>
                </a:lnTo>
                <a:lnTo>
                  <a:pt x="3790950" y="1424941"/>
                </a:lnTo>
                <a:lnTo>
                  <a:pt x="3803650" y="1431291"/>
                </a:lnTo>
                <a:lnTo>
                  <a:pt x="3818890" y="1438910"/>
                </a:lnTo>
                <a:lnTo>
                  <a:pt x="3855720" y="1459231"/>
                </a:lnTo>
                <a:lnTo>
                  <a:pt x="3877309" y="1468120"/>
                </a:lnTo>
                <a:lnTo>
                  <a:pt x="3910329" y="1487170"/>
                </a:lnTo>
                <a:lnTo>
                  <a:pt x="4039870" y="1532891"/>
                </a:lnTo>
                <a:lnTo>
                  <a:pt x="4085590" y="1541781"/>
                </a:lnTo>
                <a:lnTo>
                  <a:pt x="4110990" y="1551941"/>
                </a:lnTo>
                <a:lnTo>
                  <a:pt x="4117340" y="1555751"/>
                </a:lnTo>
                <a:lnTo>
                  <a:pt x="4133850" y="1560831"/>
                </a:lnTo>
                <a:lnTo>
                  <a:pt x="4150359" y="1563370"/>
                </a:lnTo>
                <a:lnTo>
                  <a:pt x="4202429" y="1581151"/>
                </a:lnTo>
                <a:lnTo>
                  <a:pt x="4216400" y="1588770"/>
                </a:lnTo>
                <a:lnTo>
                  <a:pt x="4221479" y="1593851"/>
                </a:lnTo>
                <a:lnTo>
                  <a:pt x="4241800" y="1619251"/>
                </a:lnTo>
                <a:lnTo>
                  <a:pt x="4251959" y="1626871"/>
                </a:lnTo>
                <a:lnTo>
                  <a:pt x="4257040" y="1629410"/>
                </a:lnTo>
                <a:lnTo>
                  <a:pt x="4267200" y="1639571"/>
                </a:lnTo>
                <a:lnTo>
                  <a:pt x="4286250" y="1658621"/>
                </a:lnTo>
                <a:lnTo>
                  <a:pt x="4296409" y="1666241"/>
                </a:lnTo>
                <a:lnTo>
                  <a:pt x="4307840" y="1672591"/>
                </a:lnTo>
                <a:lnTo>
                  <a:pt x="4323079" y="1682751"/>
                </a:lnTo>
                <a:lnTo>
                  <a:pt x="4331970" y="1685291"/>
                </a:lnTo>
                <a:lnTo>
                  <a:pt x="4335779" y="1685291"/>
                </a:lnTo>
                <a:lnTo>
                  <a:pt x="4340859" y="1682751"/>
                </a:lnTo>
                <a:lnTo>
                  <a:pt x="4344670" y="1680210"/>
                </a:lnTo>
                <a:lnTo>
                  <a:pt x="4349750" y="1680210"/>
                </a:lnTo>
                <a:lnTo>
                  <a:pt x="4353559" y="1682751"/>
                </a:lnTo>
                <a:lnTo>
                  <a:pt x="4366259" y="1695451"/>
                </a:lnTo>
                <a:lnTo>
                  <a:pt x="4380229" y="1714501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1620"/>
          </a:p>
        </p:txBody>
      </p:sp>
      <p:grpSp>
        <p:nvGrpSpPr>
          <p:cNvPr id="15364" name="Group 10"/>
          <p:cNvGrpSpPr>
            <a:grpSpLocks/>
          </p:cNvGrpSpPr>
          <p:nvPr/>
        </p:nvGrpSpPr>
        <p:grpSpPr bwMode="auto">
          <a:xfrm>
            <a:off x="1604010" y="628650"/>
            <a:ext cx="1268730" cy="1008698"/>
            <a:chOff x="88900" y="698245"/>
            <a:chExt cx="1498600" cy="1120776"/>
          </a:xfrm>
        </p:grpSpPr>
        <p:sp>
          <p:nvSpPr>
            <p:cNvPr id="9" name="Freeform 8"/>
            <p:cNvSpPr/>
            <p:nvPr/>
          </p:nvSpPr>
          <p:spPr>
            <a:xfrm>
              <a:off x="92275" y="698245"/>
              <a:ext cx="1120575" cy="1120776"/>
            </a:xfrm>
            <a:custGeom>
              <a:avLst/>
              <a:gdLst/>
              <a:ahLst/>
              <a:cxnLst/>
              <a:rect l="0" t="0" r="0" b="0"/>
              <a:pathLst>
                <a:path w="1120776" h="1120776">
                  <a:moveTo>
                    <a:pt x="0" y="0"/>
                  </a:moveTo>
                  <a:lnTo>
                    <a:pt x="1120775" y="0"/>
                  </a:lnTo>
                  <a:lnTo>
                    <a:pt x="1120775" y="1120775"/>
                  </a:lnTo>
                  <a:lnTo>
                    <a:pt x="0" y="1120775"/>
                  </a:lnTo>
                  <a:close/>
                </a:path>
              </a:pathLst>
            </a:custGeom>
            <a:solidFill>
              <a:srgbClr val="C6C8E8"/>
            </a:solidFill>
            <a:ln w="38100" cap="flat" cmpd="sng" algn="ctr">
              <a:solidFill>
                <a:srgbClr val="C6C8E8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20"/>
            </a:p>
          </p:txBody>
        </p:sp>
        <p:sp>
          <p:nvSpPr>
            <p:cNvPr id="15390" name="TextBox 9"/>
            <p:cNvSpPr txBox="1">
              <a:spLocks noChangeArrowheads="1"/>
            </p:cNvSpPr>
            <p:nvPr/>
          </p:nvSpPr>
          <p:spPr bwMode="auto">
            <a:xfrm>
              <a:off x="88900" y="749299"/>
              <a:ext cx="1498600" cy="841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sz="1080" dirty="0">
                  <a:solidFill>
                    <a:srgbClr val="000000"/>
                  </a:solidFill>
                  <a:latin typeface="Arial - 16"/>
                </a:rPr>
                <a:t>People and businesses</a:t>
              </a:r>
            </a:p>
            <a:p>
              <a:r>
                <a:rPr lang="en-US" sz="1080" dirty="0">
                  <a:solidFill>
                    <a:srgbClr val="000000"/>
                  </a:solidFill>
                  <a:latin typeface="Arial - 16"/>
                </a:rPr>
                <a:t>borrow less</a:t>
              </a:r>
            </a:p>
            <a:p>
              <a:r>
                <a:rPr lang="en-US" sz="1080" dirty="0">
                  <a:solidFill>
                    <a:srgbClr val="000000"/>
                  </a:solidFill>
                  <a:latin typeface="Arial - 16"/>
                </a:rPr>
                <a:t>from banks.</a:t>
              </a:r>
            </a:p>
          </p:txBody>
        </p:sp>
      </p:grpSp>
      <p:grpSp>
        <p:nvGrpSpPr>
          <p:cNvPr id="15365" name="Group 13"/>
          <p:cNvGrpSpPr>
            <a:grpSpLocks/>
          </p:cNvGrpSpPr>
          <p:nvPr/>
        </p:nvGrpSpPr>
        <p:grpSpPr bwMode="auto">
          <a:xfrm>
            <a:off x="2821305" y="1005840"/>
            <a:ext cx="1628775" cy="638652"/>
            <a:chOff x="1441703" y="1117600"/>
            <a:chExt cx="1606297" cy="709930"/>
          </a:xfrm>
        </p:grpSpPr>
        <p:sp>
          <p:nvSpPr>
            <p:cNvPr id="12" name="Freeform 11"/>
            <p:cNvSpPr/>
            <p:nvPr/>
          </p:nvSpPr>
          <p:spPr>
            <a:xfrm>
              <a:off x="1441703" y="1135071"/>
              <a:ext cx="1362535" cy="692459"/>
            </a:xfrm>
            <a:custGeom>
              <a:avLst/>
              <a:gdLst/>
              <a:ahLst/>
              <a:cxnLst/>
              <a:rect l="0" t="0" r="0" b="0"/>
              <a:pathLst>
                <a:path w="1362458" h="693167">
                  <a:moveTo>
                    <a:pt x="0" y="0"/>
                  </a:moveTo>
                  <a:lnTo>
                    <a:pt x="1362457" y="0"/>
                  </a:lnTo>
                  <a:lnTo>
                    <a:pt x="1362457" y="693166"/>
                  </a:lnTo>
                  <a:lnTo>
                    <a:pt x="0" y="693166"/>
                  </a:lnTo>
                  <a:close/>
                </a:path>
              </a:pathLst>
            </a:custGeom>
            <a:solidFill>
              <a:srgbClr val="8284D2"/>
            </a:solidFill>
            <a:ln w="38100" cap="flat" cmpd="sng" algn="ctr">
              <a:solidFill>
                <a:srgbClr val="8284D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20"/>
            </a:p>
          </p:txBody>
        </p:sp>
        <p:sp>
          <p:nvSpPr>
            <p:cNvPr id="15388" name="TextBox 12"/>
            <p:cNvSpPr txBox="1">
              <a:spLocks noChangeArrowheads="1"/>
            </p:cNvSpPr>
            <p:nvPr/>
          </p:nvSpPr>
          <p:spPr bwMode="auto">
            <a:xfrm>
              <a:off x="1498600" y="1117600"/>
              <a:ext cx="1549400" cy="472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sz="1080">
                  <a:solidFill>
                    <a:srgbClr val="000000"/>
                  </a:solidFill>
                  <a:latin typeface="Arial - 16"/>
                </a:rPr>
                <a:t>People buy fewer goods and services.</a:t>
              </a:r>
            </a:p>
          </p:txBody>
        </p:sp>
      </p:grpSp>
      <p:grpSp>
        <p:nvGrpSpPr>
          <p:cNvPr id="15366" name="Group 16"/>
          <p:cNvGrpSpPr>
            <a:grpSpLocks/>
          </p:cNvGrpSpPr>
          <p:nvPr/>
        </p:nvGrpSpPr>
        <p:grpSpPr bwMode="auto">
          <a:xfrm>
            <a:off x="3284220" y="1738789"/>
            <a:ext cx="1577340" cy="1107281"/>
            <a:chOff x="1955800" y="1932685"/>
            <a:chExt cx="1752600" cy="1229616"/>
          </a:xfrm>
        </p:grpSpPr>
        <p:sp>
          <p:nvSpPr>
            <p:cNvPr id="15" name="Freeform 14"/>
            <p:cNvSpPr/>
            <p:nvPr/>
          </p:nvSpPr>
          <p:spPr>
            <a:xfrm>
              <a:off x="1962150" y="1932685"/>
              <a:ext cx="1635125" cy="1229616"/>
            </a:xfrm>
            <a:custGeom>
              <a:avLst/>
              <a:gdLst/>
              <a:ahLst/>
              <a:cxnLst/>
              <a:rect l="0" t="0" r="0" b="0"/>
              <a:pathLst>
                <a:path w="1635634" h="1229616">
                  <a:moveTo>
                    <a:pt x="0" y="0"/>
                  </a:moveTo>
                  <a:lnTo>
                    <a:pt x="1635633" y="0"/>
                  </a:lnTo>
                  <a:lnTo>
                    <a:pt x="1635633" y="1229615"/>
                  </a:lnTo>
                  <a:lnTo>
                    <a:pt x="0" y="1229615"/>
                  </a:lnTo>
                  <a:close/>
                </a:path>
              </a:pathLst>
            </a:custGeom>
            <a:solidFill>
              <a:srgbClr val="5961B7"/>
            </a:solidFill>
            <a:ln w="38100" cap="flat" cmpd="sng" algn="ctr">
              <a:solidFill>
                <a:srgbClr val="5961B7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20"/>
            </a:p>
          </p:txBody>
        </p:sp>
        <p:sp>
          <p:nvSpPr>
            <p:cNvPr id="15386" name="TextBox 15"/>
            <p:cNvSpPr txBox="1">
              <a:spLocks noChangeArrowheads="1"/>
            </p:cNvSpPr>
            <p:nvPr/>
          </p:nvSpPr>
          <p:spPr bwMode="auto">
            <a:xfrm>
              <a:off x="1955800" y="1955800"/>
              <a:ext cx="1752600" cy="8407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sz="1080">
                  <a:solidFill>
                    <a:srgbClr val="FFFFFF"/>
                  </a:solidFill>
                  <a:latin typeface="Arial - 16"/>
                </a:rPr>
                <a:t>Businesses sell fewer goods and services because people have less to spend.</a:t>
              </a:r>
            </a:p>
          </p:txBody>
        </p:sp>
      </p:grpSp>
      <p:grpSp>
        <p:nvGrpSpPr>
          <p:cNvPr id="15367" name="Group 19"/>
          <p:cNvGrpSpPr>
            <a:grpSpLocks/>
          </p:cNvGrpSpPr>
          <p:nvPr/>
        </p:nvGrpSpPr>
        <p:grpSpPr bwMode="auto">
          <a:xfrm>
            <a:off x="4827270" y="1911663"/>
            <a:ext cx="1463040" cy="267521"/>
            <a:chOff x="3670300" y="2123567"/>
            <a:chExt cx="1625600" cy="298580"/>
          </a:xfrm>
        </p:grpSpPr>
        <p:sp>
          <p:nvSpPr>
            <p:cNvPr id="18" name="Freeform 17"/>
            <p:cNvSpPr/>
            <p:nvPr/>
          </p:nvSpPr>
          <p:spPr>
            <a:xfrm>
              <a:off x="3702050" y="2123567"/>
              <a:ext cx="1362075" cy="267897"/>
            </a:xfrm>
            <a:custGeom>
              <a:avLst/>
              <a:gdLst/>
              <a:ahLst/>
              <a:cxnLst/>
              <a:rect l="0" t="0" r="0" b="0"/>
              <a:pathLst>
                <a:path w="1361059" h="268606">
                  <a:moveTo>
                    <a:pt x="0" y="0"/>
                  </a:moveTo>
                  <a:lnTo>
                    <a:pt x="1361058" y="0"/>
                  </a:lnTo>
                  <a:lnTo>
                    <a:pt x="1361058" y="268605"/>
                  </a:lnTo>
                  <a:lnTo>
                    <a:pt x="0" y="268605"/>
                  </a:lnTo>
                  <a:close/>
                </a:path>
              </a:pathLst>
            </a:custGeom>
            <a:solidFill>
              <a:srgbClr val="4A51A6"/>
            </a:solidFill>
            <a:ln w="38100" cap="flat" cmpd="sng" algn="ctr">
              <a:solidFill>
                <a:srgbClr val="4A51A6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20"/>
            </a:p>
          </p:txBody>
        </p:sp>
        <p:sp>
          <p:nvSpPr>
            <p:cNvPr id="15384" name="TextBox 18"/>
            <p:cNvSpPr txBox="1">
              <a:spLocks noChangeArrowheads="1"/>
            </p:cNvSpPr>
            <p:nvPr/>
          </p:nvSpPr>
          <p:spPr bwMode="auto">
            <a:xfrm>
              <a:off x="3670300" y="2133600"/>
              <a:ext cx="1625600" cy="288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sz="1080">
                  <a:solidFill>
                    <a:srgbClr val="FFFFFF"/>
                  </a:solidFill>
                  <a:latin typeface="Arial - 16"/>
                </a:rPr>
                <a:t>Prices decline.</a:t>
              </a:r>
            </a:p>
          </p:txBody>
        </p:sp>
      </p:grpSp>
      <p:grpSp>
        <p:nvGrpSpPr>
          <p:cNvPr id="15368" name="Group 22"/>
          <p:cNvGrpSpPr>
            <a:grpSpLocks/>
          </p:cNvGrpSpPr>
          <p:nvPr/>
        </p:nvGrpSpPr>
        <p:grpSpPr bwMode="auto">
          <a:xfrm>
            <a:off x="4850130" y="2234565"/>
            <a:ext cx="1348740" cy="634365"/>
            <a:chOff x="3695700" y="2483230"/>
            <a:chExt cx="1498600" cy="704344"/>
          </a:xfrm>
        </p:grpSpPr>
        <p:sp>
          <p:nvSpPr>
            <p:cNvPr id="21" name="Freeform 20"/>
            <p:cNvSpPr/>
            <p:nvPr/>
          </p:nvSpPr>
          <p:spPr>
            <a:xfrm>
              <a:off x="3736975" y="2483230"/>
              <a:ext cx="884238" cy="704344"/>
            </a:xfrm>
            <a:custGeom>
              <a:avLst/>
              <a:gdLst/>
              <a:ahLst/>
              <a:cxnLst/>
              <a:rect l="0" t="0" r="0" b="0"/>
              <a:pathLst>
                <a:path w="883540" h="704344">
                  <a:moveTo>
                    <a:pt x="0" y="0"/>
                  </a:moveTo>
                  <a:lnTo>
                    <a:pt x="883539" y="0"/>
                  </a:lnTo>
                  <a:lnTo>
                    <a:pt x="883539" y="704343"/>
                  </a:lnTo>
                  <a:lnTo>
                    <a:pt x="0" y="704343"/>
                  </a:lnTo>
                  <a:close/>
                </a:path>
              </a:pathLst>
            </a:custGeom>
            <a:solidFill>
              <a:srgbClr val="4A51A6"/>
            </a:solidFill>
            <a:ln w="38100" cap="flat" cmpd="sng" algn="ctr">
              <a:solidFill>
                <a:srgbClr val="4A51A6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20"/>
            </a:p>
          </p:txBody>
        </p:sp>
        <p:sp>
          <p:nvSpPr>
            <p:cNvPr id="15382" name="TextBox 21"/>
            <p:cNvSpPr txBox="1">
              <a:spLocks noChangeArrowheads="1"/>
            </p:cNvSpPr>
            <p:nvPr/>
          </p:nvSpPr>
          <p:spPr bwMode="auto">
            <a:xfrm>
              <a:off x="3695700" y="2489200"/>
              <a:ext cx="1498600" cy="656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sz="1080">
                  <a:solidFill>
                    <a:srgbClr val="FFFFFF"/>
                  </a:solidFill>
                  <a:latin typeface="Arial - 16"/>
                </a:rPr>
                <a:t>Business</a:t>
              </a:r>
            </a:p>
            <a:p>
              <a:r>
                <a:rPr lang="en-US" sz="1080">
                  <a:solidFill>
                    <a:srgbClr val="FFFFFF"/>
                  </a:solidFill>
                  <a:latin typeface="Arial - 16"/>
                </a:rPr>
                <a:t>Revenues</a:t>
              </a:r>
            </a:p>
            <a:p>
              <a:r>
                <a:rPr lang="en-US" sz="1080">
                  <a:solidFill>
                    <a:srgbClr val="FFFFFF"/>
                  </a:solidFill>
                  <a:latin typeface="Arial - 16"/>
                </a:rPr>
                <a:t>decline.</a:t>
              </a:r>
            </a:p>
          </p:txBody>
        </p:sp>
      </p:grpSp>
      <p:grpSp>
        <p:nvGrpSpPr>
          <p:cNvPr id="15369" name="Group 25"/>
          <p:cNvGrpSpPr>
            <a:grpSpLocks/>
          </p:cNvGrpSpPr>
          <p:nvPr/>
        </p:nvGrpSpPr>
        <p:grpSpPr bwMode="auto">
          <a:xfrm>
            <a:off x="5753100" y="2228850"/>
            <a:ext cx="1440180" cy="857250"/>
            <a:chOff x="4699000" y="2476500"/>
            <a:chExt cx="1600200" cy="983361"/>
          </a:xfrm>
        </p:grpSpPr>
        <p:sp>
          <p:nvSpPr>
            <p:cNvPr id="24" name="Freeform 23"/>
            <p:cNvSpPr/>
            <p:nvPr/>
          </p:nvSpPr>
          <p:spPr>
            <a:xfrm>
              <a:off x="4772025" y="2481417"/>
              <a:ext cx="1473200" cy="978444"/>
            </a:xfrm>
            <a:custGeom>
              <a:avLst/>
              <a:gdLst/>
              <a:ahLst/>
              <a:cxnLst/>
              <a:rect l="0" t="0" r="0" b="0"/>
              <a:pathLst>
                <a:path w="1474343" h="978916">
                  <a:moveTo>
                    <a:pt x="0" y="0"/>
                  </a:moveTo>
                  <a:lnTo>
                    <a:pt x="1474342" y="0"/>
                  </a:lnTo>
                  <a:lnTo>
                    <a:pt x="1474342" y="978915"/>
                  </a:lnTo>
                  <a:lnTo>
                    <a:pt x="0" y="978915"/>
                  </a:lnTo>
                  <a:close/>
                </a:path>
              </a:pathLst>
            </a:custGeom>
            <a:solidFill>
              <a:srgbClr val="3C3D73"/>
            </a:solidFill>
            <a:ln w="38100" cap="flat" cmpd="sng" algn="ctr">
              <a:solidFill>
                <a:srgbClr val="3C3D73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20"/>
            </a:p>
          </p:txBody>
        </p:sp>
        <p:sp>
          <p:nvSpPr>
            <p:cNvPr id="15380" name="TextBox 24"/>
            <p:cNvSpPr txBox="1">
              <a:spLocks noChangeArrowheads="1"/>
            </p:cNvSpPr>
            <p:nvPr/>
          </p:nvSpPr>
          <p:spPr bwMode="auto">
            <a:xfrm>
              <a:off x="4699000" y="2476500"/>
              <a:ext cx="1600200" cy="868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sz="1080">
                  <a:solidFill>
                    <a:srgbClr val="FFFFFF"/>
                  </a:solidFill>
                  <a:latin typeface="Arial - 16"/>
                </a:rPr>
                <a:t>Businesses</a:t>
              </a:r>
            </a:p>
            <a:p>
              <a:r>
                <a:rPr lang="en-US" sz="1080">
                  <a:solidFill>
                    <a:srgbClr val="FFFFFF"/>
                  </a:solidFill>
                  <a:latin typeface="Arial - 16"/>
                </a:rPr>
                <a:t>are able to</a:t>
              </a:r>
            </a:p>
            <a:p>
              <a:r>
                <a:rPr lang="en-US" sz="1080">
                  <a:solidFill>
                    <a:srgbClr val="FFFFFF"/>
                  </a:solidFill>
                  <a:latin typeface="Arial - 16"/>
                </a:rPr>
                <a:t>buy fewer supplies and equipment.</a:t>
              </a:r>
            </a:p>
          </p:txBody>
        </p:sp>
      </p:grpSp>
      <p:grpSp>
        <p:nvGrpSpPr>
          <p:cNvPr id="15370" name="Group 28"/>
          <p:cNvGrpSpPr>
            <a:grpSpLocks/>
          </p:cNvGrpSpPr>
          <p:nvPr/>
        </p:nvGrpSpPr>
        <p:grpSpPr bwMode="auto">
          <a:xfrm>
            <a:off x="5661660" y="3191828"/>
            <a:ext cx="1760220" cy="1263015"/>
            <a:chOff x="4597400" y="3546347"/>
            <a:chExt cx="1955800" cy="1402717"/>
          </a:xfrm>
        </p:grpSpPr>
        <p:sp>
          <p:nvSpPr>
            <p:cNvPr id="27" name="Freeform 26"/>
            <p:cNvSpPr/>
            <p:nvPr/>
          </p:nvSpPr>
          <p:spPr>
            <a:xfrm>
              <a:off x="4635500" y="3546347"/>
              <a:ext cx="1808163" cy="1402717"/>
            </a:xfrm>
            <a:custGeom>
              <a:avLst/>
              <a:gdLst/>
              <a:ahLst/>
              <a:cxnLst/>
              <a:rect l="0" t="0" r="0" b="0"/>
              <a:pathLst>
                <a:path w="1808734" h="1402717">
                  <a:moveTo>
                    <a:pt x="0" y="0"/>
                  </a:moveTo>
                  <a:lnTo>
                    <a:pt x="1808733" y="0"/>
                  </a:lnTo>
                  <a:lnTo>
                    <a:pt x="1808733" y="1402716"/>
                  </a:lnTo>
                  <a:lnTo>
                    <a:pt x="0" y="1402716"/>
                  </a:lnTo>
                  <a:close/>
                </a:path>
              </a:pathLst>
            </a:custGeom>
            <a:solidFill>
              <a:srgbClr val="3C3D73"/>
            </a:solidFill>
            <a:ln w="38100" cap="flat" cmpd="sng" algn="ctr">
              <a:solidFill>
                <a:srgbClr val="3C3D73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20"/>
            </a:p>
          </p:txBody>
        </p:sp>
        <p:sp>
          <p:nvSpPr>
            <p:cNvPr id="15378" name="TextBox 27"/>
            <p:cNvSpPr txBox="1">
              <a:spLocks noChangeArrowheads="1"/>
            </p:cNvSpPr>
            <p:nvPr/>
          </p:nvSpPr>
          <p:spPr bwMode="auto">
            <a:xfrm>
              <a:off x="4597400" y="3556000"/>
              <a:ext cx="1955800" cy="1025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sz="1080">
                  <a:solidFill>
                    <a:srgbClr val="FFFFFF"/>
                  </a:solidFill>
                  <a:latin typeface="Arial - 16"/>
                </a:rPr>
                <a:t>Businesses are unable to employ as many workers, they must pay workers less or a combination of both.</a:t>
              </a:r>
            </a:p>
          </p:txBody>
        </p:sp>
      </p:grpSp>
      <p:grpSp>
        <p:nvGrpSpPr>
          <p:cNvPr id="15371" name="Group 31"/>
          <p:cNvGrpSpPr>
            <a:grpSpLocks/>
          </p:cNvGrpSpPr>
          <p:nvPr/>
        </p:nvGrpSpPr>
        <p:grpSpPr bwMode="auto">
          <a:xfrm>
            <a:off x="7387590" y="3344704"/>
            <a:ext cx="1600200" cy="1494473"/>
            <a:chOff x="6515100" y="3716909"/>
            <a:chExt cx="1778000" cy="1659509"/>
          </a:xfrm>
        </p:grpSpPr>
        <p:sp>
          <p:nvSpPr>
            <p:cNvPr id="30" name="Freeform 29"/>
            <p:cNvSpPr/>
            <p:nvPr/>
          </p:nvSpPr>
          <p:spPr>
            <a:xfrm>
              <a:off x="6550025" y="3716909"/>
              <a:ext cx="1719263" cy="1659509"/>
            </a:xfrm>
            <a:custGeom>
              <a:avLst/>
              <a:gdLst/>
              <a:ahLst/>
              <a:cxnLst/>
              <a:rect l="0" t="0" r="0" b="0"/>
              <a:pathLst>
                <a:path w="1719200" h="1659509">
                  <a:moveTo>
                    <a:pt x="0" y="0"/>
                  </a:moveTo>
                  <a:lnTo>
                    <a:pt x="1719199" y="0"/>
                  </a:lnTo>
                  <a:lnTo>
                    <a:pt x="1719199" y="1659508"/>
                  </a:lnTo>
                  <a:lnTo>
                    <a:pt x="0" y="1659508"/>
                  </a:lnTo>
                  <a:close/>
                </a:path>
              </a:pathLst>
            </a:custGeom>
            <a:solidFill>
              <a:srgbClr val="313153"/>
            </a:solidFill>
            <a:ln w="38100" cap="flat" cmpd="sng" algn="ctr">
              <a:solidFill>
                <a:srgbClr val="313153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20"/>
            </a:p>
          </p:txBody>
        </p:sp>
        <p:sp>
          <p:nvSpPr>
            <p:cNvPr id="15376" name="TextBox 30"/>
            <p:cNvSpPr txBox="1">
              <a:spLocks noChangeArrowheads="1"/>
            </p:cNvSpPr>
            <p:nvPr/>
          </p:nvSpPr>
          <p:spPr bwMode="auto">
            <a:xfrm>
              <a:off x="6515100" y="3721100"/>
              <a:ext cx="1778000" cy="12098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sz="1080">
                  <a:solidFill>
                    <a:srgbClr val="FFFFFF"/>
                  </a:solidFill>
                  <a:latin typeface="Arial - 16"/>
                </a:rPr>
                <a:t>Workers who are paid less or lose their jobs may buy fewer goods and services and may be unable to repay bank loans.</a:t>
              </a:r>
            </a:p>
          </p:txBody>
        </p:sp>
      </p:grpSp>
      <p:grpSp>
        <p:nvGrpSpPr>
          <p:cNvPr id="15372" name="Group 34"/>
          <p:cNvGrpSpPr>
            <a:grpSpLocks/>
          </p:cNvGrpSpPr>
          <p:nvPr/>
        </p:nvGrpSpPr>
        <p:grpSpPr bwMode="auto">
          <a:xfrm>
            <a:off x="9044940" y="4114800"/>
            <a:ext cx="1623060" cy="1851660"/>
            <a:chOff x="8356600" y="3612007"/>
            <a:chExt cx="1701800" cy="2187311"/>
          </a:xfrm>
        </p:grpSpPr>
        <p:sp>
          <p:nvSpPr>
            <p:cNvPr id="33" name="Freeform 32"/>
            <p:cNvSpPr/>
            <p:nvPr/>
          </p:nvSpPr>
          <p:spPr>
            <a:xfrm>
              <a:off x="8394052" y="3612007"/>
              <a:ext cx="1586449" cy="2187311"/>
            </a:xfrm>
            <a:custGeom>
              <a:avLst/>
              <a:gdLst/>
              <a:ahLst/>
              <a:cxnLst/>
              <a:rect l="0" t="0" r="0" b="0"/>
              <a:pathLst>
                <a:path w="1587881" h="2835403">
                  <a:moveTo>
                    <a:pt x="0" y="0"/>
                  </a:moveTo>
                  <a:lnTo>
                    <a:pt x="1587880" y="0"/>
                  </a:lnTo>
                  <a:lnTo>
                    <a:pt x="1587880" y="2835402"/>
                  </a:lnTo>
                  <a:lnTo>
                    <a:pt x="0" y="2835402"/>
                  </a:lnTo>
                  <a:close/>
                </a:path>
              </a:pathLst>
            </a:custGeom>
            <a:solidFill>
              <a:srgbClr val="23243A"/>
            </a:solidFill>
            <a:ln w="38100" cap="flat" cmpd="sng" algn="ctr">
              <a:solidFill>
                <a:srgbClr val="23243A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20"/>
            </a:p>
          </p:txBody>
        </p:sp>
        <p:sp>
          <p:nvSpPr>
            <p:cNvPr id="15374" name="TextBox 33"/>
            <p:cNvSpPr txBox="1">
              <a:spLocks noChangeArrowheads="1"/>
            </p:cNvSpPr>
            <p:nvPr/>
          </p:nvSpPr>
          <p:spPr bwMode="auto">
            <a:xfrm>
              <a:off x="8356600" y="3644899"/>
              <a:ext cx="1701800" cy="18760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sz="1080">
                  <a:solidFill>
                    <a:srgbClr val="FFFFFF"/>
                  </a:solidFill>
                  <a:latin typeface="Arial - 16"/>
                </a:rPr>
                <a:t>More banks fail, so the economy's supply of money and credit shrinks.  This causes a decline in business revenues, which leads to more unemployment and/or decreases in wages.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7611414" y="628650"/>
            <a:ext cx="35416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Depression Progression</a:t>
            </a:r>
            <a:endParaRPr lang="en-US" sz="360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21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Dust Bowl (The Great Plains)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582" y="2026038"/>
            <a:ext cx="7248230" cy="48319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Decades of poor farming conservation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Major droughts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Heavy winds carried off topsoil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Farmers couldn’t grow crops and abandoned their farms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John Steinbeck wrote articles about “Okies” moving from Oklahoma to work in California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He based the “Grapes of Wrath” on this research</a:t>
            </a:r>
          </a:p>
          <a:p>
            <a:pPr marL="201168" lvl="1" indent="0">
              <a:buNone/>
            </a:pPr>
            <a:endParaRPr lang="en-US" dirty="0" smtClean="0"/>
          </a:p>
          <a:p>
            <a:pPr marL="201168" lvl="1" indent="0">
              <a:buNone/>
            </a:pPr>
            <a:endParaRPr lang="en-US" dirty="0"/>
          </a:p>
          <a:p>
            <a:pPr marL="201168" lvl="1" indent="0">
              <a:buNone/>
            </a:pPr>
            <a:endParaRPr lang="en-US" sz="1200" dirty="0" smtClean="0"/>
          </a:p>
          <a:p>
            <a:pPr marL="201168" lvl="1" indent="0">
              <a:buNone/>
            </a:pPr>
            <a:endParaRPr lang="en-US" dirty="0"/>
          </a:p>
          <a:p>
            <a:pPr marL="201168" lvl="1" indent="0">
              <a:buNone/>
            </a:pPr>
            <a:r>
              <a:rPr lang="en-US" sz="1200" dirty="0">
                <a:hlinkClick r:id="rId2"/>
              </a:rPr>
              <a:t>http://www.history.com/topics/1929-stock-market-crash/videos/black-blizzard?m=528e394da93ae&amp;s=undefined&amp;f=1&amp;free=false</a:t>
            </a:r>
            <a:r>
              <a:rPr lang="en-US" sz="1200" dirty="0"/>
              <a:t> </a:t>
            </a:r>
          </a:p>
          <a:p>
            <a:pPr marL="201168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7330" y="116631"/>
            <a:ext cx="3470051" cy="249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078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Making too much stuff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People are not buying it all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Prices fall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Reduces company profits – leads to lower income/layoffs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482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Tariffs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We charge high taxes for other countries goods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They retaliate and tax our manufacturers high taxes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Makes it difficult for our companies to sell </a:t>
            </a:r>
            <a:r>
              <a:rPr lang="en-US" smtClean="0"/>
              <a:t>goods there too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687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en-US" sz="2400" dirty="0" smtClean="0"/>
              <a:t>What do you think was the main reason for the Depression?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Many will say the Stock Market Crash…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What about bank failures?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Historians can’t agree on what caused it, so we look at the many possibilities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971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Stock Market Crash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3309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Why was it such a big deal?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Speculation of the 1920’s had people buying cheap with the hope of selling high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Buying on Margin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Did people have the cash to buy all these stocks?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Nope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They paid a stock broker 10% down payment (called a margin)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The rest they financed with a loan from the stock broker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If the price fell, you still paid the original price (Problem, when you don’t have the cash)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The Crash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October 1929 stock prices start falling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October 29, 1929 – BLACK TUESDAY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Stock prices fall to an all time low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075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6" descr="reserves deposits.png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0627" y="1893093"/>
            <a:ext cx="4244817" cy="3123248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7" descr="reserves loans.png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1730" y="1893093"/>
            <a:ext cx="4167664" cy="393192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extBox 8"/>
          <p:cNvSpPr txBox="1">
            <a:spLocks noChangeArrowheads="1"/>
          </p:cNvSpPr>
          <p:nvPr/>
        </p:nvSpPr>
        <p:spPr bwMode="auto">
          <a:xfrm>
            <a:off x="2015008" y="1255962"/>
            <a:ext cx="7520940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160" dirty="0">
                <a:solidFill>
                  <a:schemeClr val="bg2">
                    <a:lumMod val="1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Deposits, Loans and Reserves for the Community Bank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idx="4294967295"/>
          </p:nvPr>
        </p:nvSpPr>
        <p:spPr>
          <a:xfrm>
            <a:off x="618199" y="229719"/>
            <a:ext cx="11586693" cy="1450975"/>
          </a:xfrm>
        </p:spPr>
        <p:txBody>
          <a:bodyPr/>
          <a:lstStyle/>
          <a:p>
            <a:r>
              <a:rPr lang="en-US" u="sng" dirty="0" smtClean="0"/>
              <a:t>Banks – How did they fail?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650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6" descr="clipboard(2).png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468" y="728623"/>
            <a:ext cx="7680960" cy="4654868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" y="0"/>
            <a:ext cx="3200400" cy="2286000"/>
          </a:xfrm>
        </p:spPr>
        <p:txBody>
          <a:bodyPr/>
          <a:lstStyle/>
          <a:p>
            <a:r>
              <a:rPr lang="en-US" dirty="0"/>
              <a:t>Banks </a:t>
            </a:r>
            <a:r>
              <a:rPr lang="en-US" dirty="0" smtClean="0"/>
              <a:t>– </a:t>
            </a:r>
            <a:r>
              <a:rPr lang="en-US" dirty="0"/>
              <a:t>How did they fail?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0" y="2823049"/>
            <a:ext cx="3200400" cy="3379124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What would cause this headline to occur?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50991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Banks – How did they fail?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Banks invest the money deposited to them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The investments allows them to pay “interest” to you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Many banks made bad investments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Many people were seriously in debt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There was not effective government regulation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69371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Banks – How did they fail?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Time for an active demonstration…</a:t>
            </a: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You will take an active role of an individual in the 1930’s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You live in a community that has 3 banks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You will receive a Simulation Card and the appropriate amount of money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Once the bankers get set up, you will do what your card says to do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94131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56822" y="-408703"/>
            <a:ext cx="10058400" cy="1450976"/>
          </a:xfrm>
        </p:spPr>
        <p:txBody>
          <a:bodyPr/>
          <a:lstStyle/>
          <a:p>
            <a:r>
              <a:rPr lang="en-US" dirty="0"/>
              <a:t>Banks – How did they fail?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10862" y="1291979"/>
            <a:ext cx="6688428" cy="452927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How many of you made deposits in your account?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Should have been 6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How many of you made loan payments to your bank?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Should have been 4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How many of you were unable to make loan payments?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Should have been 2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How many of you want to withdraw money from your bank?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Should be 12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Did anyone have problems?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With which bank did you have your account?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How would this have made you feel if the money was real?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3778" y="1820236"/>
            <a:ext cx="4643675" cy="281200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01196" y="1450904"/>
            <a:ext cx="3258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Remember this?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805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Banks – How did they fail?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Second Federal Banker, how much money did you have in reserve at the beginning?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$800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Stand up if you did or wanted to withdraw money from the bank…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Your funds would have totaled $1850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There are two other banks in your community, how safe would you feel putting your money there?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What would you do no if you already have money there?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684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135</TotalTime>
  <Words>721</Words>
  <Application>Microsoft Office PowerPoint</Application>
  <PresentationFormat>Widescreen</PresentationFormat>
  <Paragraphs>99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Aharoni</vt:lpstr>
      <vt:lpstr>Arial - 16</vt:lpstr>
      <vt:lpstr>Arial - 28</vt:lpstr>
      <vt:lpstr>Arial - 36</vt:lpstr>
      <vt:lpstr>Arial - 48</vt:lpstr>
      <vt:lpstr>Calibri</vt:lpstr>
      <vt:lpstr>Calibri Light</vt:lpstr>
      <vt:lpstr>Wingdings</vt:lpstr>
      <vt:lpstr>Retrospect</vt:lpstr>
      <vt:lpstr>Great Depression</vt:lpstr>
      <vt:lpstr>Causes</vt:lpstr>
      <vt:lpstr>Stock Market Crash </vt:lpstr>
      <vt:lpstr>Banks – How did they fail? </vt:lpstr>
      <vt:lpstr>Banks – How did they fail? </vt:lpstr>
      <vt:lpstr>Banks – How did they fail?</vt:lpstr>
      <vt:lpstr>Banks – How did they fail?</vt:lpstr>
      <vt:lpstr>Banks – How did they fail?</vt:lpstr>
      <vt:lpstr>Banks – How did they fail?</vt:lpstr>
      <vt:lpstr>Banks – How did they fail?</vt:lpstr>
      <vt:lpstr>PowerPoint Presentation</vt:lpstr>
      <vt:lpstr>Dust Bowl (The Great Plains)</vt:lpstr>
      <vt:lpstr>Overproduction</vt:lpstr>
      <vt:lpstr>High Tariffs</vt:lpstr>
    </vt:vector>
  </TitlesOfParts>
  <Company>EMSISD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Great Depression</dc:title>
  <dc:creator>Brynn Childers</dc:creator>
  <cp:lastModifiedBy>Brynn Childers</cp:lastModifiedBy>
  <cp:revision>21</cp:revision>
  <dcterms:created xsi:type="dcterms:W3CDTF">2014-12-17T22:41:02Z</dcterms:created>
  <dcterms:modified xsi:type="dcterms:W3CDTF">2014-12-18T16:05:34Z</dcterms:modified>
</cp:coreProperties>
</file>