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  <p:sldMasterId id="2147483768" r:id="rId3"/>
  </p:sldMasterIdLst>
  <p:notesMasterIdLst>
    <p:notesMasterId r:id="rId27"/>
  </p:notesMasterIdLst>
  <p:handoutMasterIdLst>
    <p:handoutMasterId r:id="rId28"/>
  </p:handout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5B6E-772A-4145-B43C-1BAC820A5A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A7F9-DACA-483D-A85F-5E8E0C552C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1143-AECD-472A-B591-549211542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82F8-02F4-4368-B0C6-1EBE0C10EF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7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4"/>
            <a:ext cx="10360501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A3E9-79F8-479F-BD1B-1299B53551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C060-2151-46E6-83E4-1A4FD064BF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5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1600202"/>
            <a:ext cx="5383397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2"/>
            <a:ext cx="5383397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E90-8E21-48A6-A78F-04B882A67E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EEDE-C23F-414C-8653-D15B39F082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B4E9-E9FB-4073-B67E-62B08A897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2600-BB5C-4F4A-B3EF-BDDB4F83C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3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EB95-ADF8-4C9B-9508-74470E166F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0DEE-4340-40DF-8EAC-49903919A8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0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547B-423A-41FA-8FF7-1D86860EF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E321-4DDA-4F10-A9D8-E5A20ECC6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8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1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1"/>
            <a:ext cx="4010039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3060-AC7D-4F2A-996E-F4C0F7A6F8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CD83-DCC1-46E7-82C2-6FF124156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0D0D-51AF-41C7-B408-7920268691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7E53-4010-4D29-890E-85076F8AEE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2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2CA6-8FD4-4E81-A729-65E9283FF0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552B-2BDA-49A5-A87A-ECB2B98988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3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9555-A2A0-4C12-8C73-4F3ED8E181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491F-9E74-4ED6-A0F8-82D3CE9B8F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320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0"/>
            <a:ext cx="10969943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09"/>
            <a:ext cx="284342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7F1EC-D0A2-42D3-9229-F648419979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151" y="6356509"/>
            <a:ext cx="385852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960" y="6356509"/>
            <a:ext cx="2843424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E6E2C-29FF-4EC9-A8D1-E0E6BA4FD4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2.xml"/><Relationship Id="rId7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sters-of-photography.com/L/lange/lange_ditched_stalled_stranded_full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Image:Newyuk.p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asters-of-photography.com/L/lange/lange_bread_line_full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Crime Increased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9012" y="1752600"/>
            <a:ext cx="2971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Looting</a:t>
            </a:r>
            <a:r>
              <a:rPr lang="en-US" altLang="en-US" dirty="0" smtClean="0">
                <a:solidFill>
                  <a:srgbClr val="CC3300"/>
                </a:solidFill>
              </a:rPr>
              <a:t>, Riding the Rails, vagrancy, loitering, </a:t>
            </a:r>
            <a:r>
              <a:rPr lang="en-US" altLang="en-US" dirty="0" err="1" smtClean="0">
                <a:solidFill>
                  <a:srgbClr val="CC3300"/>
                </a:solidFill>
              </a:rPr>
              <a:t>etc</a:t>
            </a:r>
            <a:endParaRPr lang="en-US" altLang="en-US" dirty="0" smtClean="0">
              <a:solidFill>
                <a:srgbClr val="CC3300"/>
              </a:solidFill>
            </a:endParaRPr>
          </a:p>
        </p:txBody>
      </p:sp>
      <p:sp>
        <p:nvSpPr>
          <p:cNvPr id="3" name="AutoShape 4" descr="data:image/jpeg;base64,/9j/4AAQSkZJRgABAQAAAQABAAD/2wCEAAkGBxQTEhUUExQVFhUXGBgYGRcXGBgaGhoaGBwcHBgYHBwYHSggHBolHBwXITEhJSkrLi4uGh8zODMsNygtLisBCgoKBQUFDgUFDisZExkrKysrKysrKysrKysrKysrKysrKysrKysrKysrKysrKysrKysrKysrKysrKysrKysrK//AABEIANcA6wMBIgACEQEDEQH/xAAcAAAABwEBAAAAAAAAAAAAAAABAgMEBQYHAAj/xABLEAABAgMEBgcECAMECQUAAAABAhEAAyEEEjFBBQZRYXGREyKBobHB8AcyQtEUIzNScpKy4WJzgiQ0VPEVF0NTY6KzwtIWJXSj4v/EABQBAQAAAAAAAAAAAAAAAAAAAAD/xAAUEQEAAAAAAAAAAAAAAAAAAAAA/9oADAMBAAIRAxEAPwCp6h6lJt8uYtU1cu4sIZKQXdIL1O+LOPZFK/xM38iIU9iSf7PaP5qf0CNJCYDNB7H5P+KnfkRA/wCp+T/ip35ERpgTB7sBmH+p2T/ip35ERBazah2ayoLWmauYPhuoA7YuWt+uwQmbLspClIS65gwS5YBO/Gu6M30mpRtEwFRPWzJNMoCDl6OUd0SP/pwvLF+qwCaYOSNtaNziSsljUsskfIbzE10LTruSEoT4P5wECvU1ifrS1PhrnvgitUh/vT+X/wDUXG0Jc9nmYREr18oCmW7Vro0FXSE1AAKWx7YLo7VlUwrCl3bqUqDJvPeJG0M3nFj06KITtUPD94daKmAlbFlXQbtLwDj3g+14Crazar/REJV0t91FLXCnDN3PlFdjTfaOh7K+yYPEDzjMoDo6OjoDo6OjoAYCOeOgOh3omwmfNTLCrpU9WfAE4ONkM4l9VCfpcr+r9JgJFWpigW6YZ/Acj+KE5mqKw/1o/Kcv6osukdLSZRN9Yd6JS5VXaBhni0V62azLU/RSwkfeVU9gGHMwCEzVVSQ6pqRtcGnfERarMlNEzAs/wpLc3bk8LzDMmH6xSlcTTsGAjkSIBh0ZgehMScqyKUOqkq4B4fo1fmUvEJo7YmArnQmEzF2s2hJaVVBUXHvcdmEUy1Drr/ErxMBr3sQ+wtP81H6Y0wCMs9hU5XR2lLUvpL7OrGmaS0hLs8szZqglCcznuAzMAvOmpQkqWQlIDkksBGS67a+qtBMiykplYKXgVcNghrpXW2dbrTLAdFnTMSQjbXFW0xXtF6OWVKQA5SWOwbydkA60fZWkTBmtQT/yq+cTFs0OFzRMvMCllDMsTUdw7ICZZOjEtBLuSonZhhyiWUig7fGALJlhACUAAeuZhjLF6dMVsUw74kk4xG6MU7nMqJ9d8BJWh3HDzMIndzhxa09YcPMwg8BFaTDzpScc/XKJCxYmmMsnvHzhjaz/AGk/wpAp498Scj3jQ/ZqrtqmAR9pMt7GSx6swZsA6gK7cu1oyyNY9o39yX+NP6k/tGTCAGAgYCAGOeAgYDhBihoKkViRteiigOVA4bXr2QEcYXsLlYSCQ74UOBzxhGYkgsYf6tyAu1Skl2JVhuSo+UAaVYwMtsPbNZiQQlJJY4Anbsi2yNX5SVKcFVSQCaCrtTHZWJCTLCQUpASNgAAgKnI1emE9ZkCuNTyHziSsmgpaXcX8KqPH4RQ9p55S6sfWyDoQwPZ5wDYSQE0DAZCjQWcig/CPCHC1Bm2+X+Y5wlO90fhHhAIJSy24eMZnbPtF/jV4mNR+IcR4xl1r+0X+NXiYDXfYaoCz2okgNMQSTsumGntVC12xCDMeXcSpKBgHcE7ybpiqamTZwRM6JmvJeoGR2gvThFlk2Yz5qpkxSiEEoAJd2OILuA7hsYBnorRlUkUF4HsQxUeDsO3dEzZksKDFiaYm6KmHEtFTkB1Q2wY978hCMhXVHAeAgGtpDzkjYk97iHs04dvjDJQeercAPOJBeXbAJEslR2JUe6GmjU9QU395hzbVtKXwbmRCdkSQgPsHhAOrXiOHnCCHJEL2tIN2mUFkHrDdXlARchlTph/iA7H/AGh9JmvOUnZKJ5kfKGWiQ7lsVFT5cO+F7CD089RAa6QP6Qj5wD32gywbDNzYpP8AzJjHo2vW+ehNkmmZL6RN0i7QMTQKrsx7IxQQAx0BBge3ygAjoEiH2h7CZiyWJSgXi3Gj7j5GAUs+iHu3iQVfCMnfEnOHOkyLiSWCn6wc7NnGHFgHSTlHJNa4548zD/SdilsaJcd2w08YCorlk9Y5w91ZURapRSLynUwNATcVQnIQW1D9vW6FdU/77I/Er9CoDTlq6ym9YQVvXKFJiXJ7YKkeuwQDdfrlASCS7+sd0LLThwgJAorsgCKwhvaBQfgHhC61Y+tkJT0AgA4XfKAFUtlgOCyhUFwa4gjEb4ym1e+v8SvExrak9cUzHjGSWs/WL/ErxMBb9Q/s5v4k+EWTQ6+rNI/3sxt5K1AZYP3CK7qF9nN/Gnwiw6Ale8culmnE1UZixhkAO88wkwlgAMBDWzBgGGIS/wCUQ/WYZyDQcB4CAZ2YvNmcR3U+UP5g8/KGejg5Wdqj5Q9meZ8BANNKH6ttqgPGFkikIaQr0adqvlDqWmg84AbSl7vAwmsshZ2IV8oXtI93gfKGtvpJXvujvfygG+jEsgdp5mHsmWyjgPq5h3u6HhGzAhAGGA/eHcodZv8AhzP+2ADXpINinVZku22ooNsYzGz+0G99BmBOV0q/DR8/nGMkwHQIgy5SgASkgHAkEA8HxgogAi6auaKnmxTJtlR0ij74DFTBwEhJqdtAXc4xTI0/2MzV3LYkJBAEtQKiQm91gEukODnTDxCt6vyUiWSu6QWxZn2V2HKHFpQkgsHf7ueWIyi1a422yWYLRJkS1WiZeVMIUr6tSusSwJF5zhSM+tWkplQ/IQCWmZaUqF0kskO7e81Q4xrBNV0K+lS1JTeuOojcxHDEiGU+YTjnE7qRbFS5y1JCTdSFqBxKELTfCd7KfLDsIXuxWwKTeUyTnV0tkQogO/p4VlrGIwenrnFUGhZ0uZPkolyujTNUEFaQSBUJKTj7rbQ44xaNHyShIC1Fas1HM4+ueJgDKGEdKHhBlDB93gI5IqfWyAbqTQ8fIQSblwELTBjx8hCMzLt84AxWSscfMRkVp99X4leMbAgBxxjH5/vK4nxgLtqAB0c1/vp8Iser0x0qxpMmCr/fWzPiOEVz2f8A2U38Y8BFl0COpiCLyzn99XrsgJFcM5AN1wMEgnsGMSctIzDnLZ3VMMEkizrqWAAZ6VBq22ggGmi0G4K417zDxfn5JhPR6OonhCq8+PkmAY2o/WIGwHvcQ/SIZgPOO5IHNv3h8BAdPA6r7/KI/SKQJYT95b937xIzfh7fKI/SNVy0hnqra2zwgF7pZx6Ahe4xBZnRMrt92ElTglN5RAADknAQWytVRJvLvm6akI+FgcKF231doB3rr/cbR/LV3JflFd9lVllSkLtU1JKyq5KZBWQke8oAA3XLi8fu8YsGuEz+wT3zlkfmSw7XMRvsq0KqfIC3WJaVLSokqDqclpYDBSGKSb3xXuACxactVm0hImWZUxlMopvUImJHUYOXYu4d4wZO+h2bN0ehtKaqrvImSPtUhQSpd0BJKVBKyxLhJILNtxiAs/sglKUV2i1zZilKKl3EIl3lKLqNb1CS9GxgMZCSSwDklgBiSaADe8bzZ9Go0Zo7oQR0xSFTVbZi6DsvMkDYknbA2LQGi7AkzVSkhUtRImTyVLBB6qk3qDIgpHeIqulNZVaUtCZNmSoISVKdRAvra6knYlKb5ryoHCv6fkyulPRTVTLyQVKUK3jVQJOJrU7XxiPtIALUoPKNNtugZVlsE4XUrmFLqWRUqcMxxCU5DdvjMpU2+S2ILCAi7XLo+zZD3U5ZFrlt8QmJPAy1ftCtpkYu9Y7VaQ1sliuCyPyKEBoy6zFPi6e5LQqlOe/y/YwnLFeLeELXseMAkshh/TAKV1v6fltgch/T5RxFf6T5QDUqFceTZDbAE+J8TB1Ixx5QCJZ2HE+JgORiIyCd7yuJ8Y2FKTQ0w2jwjHZmJ4mAvPs/+ym0f6xPgKxY9X0kS6lwVKYMzC8rPOK57P8A7KZ/MT4DcYsugFXpYa7S87VYuaGtP2gJWVQu/KIu0TGkrG8V4EiJaVKNavU+bRC2v7Mjatu8/KAfWZLITwEAseP/AGphdKGSltnnCKse3yEAzs4eas725O0P2hjo+rnN38P3iQgE57dXtbkIYTw87ghu794f2j4cezshghN6as7Fc2eh3YchAO1Z86/5wpZZSlLQl3JC9wwGOMAhJJGDnfyyi1zJsnR0jpFvMmUBKUuXUQAlIydTAZkwB06Gs01JlTkJmUSQF9ZBGCVAUBqKjKm0ROWK6E3UpCAjq3AAAlsAAMmw3RQpulrQgJtkyzqEm+orQguvo1ouE3cmICjUYCmMW/R9uTOQJst1NR2Kb6e0Y47gXqxMBJwBD02wQKDOKgxyVVgPN+t+nZtqmkTDSWpaQMveYsNlKZxZ/Y9ZHmzJjYAh+TeKuUQHtC0CqyWtYIZEwqmIq7gqPpov/s4kS7PYjMXMQl+solQ6oyvbKk47oCU14n3bFaD/AMMgcSQPOMO0dabqw+Bp8jGm+1LTifoiZSFJV0yw5SQerLN5VRT3ujDb4yeAs0xTwpoRXRzwWKnBSKge8zkk0AAcvuhjoydfTvGPziS0ckdOhw4q42gpL4VweAuC7UAoJBSo091QVkMkOc9kEGlJd0ErQH/iI4++kHFxhER/6ZUkqaYyVKKrjKA6wdikUpQcIltG6FlSk3biVFySopTyr6xgELRp2SkJF69VPuOW38BCZ0zePVTNNPhl5U212RKqs6WQQALrMGDZB+LU7TCgQxY0IcV4iAgf9Jzys3JCmADhSrigo4F3IZsoETLSS/RSkucVLKt2TbIlVoa9TEud5YB+TQG98z4wEZo1NoM1api03KpuJe6boIdIJpUmuJbZGXrxPExsgFDw8oxsiAvns9H1UzD7QfpD+UWHRFmUES7puEpL9UF86vV4gPZ4l5Mz+aP0pix6AJMmW4AYUriNtQG74CYs+BqMqknwAxiCtA90bZiu5RiekV92sQUwddA/jmfqMBMXHSAAeLv5NDOfS9uf9MSsuR1Xdg3hERbT1V/00ONac4AlgT1R2+Jh2TCNjQQgOdnhDm7v5A0gCLxTxiO0YnE0xfs9Pyh/aKJJ2A+ENdHo6oLenMA+7REbJ0itEwSzUmgzAUWD14gh8IkVrCUlRFBsDngN8LaI0KyJk6ayFrwdnQNg2Eih3UgJHoJnQumaLwLuNphrq8pQnLT9nMa8lrtxaXqClNQMGNM2wheXKlCSR0mzP94GwIAlpXfcIUwVsCmDH+Am6/B8QICzSpldynI3KzHbU8QdsKExHTJjhnYlq7FfCeDt3QNn0glSL5N1nvP8BHvA8ICl+2mxCYmxHBSp5kvWgmgPhkCkd8SaNWypcuYJihKRLSBKcEXgKKJDBSR93AkPm0FtNmXbhZZ6kKQhNpVMSCDeuCWsS1kEUJXdPAiH1g0aLPKVLmTOkk/ChSQLoJ913qnspiGgMs9qdpSq2CUm40mWlJuAJTfW61MB/CZfKKY0SWnbWJtpnTE+6qYop/CCyP8AlAhgYBfRcy7MGwuD4+MWXR8xInJCyEhSVpKjgL6FJD8xFTlKZQOwgxPyyFrSDiVAd8BpEpQVdUnAgEZUIpTKmUCTXtgspZuh2ejsGDgMWGQgz44wBJ7sGLE3WIxFRUcMYKiWAQ2DFqHdthRZoniPGDXReHBXlANZqca5wjVmr3jM559kOpgq0Ik0A3nxMACnY/h7MImtD+ybRsyRJmKE5RXLQsq6VQcqSFOwoMcIhyfqz+HyjTtUyDYbIQQR9Hk1GB+rTg+UBhns6H1Mz+d/2Ji3auSEqlyA7PLJBIGAS58Ip3s/nXLPNPVKjO6qSoJKj0aeql88N1YsuhLLcky1XldZHuvVDhikNhQqBHZASllmhwxIDl8sajvcRFD7dOx5n61CH01F0gt1R1VYYZHsNO3dDZEk9KSBQBXMqJPnATEoIapf5RDaWLXhtu+fyh8H2Qyt8t1J3lPd/nASNkWAgZ9le+F58wMGpjDMYDHD15wKu2AbW9TIV2R1jICRQ7MDwy5wTSNUgbVDw/eHCfntgF02qTJlqmzJlwjBw7bCN8NZ+tOj1S7gtJB2qRNA7VFLQqWKWUHBxBDjkYpcjQ8qbMU8o3XWejSShyyilIagNGwgLVO0vo4SbptconYLyj3AmOselZEyQtFitCOmT95K0gDNV1aOsjawI20il2nQsiZdEjqTL1wpVNKxeZyCOjBCmBo+R2RJWPQ4lHqkOw6wo5zO7nkIC4y7dbEynXZ5M0ihVLnpSgpbFlAl93Aw1lTukmqXOITLIAMkEqvkEKvTFdUUIZgDRwS1IYo0oJEt1qSMnVd9HhFRt2tRv9RLo2vdJ3hwQBxBgNTm6zg3glJUQAyUsKF7pL0AN0irUTSKtrhpTpLJNUslCkUEsqJUVzHSg4YDrncU4MxNV0DpkS1qmIRNvq94mfKLtn15QZhsaH2sNqTaikzEzWFaz5CA+DkBKiSA9cd0BRoCLRN0NZ2F1JJzu2uUT3yQOULp0LZlD7KaDtFplHLMdHTbAVAmJzRCytct3N0hTDFk1LbyxhyrQUsH7OaRtE6U3CqIStGj0yVoP1iRf6pvoUzEOaJ3wGlpSFMQLr5HHuz7YAiu+EpU9KpYUlZWOqCR1lVu1IFb1XIMCqb9YU1e6CS1C7jHbTDfAGPuj8Q8YKn307n8oRlTHSCxDlwCLpqcw59VgwPXHAiAGfMqYbhXNz4mDrxPrMw2kTUqF5JcOQ5BFQWOONQa4GAdOOjO9PlWNH1BH/tli/8AjSP+mmMzUt0H8J8I0n2aqvaKsRd/qED8oZu6A886vayTLJLWmWhCipTusEtQAMA2zbE3oLXFgmUuUtR6xdKgSaXlFlNsUWfgzRU9HhNVLSVJGKQq65OFWMWjVS2jp+pJlS0IlTJimBUs3UnFayTiRg0BYxrXIN3qzeum8kdGVXkncl3hpYNNSVzlELTcASxUqWkku56q2VQAbeAzh9a7QU2mUmYqYRJkSxM6JQlrKlJdTFmDuijM0Vq2Kk30qky5qUBrwmLSskg1YpQAAzZGA1KVp2zFmnyu1YHjCdrtaFKQUrSQXYhQPek7soy1TKI6t0V3+soJMsw2UMBtKx1TXLEPs2ivKDFMYl0ak1DjhTwheVpOckMmbMDsffXk+/CvcIDVLe99IBaru4DUDFzR6Q/CctkZErTdpLEzphZmcvhhjj2w5RrZbB/tieKJf/jAanMQbp4HwiItQMmzoIF1QUH6oBJIIOG7A4kVxMUxGvFqGco8Uf8AiRHWnXKdMl3FS5TO7pvCtdqjmTAX8SikXalIZQUS9VpUk3QcCGBLM958SYYTrQA8G1Xt6LVKVdVdUlaipFL3WJKVGlQ1AdzQ4t2hFrlTVSw5lsTh7pCvhwZwK4jGAo1uJmKvECjtw2YRHKkNVqPC3+kk4EKHYPnBDbkGleR8oBCdYroScQoXgacqE78WO6DCyuMG5QdK5RfrccYXROR95PMQCCbJugs2xjZEigg5jmIEpgGOhbKgWiUZwBlXusDgzFn3XmfJniV10TZriBIlykKvOro0pHVujEpG055vvhBUkGIqdZi9IAllta0IN1SwH+FRHhB+jvkKJJKmckuefZAdAUylA7flCEsENXfAAJl2hCn3QYWnevn+8K9CSajlHJkCAT+lHasdp+cd9JP3l8z84OqRHdDSABFtWP8AaTOF5TcMcI9HeyiaTomyPkhScvhWpI7hHnWVIx4R6A9kk1X+ibLwmDlNXugPPEhTJNaPhtMKotqkG9LUpCvvIUUkdoLxYNT9VvplnmqBAUlZSHw91Bq3E5RLSvZpNPvTZaeF5XkICAFrUqwrSpRKj1lKUSSeukJcmpoBEYlKRLQM1Ek+uXKJ7WDV36P9Wq0hb/AiWQ10BgTeI+7v3RX/AKGQKKPIwB1IKajaOWcGtBdnPAeuEdJoesSQe6Dz3vOEqajQCtrs90JAxPo+IHOGK7LDy02sFTkuwakN59rTAMyOsRBZ0tmgySSXgbUtwIBAIgyUDb3QUGH2jbIhVZiiBWgFef7QDjRGmZkiZLUlXVQVdTIpXdvp7boI2EPG4alWyVOC5iFAoUkF8GY1CthGbxi83REk+4pQ30I76wFh0qqyhcguZapiFqIcOgY0zcBPamAe+0SwSpdumKkLSuVMN8XWYKJ+sSGoWVWn3gMorJQdkbdpTRaLdZhJICaC4pIHVIwKaYbswTFB0dZxZVTZc6zyZy0kpSpS1C6GotACVJOLhw4IgKubN0aSV0UoC6jNj8S/uhsBiXegZ2hMWizhKkIQuzyJtyl9K1y1qu0ZSgathgDg7xGmyylLAMmdLQVGqFXyEjJIWgXiDneD7oCHgbxG2Jq1aJs4DptMx3HUmWYpPNMxQpEfZLAqYu4lSAThfVdB3OaA8SIBFM9eSjzMG+kL2+u2HFs0XNkKAmpulQcdZCnG0XSaQ3aAMbYtiCxeEhaDSgpBimEimAdnSH8IgEW5vh7/ANoa3YApgHptqcSD3R30xPoQwAjimAlJNrRWvjG4ezXW2xytGWWXMnJQtCCFJLuCFqfLPHtjz0IEcIDW/ZAkfRJpp/eFf9OXF1UWOAil+yBf9jnD/jqP/wBcuL0UjZtgIq1aMkzKLQFVKmU5qaEjPIcog9K6iSVpJkky1n7yiU76YnnFsLD08BTYYDOJuoExCVddClFLJALdZwTUgZBu0xU7doidK99MxD7XA7qRuxA9N4wSbKChdIBDuxD1BBB2QHntdlO+ONnOLFqt2M47xG32/VqyzEsuUkHJSBcOLn3TWpOMQuk9RkzEpEhbFAI63xkkkqcDGoGGQgMoUWpnCa69kWnSGrS5M0InhKAa3nChddr1Ks547oRtGiFoupu5dYjC9UhI/pKPzQFbEs7IEI7InLfo9UssoYhKqbw+Lb4Y9C7Yh6B8OD9o5wDeVMWzXqc/GFfoi5hCXJUohIxxOA5nCFESc3DbRDzR9r6OYld8unByWFCx7HeAumuGmOgQLPKUwCbsxYxbJCa+82PE74o8q2IyJGymDbGjrbaAaXnDvXbwyhmW214eYMBIWddSQokkF6pc9mILUzhxZ5oQGdSfxA/KIekKyZqke6VDgYCaXPK03SUEAYY8KKf12RF6Ls6STeS9c2bgXhNVpVibiuKUvzx74TVbB91uBPb7zwElabFLUk3EISsZpUattSaV2hsBDaRokFIKpl0kPVmqTTEFwGfjCUm3pZiVCuxxurjmcoU+kJLNc8P1JHcYBOZolYUAFJL7VAHkCYIvQ83IJO0hQb1hATS5ck0wL/KFZNruilSzP6EAknRE12IA3kjyrCidCrI9+UNyitJ70N3w4maRmKFSk7PdGXDa0Ci2FqqVQ4MkgbWw8YCAWGxpFj0fqLbp8lM6VLSpKw4HSJC22sohnxFYPLnImKxQg7V+ANQC7YwZNoSFskiXUpCwpQCqs5KaJ8IBjadTrfLcqsk5hmkBf6CYgwN0XROs1qQ6BaOqHcGYSTRgAou3Y4ilITQQGueyWWPokxRH+3UzO9ES9kXiSsnENXAbD2dkUz2R/wByX/OX+iXF1JxgFeyDNkzQkJnrhBkrrlwwgDKR6b94BUqDLmigYkktk3zjukG0QCJlQRUnPP5bKw5KoSUpvXowCYST7zUw3g7DwakNrRo2VM99AJGBwLU+IVyGeQ2Q+vNs5QUregB40HiYCr6w6o/SCFomhBCbrFFDjiQXwpgcIqlq1VmyAekAuMVXgbyXSDjgQWepEaoBl+8UvTmtU1BXJ6GW1Um8q+kg44M9OUBQJshJDNyYf5wibKB7p7DFhRbZKpZvWUBRI+sTNUnkk3kinlESuYnDPdWAYLA+4x7oSu7MIkbgzoObeEDa7ApDPdLhJozsoBQPIjCAij6YCABGznD1RLVA7WPjXlBFS05ODuPzfxgGbbo65uh1MS7N5Dnl3wiqUoVOHN+0UgEVDbBCmFuk9ehBVrgEujg4Wrae2vjAQDjZACJhGT+t0KItSRkobqEeUFbjHEjZ67IDr6Xx5uD5+MOJZUxCWUP4SCa7geGWUMwgehBVSxxgJFClAM6gACwqAHxoYh0iJCdcCR0Uya+aVMGHFJrlkIjoDYvZER9DWDj06/0S8YuxSMcop3seP9iXvnr7epLi7z1EP3bM6YengEui9NCZmJfeLrdr03ktgIOb4AcC9ucccS8GE3M15ecBxcpdnwc92D/KOJc5DjCKibxILD9oKpZcA7KNjTd294gFb2+OvDdBBX1j3QAIcjBT1rVg7O2Ve6AOo7qwmVOCA4GSuYNDmGjgoB0Upgch1g42UBLcITlzAVlCiRdc/mqPHDdAMtYLdMQj6uV0jggpurzpgkdbOjvmzRUrRoC0TUlYswRd+FPRp5JJc5VJ5YRotnlA0KgKs3GmyHCpTKPWIbEsLu3Jy+MBnCtS5ygGSmgDuu8H3XHbgHhvpTU9UhPSrWgpBqhyCXNAlsThmO1q6WbTVyUsaOohLbCxxenODTFDFxddxdSaDIkl+LhscoDOtX9CWdYBXJmXsgTMKTVuqyQGpm+DVizTNCSFApVJl4APdAUAAAAFYhg3KJxE7M4tgH6reW5hvgpQDi9aMSd1S1T2tAUy3aiyVh5UxSDsUy0+R7zFY0nqlaJT/V9In70vrdzXu6NSVISSAm9nXZzhuSUlymm1mNMe+AxVchizMRkaQRaCk5g+vKNmnypM0HpJaSR99KS3bFZ0xqQFkrkzEjEiWyi+6+Vnfk0Bnalj4kg835498JGQg4OnvHI/OJvSGhZ0kPNllIdnLEfmS474jOiGTcYBmuzGrKSeJu+NO+E1y1J94EccOw4Q6EoiARMKc67nEA1Cjxgzh8WhyJoOKU8R1TzDQHQoOBUNxAPy84Btc2HmPlALQ0K/RicClXA15FjCUxBFC44gwBYbiHAENg0BsXskW1jX/OX+lEXwWhLEv2bNmEdHQDecWZVWZ9pNDTugC3u1Ds3oYQEdAAs0L4YxyzR8jsbEAH5YwEdAApbk5Zcw5gktV00BxZ33sPMbo6OgElsZiUB7wBUEhgGD+Fc9vCFkl1EYKoOriksNuNGq8dHQCCrQtd1SLoIuoWCS2LFYDFy4ZnoNrw8s9peoNEFQXxScuyvbHR0AoEqJeWoAqYihujEGh2ue2ucFtU8JlLVMA6NKSVs5oRU7W3DfHR0AgiwS0pBQlKRWqVLQOSXBO8iDoQQWvKN7B7uBcg0GYGdY6OgFFrwYkAOSHxYtWgzB5wUYe8sEtR6Mf3plSOjoBEyjSgrmM9lDhUZNCK0qQXOwFg2HbSBjoAn0ilXrw5UhnbdD2ecCFykv95IuqfiGftjo6Ar9q9n6GJlTVDcsAjcHS3gYqul9ATpCb0xKQl2CgoFzXLHI4x0dARNxwWGArugEgAKcVLN5mBjoBAgxwmqAZ2GzEcjSOjoBK9i6Rgajq+FO6GAJjo6A/9k="/>
          <p:cNvSpPr>
            <a:spLocks noChangeAspect="1" noChangeArrowheads="1"/>
          </p:cNvSpPr>
          <p:nvPr/>
        </p:nvSpPr>
        <p:spPr bwMode="auto">
          <a:xfrm>
            <a:off x="3808412" y="762000"/>
            <a:ext cx="2967037" cy="29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249366"/>
            <a:ext cx="5510146" cy="5041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4" y="2862776"/>
            <a:ext cx="5581568" cy="36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228600"/>
            <a:ext cx="6629400" cy="1168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smtClean="0">
                <a:solidFill>
                  <a:srgbClr val="CC3300"/>
                </a:solidFill>
              </a:rPr>
              <a:t>Farm </a:t>
            </a:r>
            <a:r>
              <a:rPr lang="en-US" altLang="en-US" sz="3600" dirty="0">
                <a:solidFill>
                  <a:srgbClr val="CC3300"/>
                </a:solidFill>
              </a:rPr>
              <a:t>Prices Fall </a:t>
            </a:r>
            <a:r>
              <a:rPr lang="en-US" altLang="en-US" sz="3000" dirty="0" smtClean="0">
                <a:solidFill>
                  <a:srgbClr val="CC3300"/>
                </a:solidFill>
              </a:rPr>
              <a:t/>
            </a:r>
            <a:br>
              <a:rPr lang="en-US" altLang="en-US" sz="3000" dirty="0" smtClean="0">
                <a:solidFill>
                  <a:srgbClr val="CC3300"/>
                </a:solidFill>
              </a:rPr>
            </a:br>
            <a:r>
              <a:rPr lang="en-US" altLang="en-US" sz="3000" dirty="0" smtClean="0">
                <a:solidFill>
                  <a:srgbClr val="CC3300"/>
                </a:solidFill>
              </a:rPr>
              <a:t>(</a:t>
            </a:r>
            <a:r>
              <a:rPr lang="en-US" altLang="en-US" sz="3000" dirty="0">
                <a:solidFill>
                  <a:srgbClr val="CC3300"/>
                </a:solidFill>
              </a:rPr>
              <a:t>Burn Crops, Waste Milk, Farms Fail)</a:t>
            </a:r>
          </a:p>
        </p:txBody>
      </p:sp>
      <p:pic>
        <p:nvPicPr>
          <p:cNvPr id="10244" name="Picture 6" descr="g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31800"/>
            <a:ext cx="4876799" cy="60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gd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692950"/>
            <a:ext cx="4745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609600"/>
            <a:ext cx="4189729" cy="1168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CC3300"/>
                </a:solidFill>
              </a:rPr>
              <a:t>Less Marriages and More </a:t>
            </a:r>
            <a:r>
              <a:rPr lang="en-US" altLang="en-US" dirty="0" smtClean="0">
                <a:solidFill>
                  <a:srgbClr val="CC3300"/>
                </a:solidFill>
              </a:rPr>
              <a:t>Divorces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1" y="2462432"/>
            <a:ext cx="5625785" cy="425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253315"/>
            <a:ext cx="5946326" cy="44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2" y="351692"/>
            <a:ext cx="9751060" cy="116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3300"/>
                </a:solidFill>
              </a:rPr>
              <a:t> </a:t>
            </a:r>
            <a:r>
              <a:rPr lang="en-US" altLang="en-US" dirty="0" smtClean="0">
                <a:solidFill>
                  <a:srgbClr val="CC3300"/>
                </a:solidFill>
              </a:rPr>
              <a:t>Less </a:t>
            </a:r>
            <a:r>
              <a:rPr lang="en-US" altLang="en-US" dirty="0" smtClean="0">
                <a:solidFill>
                  <a:srgbClr val="CC3300"/>
                </a:solidFill>
              </a:rPr>
              <a:t>Education</a:t>
            </a:r>
          </a:p>
        </p:txBody>
      </p:sp>
      <p:pic>
        <p:nvPicPr>
          <p:cNvPr id="12292" name="Picture 5" descr="gd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133600"/>
            <a:ext cx="5707018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gd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381000"/>
            <a:ext cx="5559425" cy="5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2466" y="431800"/>
            <a:ext cx="9751060" cy="1168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CC3300"/>
                </a:solidFill>
              </a:rPr>
              <a:t>Female </a:t>
            </a:r>
            <a:r>
              <a:rPr lang="en-US" altLang="en-US" sz="4000" dirty="0">
                <a:solidFill>
                  <a:srgbClr val="CC3300"/>
                </a:solidFill>
              </a:rPr>
              <a:t>and Minority Tensions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6118" y="1604889"/>
            <a:ext cx="3124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(Fired for </a:t>
            </a:r>
            <a:r>
              <a:rPr lang="en-US" altLang="en-US" dirty="0" smtClean="0">
                <a:solidFill>
                  <a:srgbClr val="CC3300"/>
                </a:solidFill>
              </a:rPr>
              <a:t>Male Employment</a:t>
            </a:r>
            <a:r>
              <a:rPr lang="en-US" altLang="en-US" dirty="0" smtClean="0">
                <a:solidFill>
                  <a:srgbClr val="CC3300"/>
                </a:solidFill>
              </a:rPr>
              <a:t>)</a:t>
            </a:r>
          </a:p>
        </p:txBody>
      </p:sp>
      <p:pic>
        <p:nvPicPr>
          <p:cNvPr id="13316" name="Picture 5" descr="gd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981200"/>
            <a:ext cx="52578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228600"/>
            <a:ext cx="9751060" cy="116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3300"/>
                </a:solidFill>
              </a:rPr>
              <a:t>Bonus </a:t>
            </a:r>
            <a:r>
              <a:rPr lang="en-US" altLang="en-US" dirty="0" smtClean="0">
                <a:solidFill>
                  <a:srgbClr val="CC3300"/>
                </a:solidFill>
              </a:rPr>
              <a:t>Army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0412" y="1614268"/>
            <a:ext cx="3429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WW I Veterans want Pension $ promised by gov’t in 1945 </a:t>
            </a:r>
            <a:endParaRPr lang="en-US" altLang="en-US" dirty="0" smtClean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(</a:t>
            </a:r>
            <a:r>
              <a:rPr lang="en-US" altLang="en-US" dirty="0" smtClean="0">
                <a:solidFill>
                  <a:srgbClr val="CC3300"/>
                </a:solidFill>
              </a:rPr>
              <a:t>Want $ NOW!)</a:t>
            </a:r>
          </a:p>
          <a:p>
            <a:pPr algn="ctr" eaLnBrk="1" hangingPunct="1">
              <a:buFontTx/>
              <a:buNone/>
            </a:pPr>
            <a:endParaRPr lang="en-US" altLang="en-US" dirty="0" smtClean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What </a:t>
            </a:r>
            <a:r>
              <a:rPr lang="en-US" altLang="en-US" dirty="0" smtClean="0">
                <a:solidFill>
                  <a:srgbClr val="CC3300"/>
                </a:solidFill>
              </a:rPr>
              <a:t>did Hoover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408354"/>
            <a:ext cx="7333770" cy="59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Hoover… At the start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05000"/>
            <a:ext cx="9751060" cy="4267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With unemployment rising – Hoover did nothing</a:t>
            </a:r>
          </a:p>
          <a:p>
            <a:r>
              <a:rPr lang="en-US" sz="2600" dirty="0" smtClean="0"/>
              <a:t>Didn’t think gov’t should make direct payments to unemployed</a:t>
            </a:r>
          </a:p>
          <a:p>
            <a:r>
              <a:rPr lang="en-US" sz="2600" dirty="0" smtClean="0"/>
              <a:t>Thought it would reduce desire to work</a:t>
            </a:r>
          </a:p>
          <a:p>
            <a:r>
              <a:rPr lang="en-US" sz="2600" dirty="0" smtClean="0"/>
              <a:t>Expected private organizations to step in and help</a:t>
            </a:r>
          </a:p>
          <a:p>
            <a:r>
              <a:rPr lang="en-US" sz="2600" dirty="0" smtClean="0"/>
              <a:t>Economists said people would buy when prices got low enough</a:t>
            </a:r>
          </a:p>
          <a:p>
            <a:r>
              <a:rPr lang="en-US" sz="2600" dirty="0" smtClean="0"/>
              <a:t>They were wrong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69" y="409262"/>
            <a:ext cx="3488693" cy="20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67730"/>
            <a:ext cx="9751060" cy="1168400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Hoover…Too little, too late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Cut taxes</a:t>
            </a:r>
          </a:p>
          <a:p>
            <a:r>
              <a:rPr lang="en-US" sz="2600" dirty="0"/>
              <a:t>I</a:t>
            </a:r>
            <a:r>
              <a:rPr lang="en-US" sz="2600" dirty="0" smtClean="0"/>
              <a:t>ncreased federal spending</a:t>
            </a:r>
          </a:p>
          <a:p>
            <a:r>
              <a:rPr lang="en-US" sz="2600" dirty="0" smtClean="0"/>
              <a:t>Created “Reconstruction Finance Corporation”</a:t>
            </a:r>
          </a:p>
          <a:p>
            <a:pPr lvl="1"/>
            <a:r>
              <a:rPr lang="en-US" sz="2600" dirty="0" smtClean="0"/>
              <a:t>Give emergency loans to banks and businesses</a:t>
            </a:r>
          </a:p>
          <a:p>
            <a:r>
              <a:rPr lang="en-US" sz="2600" dirty="0" smtClean="0"/>
              <a:t>Thought it would “trickle down” to families</a:t>
            </a:r>
          </a:p>
          <a:p>
            <a:r>
              <a:rPr lang="en-US" sz="2600" dirty="0" smtClean="0"/>
              <a:t>People lost homes – </a:t>
            </a:r>
            <a:r>
              <a:rPr lang="en-US" sz="2600" dirty="0" err="1" smtClean="0"/>
              <a:t>Hoovervilles</a:t>
            </a:r>
            <a:r>
              <a:rPr lang="en-US" sz="2600" dirty="0" smtClean="0"/>
              <a:t> started – people frustrated</a:t>
            </a:r>
          </a:p>
          <a:p>
            <a:r>
              <a:rPr lang="en-US" sz="2600" dirty="0" smtClean="0"/>
              <a:t>Not re-elected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351631"/>
            <a:ext cx="343309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9751060" cy="1168400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Franklin Delano Roosevelt (FDR)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209800"/>
            <a:ext cx="6248400" cy="5054600"/>
          </a:xfrm>
        </p:spPr>
        <p:txBody>
          <a:bodyPr>
            <a:noAutofit/>
          </a:bodyPr>
          <a:lstStyle/>
          <a:p>
            <a:r>
              <a:rPr lang="en-US" dirty="0" smtClean="0"/>
              <a:t>Elected with promise of a “</a:t>
            </a:r>
            <a:r>
              <a:rPr lang="en-US" b="1" dirty="0" smtClean="0"/>
              <a:t>NEW DEAL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New Deal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nds view that gov’t &amp; economy should be separate </a:t>
            </a:r>
          </a:p>
          <a:p>
            <a:pPr lvl="1"/>
            <a:r>
              <a:rPr lang="en-US" sz="2400" dirty="0" smtClean="0"/>
              <a:t>Permanently increased size and power of gov’t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6256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9751060" cy="1168400"/>
          </a:xfrm>
        </p:spPr>
        <p:txBody>
          <a:bodyPr/>
          <a:lstStyle/>
          <a:p>
            <a:r>
              <a:rPr lang="en-US" sz="4800" u="sng" dirty="0">
                <a:solidFill>
                  <a:srgbClr val="6A3A20"/>
                </a:solidFill>
              </a:rPr>
              <a:t>Franklin Delano Roosevelt (FDR)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52600"/>
            <a:ext cx="7931754" cy="4267200"/>
          </a:xfrm>
        </p:spPr>
        <p:txBody>
          <a:bodyPr/>
          <a:lstStyle/>
          <a:p>
            <a:r>
              <a:rPr lang="en-US" dirty="0"/>
              <a:t>New Leadership</a:t>
            </a:r>
          </a:p>
          <a:p>
            <a:pPr lvl="1"/>
            <a:r>
              <a:rPr lang="en-US" sz="2400" dirty="0"/>
              <a:t>“Brain Trust” – brought people from universities to be as creative as possible</a:t>
            </a:r>
          </a:p>
          <a:p>
            <a:pPr lvl="1"/>
            <a:r>
              <a:rPr lang="en-US" sz="2400" dirty="0"/>
              <a:t>“Fireside Chats” – FDR addresses people by radio</a:t>
            </a:r>
          </a:p>
          <a:p>
            <a:r>
              <a:rPr lang="en-US" dirty="0"/>
              <a:t>Personally</a:t>
            </a:r>
          </a:p>
          <a:p>
            <a:pPr lvl="1"/>
            <a:r>
              <a:rPr lang="en-US" sz="2400" dirty="0"/>
              <a:t>Had polio &amp; could only walk short distances</a:t>
            </a:r>
          </a:p>
          <a:p>
            <a:pPr lvl="1"/>
            <a:r>
              <a:rPr lang="en-US" sz="2400" dirty="0"/>
              <a:t>Wife Eleanor Roosevelt was his eyes &amp; ears by travelling the country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3269827"/>
            <a:ext cx="3968389" cy="32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a couple of weeks…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your tables, come up with at least 3 causes of the Great Depression</a:t>
            </a:r>
          </a:p>
          <a:p>
            <a:r>
              <a:rPr lang="en-US" dirty="0" smtClean="0"/>
              <a:t>Let’s look at the human toll…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5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slide contains a quote from Roosevelt in 1932</a:t>
            </a:r>
          </a:p>
          <a:p>
            <a:r>
              <a:rPr lang="en-US" dirty="0" smtClean="0"/>
              <a:t>As we read it, note: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sz="2400" dirty="0" smtClean="0"/>
              <a:t>What are the problems?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sz="2400" dirty="0" smtClean="0"/>
              <a:t>What are the responsibilities of the gov’t?</a:t>
            </a:r>
          </a:p>
          <a:p>
            <a:r>
              <a:rPr lang="en-US" dirty="0" smtClean="0"/>
              <a:t>Got it?  Here we go…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2412" y="0"/>
            <a:ext cx="9144000" cy="520065"/>
          </a:xfrm>
          <a:custGeom>
            <a:avLst/>
            <a:gdLst/>
            <a:ahLst/>
            <a:cxnLst/>
            <a:rect l="0" t="0" r="0" b="0"/>
            <a:pathLst>
              <a:path w="10393554" h="578486">
                <a:moveTo>
                  <a:pt x="0" y="0"/>
                </a:moveTo>
                <a:lnTo>
                  <a:pt x="10393553" y="0"/>
                </a:lnTo>
                <a:lnTo>
                  <a:pt x="10393553" y="578485"/>
                </a:lnTo>
                <a:lnTo>
                  <a:pt x="0" y="578485"/>
                </a:lnTo>
                <a:close/>
              </a:path>
            </a:pathLst>
          </a:custGeom>
          <a:solidFill>
            <a:srgbClr val="B2934D"/>
          </a:solidFill>
          <a:ln w="38100" cap="flat" cmpd="sng" algn="ctr">
            <a:solidFill>
              <a:srgbClr val="B293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pic>
        <p:nvPicPr>
          <p:cNvPr id="5123" name="Picture 2" descr="clipboard(5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45" y="85048"/>
            <a:ext cx="6915150" cy="4229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clipboard(6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685800"/>
            <a:ext cx="5610940" cy="42754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5125" name="Picture 6" descr="clipboard(7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6" y="5126960"/>
            <a:ext cx="1318737" cy="55864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2612" y="185401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752" lvl="1"/>
            <a:r>
              <a:rPr lang="en-US" sz="2400" dirty="0"/>
              <a:t>What are the problems</a:t>
            </a:r>
            <a:r>
              <a:rPr lang="en-US" sz="2400" dirty="0" smtClean="0"/>
              <a:t>?</a:t>
            </a:r>
          </a:p>
          <a:p>
            <a:pPr marL="301752" lvl="1"/>
            <a:endParaRPr lang="en-US" sz="2400" dirty="0" smtClean="0"/>
          </a:p>
          <a:p>
            <a:pPr marL="758952" lvl="1" indent="-457200">
              <a:buFont typeface="+mj-lt"/>
              <a:buAutoNum type="arabicPeriod"/>
            </a:pPr>
            <a:endParaRPr lang="en-US" sz="2400" dirty="0"/>
          </a:p>
          <a:p>
            <a:pPr marL="301752" lvl="1"/>
            <a:r>
              <a:rPr lang="en-US" sz="2400" dirty="0"/>
              <a:t>What are the responsibilities of the gov’t?</a:t>
            </a:r>
          </a:p>
        </p:txBody>
      </p:sp>
    </p:spTree>
    <p:extLst>
      <p:ext uri="{BB962C8B-B14F-4D97-AF65-F5344CB8AC3E}">
        <p14:creationId xmlns:p14="http://schemas.microsoft.com/office/powerpoint/2010/main" val="22538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New Deal Basics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9828529" cy="4267200"/>
          </a:xfrm>
        </p:spPr>
        <p:txBody>
          <a:bodyPr/>
          <a:lstStyle/>
          <a:p>
            <a:r>
              <a:rPr lang="en-US" dirty="0" smtClean="0"/>
              <a:t>Known as “Alphabet Soup” – created lots of programs</a:t>
            </a:r>
          </a:p>
          <a:p>
            <a:r>
              <a:rPr lang="en-US" dirty="0" smtClean="0"/>
              <a:t>Almost all bills he submitted in first 100 Days were enacted by Congress</a:t>
            </a:r>
          </a:p>
          <a:p>
            <a:r>
              <a:rPr lang="en-US" dirty="0" smtClean="0"/>
              <a:t>Why did he start with banking?</a:t>
            </a:r>
          </a:p>
          <a:p>
            <a:r>
              <a:rPr lang="en-US" dirty="0" smtClean="0"/>
              <a:t>FDR Explained them as the three R’s</a:t>
            </a:r>
          </a:p>
          <a:p>
            <a:pPr lvl="1"/>
            <a:r>
              <a:rPr lang="en-US" sz="2400" dirty="0" smtClean="0"/>
              <a:t>Relief – Programs to help immediately</a:t>
            </a:r>
          </a:p>
          <a:p>
            <a:pPr lvl="1"/>
            <a:r>
              <a:rPr lang="en-US" sz="2400" dirty="0" smtClean="0"/>
              <a:t>Recovery – Programs to rebuild</a:t>
            </a:r>
          </a:p>
          <a:p>
            <a:pPr lvl="1"/>
            <a:r>
              <a:rPr lang="en-US" sz="2400" dirty="0" smtClean="0"/>
              <a:t>Reform – Programs to prevent the disaster from reoccurring </a:t>
            </a:r>
          </a:p>
        </p:txBody>
      </p:sp>
    </p:spTree>
    <p:extLst>
      <p:ext uri="{BB962C8B-B14F-4D97-AF65-F5344CB8AC3E}">
        <p14:creationId xmlns:p14="http://schemas.microsoft.com/office/powerpoint/2010/main" val="40133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2412" y="0"/>
            <a:ext cx="9144000" cy="520065"/>
          </a:xfrm>
          <a:custGeom>
            <a:avLst/>
            <a:gdLst/>
            <a:ahLst/>
            <a:cxnLst/>
            <a:rect l="0" t="0" r="0" b="0"/>
            <a:pathLst>
              <a:path w="10393554" h="578486">
                <a:moveTo>
                  <a:pt x="0" y="0"/>
                </a:moveTo>
                <a:lnTo>
                  <a:pt x="10393553" y="0"/>
                </a:lnTo>
                <a:lnTo>
                  <a:pt x="10393553" y="578485"/>
                </a:lnTo>
                <a:lnTo>
                  <a:pt x="0" y="578485"/>
                </a:lnTo>
                <a:close/>
              </a:path>
            </a:pathLst>
          </a:custGeom>
          <a:solidFill>
            <a:srgbClr val="B2934D"/>
          </a:solidFill>
          <a:ln w="38100" cap="flat" cmpd="sng" algn="ctr">
            <a:solidFill>
              <a:srgbClr val="B293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pic>
        <p:nvPicPr>
          <p:cNvPr id="8195" name="Picture 2" descr="clipboard(5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2" y="80010"/>
            <a:ext cx="6915150" cy="4229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40332" y="3909060"/>
            <a:ext cx="24688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8B0000"/>
                </a:solidFill>
                <a:latin typeface="Arial - 12"/>
              </a:rPr>
              <a:t>Federal Housing Administration (FHA)</a:t>
            </a:r>
          </a:p>
        </p:txBody>
      </p:sp>
      <p:sp>
        <p:nvSpPr>
          <p:cNvPr id="8197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1371600"/>
            <a:ext cx="24003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800080"/>
                </a:solidFill>
                <a:latin typeface="Arial - 12"/>
              </a:rPr>
              <a:t>National Youth Administration (NYA)</a:t>
            </a:r>
          </a:p>
        </p:txBody>
      </p:sp>
      <p:sp>
        <p:nvSpPr>
          <p:cNvPr id="8198" name="Text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2948940"/>
            <a:ext cx="244602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00FF"/>
                </a:solidFill>
                <a:latin typeface="Arial - 12"/>
              </a:rPr>
              <a:t>Public Works Administration (PWA)</a:t>
            </a:r>
          </a:p>
        </p:txBody>
      </p:sp>
      <p:sp>
        <p:nvSpPr>
          <p:cNvPr id="8199" name="Text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3497580"/>
            <a:ext cx="18973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480048"/>
                </a:solidFill>
                <a:latin typeface="Arial - 12"/>
              </a:rPr>
              <a:t>Social Security Act of 1935</a:t>
            </a:r>
          </a:p>
        </p:txBody>
      </p:sp>
      <p:sp>
        <p:nvSpPr>
          <p:cNvPr id="8200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42452" y="1920240"/>
            <a:ext cx="24688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A52A00"/>
                </a:solidFill>
                <a:latin typeface="Arial - 12"/>
              </a:rPr>
              <a:t>Civilian Conservation Corps (CCC)</a:t>
            </a:r>
          </a:p>
        </p:txBody>
      </p:sp>
      <p:sp>
        <p:nvSpPr>
          <p:cNvPr id="8201" name="Text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2452" y="5692140"/>
            <a:ext cx="17145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008B"/>
                </a:solidFill>
                <a:latin typeface="Arial - 12"/>
              </a:rPr>
              <a:t>Emergency Banking Act</a:t>
            </a:r>
          </a:p>
        </p:txBody>
      </p:sp>
      <p:sp>
        <p:nvSpPr>
          <p:cNvPr id="8202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34592" y="5143500"/>
            <a:ext cx="26517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8B0000"/>
                </a:solidFill>
                <a:latin typeface="Arial - 12"/>
              </a:rPr>
              <a:t>Rural Electrification Administration (REA)</a:t>
            </a:r>
          </a:p>
        </p:txBody>
      </p:sp>
      <p:sp>
        <p:nvSpPr>
          <p:cNvPr id="8203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808912" y="6446520"/>
            <a:ext cx="24003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4B0082"/>
                </a:solidFill>
                <a:latin typeface="Arial - 12"/>
              </a:rPr>
              <a:t>Works Project Administration (WPA)</a:t>
            </a:r>
          </a:p>
        </p:txBody>
      </p:sp>
      <p:sp>
        <p:nvSpPr>
          <p:cNvPr id="8204" name="Text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842452" y="6240780"/>
            <a:ext cx="176022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5500"/>
                </a:solidFill>
                <a:latin typeface="Arial - 12"/>
              </a:rPr>
              <a:t>Fair Labor Standards Act</a:t>
            </a:r>
          </a:p>
        </p:txBody>
      </p:sp>
      <p:sp>
        <p:nvSpPr>
          <p:cNvPr id="8205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3977640"/>
            <a:ext cx="21259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282828"/>
                </a:solidFill>
                <a:latin typeface="Arial - 12"/>
              </a:rPr>
              <a:t>Federal Writers Project (FWP)</a:t>
            </a:r>
          </a:p>
        </p:txBody>
      </p:sp>
      <p:sp>
        <p:nvSpPr>
          <p:cNvPr id="820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4526280"/>
            <a:ext cx="301752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4040"/>
                </a:solidFill>
                <a:latin typeface="Arial - 12"/>
              </a:rPr>
              <a:t>National Labor Relations Act (Wagner Act)</a:t>
            </a:r>
          </a:p>
        </p:txBody>
      </p:sp>
      <p:sp>
        <p:nvSpPr>
          <p:cNvPr id="8207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5143500"/>
            <a:ext cx="31546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00FF"/>
                </a:solidFill>
                <a:latin typeface="Arial - 12"/>
              </a:rPr>
              <a:t>Securities and Exchange Commission (SEC)</a:t>
            </a:r>
          </a:p>
        </p:txBody>
      </p:sp>
      <p:sp>
        <p:nvSpPr>
          <p:cNvPr id="8208" name="Text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220392" y="5692140"/>
            <a:ext cx="19588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FF0000"/>
                </a:solidFill>
                <a:latin typeface="Arial - 12"/>
              </a:rPr>
              <a:t>Agriculture Adjustment Administration (AAA)</a:t>
            </a:r>
          </a:p>
        </p:txBody>
      </p:sp>
      <p:sp>
        <p:nvSpPr>
          <p:cNvPr id="8209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277542" y="4526280"/>
            <a:ext cx="238887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480048"/>
                </a:solidFill>
                <a:latin typeface="Arial - 12"/>
              </a:rPr>
              <a:t>National Recovery Act (NRA)</a:t>
            </a:r>
          </a:p>
        </p:txBody>
      </p:sp>
      <p:sp>
        <p:nvSpPr>
          <p:cNvPr id="8210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14652" y="3223260"/>
            <a:ext cx="23545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5500"/>
                </a:solidFill>
                <a:latin typeface="Arial - 12"/>
              </a:rPr>
              <a:t>Civil Works Administration (CWA)</a:t>
            </a:r>
          </a:p>
        </p:txBody>
      </p:sp>
      <p:sp>
        <p:nvSpPr>
          <p:cNvPr id="8211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31872" y="2674620"/>
            <a:ext cx="164592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FF6820"/>
                </a:solidFill>
                <a:latin typeface="Arial - 12"/>
              </a:rPr>
              <a:t>Federal Theatre Project</a:t>
            </a:r>
          </a:p>
        </p:txBody>
      </p:sp>
      <p:sp>
        <p:nvSpPr>
          <p:cNvPr id="8212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2452" y="2400300"/>
            <a:ext cx="22860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A52A00"/>
                </a:solidFill>
                <a:latin typeface="Arial - 12"/>
              </a:rPr>
              <a:t>Tennessee Valley Authority (TVA)</a:t>
            </a:r>
          </a:p>
        </p:txBody>
      </p:sp>
      <p:sp>
        <p:nvSpPr>
          <p:cNvPr id="8213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740332" y="2057400"/>
            <a:ext cx="24688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005E"/>
                </a:solidFill>
                <a:latin typeface="Arial - 12"/>
              </a:rPr>
              <a:t>Revenue Act of 1935 (Wealth Tax Act)</a:t>
            </a:r>
          </a:p>
        </p:txBody>
      </p:sp>
      <p:sp>
        <p:nvSpPr>
          <p:cNvPr id="8214" name="TextBox 2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671752" y="754380"/>
            <a:ext cx="25488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00005E"/>
                </a:solidFill>
                <a:latin typeface="Arial - 12"/>
              </a:rPr>
              <a:t>Federal Deposit Insurance Corporation (FDIC)</a:t>
            </a:r>
          </a:p>
        </p:txBody>
      </p:sp>
      <p:sp>
        <p:nvSpPr>
          <p:cNvPr id="8215" name="TextBox 2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494712" y="1440180"/>
            <a:ext cx="17830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FF0000"/>
                </a:solidFill>
                <a:latin typeface="Arial - 12"/>
              </a:rPr>
              <a:t>Federal Art Project (FAP)</a:t>
            </a:r>
          </a:p>
        </p:txBody>
      </p:sp>
      <p:sp>
        <p:nvSpPr>
          <p:cNvPr id="8216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842452" y="685800"/>
            <a:ext cx="1943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80">
                <a:solidFill>
                  <a:srgbClr val="388E8E"/>
                </a:solidFill>
                <a:latin typeface="Arial - 12"/>
              </a:rPr>
              <a:t>Federal Emergency Relief Administration (FERA)</a:t>
            </a:r>
          </a:p>
        </p:txBody>
      </p:sp>
      <p:sp>
        <p:nvSpPr>
          <p:cNvPr id="28" name="Oval 27"/>
          <p:cNvSpPr/>
          <p:nvPr/>
        </p:nvSpPr>
        <p:spPr>
          <a:xfrm>
            <a:off x="3831272" y="8229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74172" y="246888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11332" y="144018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11332" y="198882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74172" y="301752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94112" y="35661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99852" y="404622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85652" y="45948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59972" y="521208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625532" y="63093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25532" y="576072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34592" y="651510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426132" y="582930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28852" y="521208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014652" y="45948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34592" y="397764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40332" y="329184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288972" y="274320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66012" y="212598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083232" y="15087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97432" y="822960"/>
            <a:ext cx="137160" cy="137160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02872" y="5623560"/>
            <a:ext cx="1988820" cy="891540"/>
          </a:xfrm>
          <a:prstGeom prst="ellipse">
            <a:avLst/>
          </a:prstGeom>
          <a:solidFill>
            <a:srgbClr val="CC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928552" y="685800"/>
            <a:ext cx="1988820" cy="960120"/>
          </a:xfrm>
          <a:prstGeom prst="roundRect">
            <a:avLst/>
          </a:prstGeom>
          <a:solidFill>
            <a:srgbClr val="CC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5477192" y="3497580"/>
            <a:ext cx="1714500" cy="1577340"/>
          </a:xfrm>
          <a:prstGeom prst="triangle">
            <a:avLst/>
          </a:prstGeom>
          <a:solidFill>
            <a:srgbClr val="CC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791392" y="1920240"/>
            <a:ext cx="1097280" cy="2263140"/>
          </a:xfrm>
          <a:prstGeom prst="roundRect">
            <a:avLst/>
          </a:prstGeom>
          <a:solidFill>
            <a:srgbClr val="CC99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97132" y="822960"/>
            <a:ext cx="1851660" cy="7017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960" dirty="0">
                <a:solidFill>
                  <a:srgbClr val="EEECE1">
                    <a:lumMod val="25000"/>
                  </a:srgbClr>
                </a:solidFill>
              </a:rPr>
              <a:t>RELIEF</a:t>
            </a:r>
          </a:p>
        </p:txBody>
      </p:sp>
      <p:sp>
        <p:nvSpPr>
          <p:cNvPr id="8243" name="TextBox 56"/>
          <p:cNvSpPr txBox="1">
            <a:spLocks noChangeArrowheads="1"/>
          </p:cNvSpPr>
          <p:nvPr/>
        </p:nvSpPr>
        <p:spPr bwMode="auto">
          <a:xfrm>
            <a:off x="5134292" y="1988820"/>
            <a:ext cx="3429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20">
                <a:solidFill>
                  <a:prstClr val="black"/>
                </a:solidFill>
                <a:latin typeface="Calibri" pitchFamily="34" charset="0"/>
              </a:rPr>
              <a:t>RECOVERY</a:t>
            </a:r>
          </a:p>
        </p:txBody>
      </p:sp>
      <p:sp>
        <p:nvSpPr>
          <p:cNvPr id="8244" name="TextBox 57"/>
          <p:cNvSpPr txBox="1">
            <a:spLocks noChangeArrowheads="1"/>
          </p:cNvSpPr>
          <p:nvPr/>
        </p:nvSpPr>
        <p:spPr bwMode="auto">
          <a:xfrm>
            <a:off x="5682932" y="4594860"/>
            <a:ext cx="1371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">
                <a:solidFill>
                  <a:prstClr val="black"/>
                </a:solidFill>
                <a:latin typeface="Calibri" pitchFamily="34" charset="0"/>
              </a:rPr>
              <a:t>REFORM</a:t>
            </a:r>
          </a:p>
        </p:txBody>
      </p:sp>
      <p:sp>
        <p:nvSpPr>
          <p:cNvPr id="8245" name="TextBox 58"/>
          <p:cNvSpPr txBox="1">
            <a:spLocks noChangeArrowheads="1"/>
          </p:cNvSpPr>
          <p:nvPr/>
        </p:nvSpPr>
        <p:spPr bwMode="auto">
          <a:xfrm>
            <a:off x="5134292" y="5829300"/>
            <a:ext cx="212598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">
                <a:solidFill>
                  <a:prstClr val="black"/>
                </a:solidFill>
                <a:latin typeface="Calibri" pitchFamily="34" charset="0"/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34255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Hi, I’m Harry</a:t>
            </a:r>
          </a:p>
        </p:txBody>
      </p:sp>
      <p:pic>
        <p:nvPicPr>
          <p:cNvPr id="2052" name="Picture 5" descr="Dorothea Lange, Ditched, Stalled and Strand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414580"/>
            <a:ext cx="5029200" cy="591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2" y="457200"/>
            <a:ext cx="3733800" cy="18288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CC3300"/>
                </a:solidFill>
              </a:rPr>
              <a:t>Wife…Betty and Daughter Kit</a:t>
            </a:r>
          </a:p>
        </p:txBody>
      </p:sp>
      <p:pic>
        <p:nvPicPr>
          <p:cNvPr id="3076" name="Picture 5" descr="lan20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609600"/>
            <a:ext cx="6587259" cy="51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Grandma Margaret</a:t>
            </a:r>
          </a:p>
        </p:txBody>
      </p:sp>
      <p:pic>
        <p:nvPicPr>
          <p:cNvPr id="4100" name="Picture 5" descr="lang9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456485"/>
            <a:ext cx="4953000" cy="59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</a:rPr>
              <a:t>Grandpa - Dead</a:t>
            </a:r>
          </a:p>
        </p:txBody>
      </p:sp>
      <p:pic>
        <p:nvPicPr>
          <p:cNvPr id="5124" name="Picture 5" descr="Mr. Yuk means no!">
            <a:hlinkClick r:id="rId2" tooltip="Mr. Yuk means no!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2057401"/>
            <a:ext cx="39624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3300"/>
                </a:solidFill>
              </a:rPr>
              <a:t>I’m a Little </a:t>
            </a:r>
            <a:r>
              <a:rPr lang="en-US" altLang="en-US" dirty="0" smtClean="0">
                <a:solidFill>
                  <a:srgbClr val="CC3300"/>
                </a:solidFill>
              </a:rPr>
              <a:t>Depressed…</a:t>
            </a:r>
            <a:endParaRPr lang="en-US" altLang="en-US" dirty="0" smtClean="0">
              <a:solidFill>
                <a:srgbClr val="CC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8883" y="2209800"/>
            <a:ext cx="434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13 </a:t>
            </a:r>
            <a:r>
              <a:rPr lang="en-US" altLang="en-US" dirty="0" smtClean="0">
                <a:solidFill>
                  <a:srgbClr val="CC3300"/>
                </a:solidFill>
              </a:rPr>
              <a:t>Million unemployed </a:t>
            </a:r>
            <a:endParaRPr lang="en-US" altLang="en-US" dirty="0" smtClean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(</a:t>
            </a:r>
            <a:r>
              <a:rPr lang="en-US" altLang="en-US" dirty="0" smtClean="0">
                <a:solidFill>
                  <a:srgbClr val="CC3300"/>
                </a:solidFill>
              </a:rPr>
              <a:t>25 % of population)</a:t>
            </a:r>
          </a:p>
        </p:txBody>
      </p:sp>
      <p:pic>
        <p:nvPicPr>
          <p:cNvPr id="6148" name="Picture 5" descr="Dorothea Lange, Bread 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373053"/>
            <a:ext cx="4572000" cy="61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4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-152400"/>
            <a:ext cx="9751060" cy="116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3300"/>
                </a:solidFill>
              </a:rPr>
              <a:t>Soup and Bread Lines</a:t>
            </a:r>
          </a:p>
        </p:txBody>
      </p:sp>
      <p:pic>
        <p:nvPicPr>
          <p:cNvPr id="7172" name="Picture 5" descr="g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143000"/>
            <a:ext cx="6324600" cy="554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gd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31800"/>
            <a:ext cx="4800600" cy="612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254397"/>
            <a:ext cx="9751060" cy="1168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CC3300"/>
                </a:solidFill>
              </a:rPr>
              <a:t>Hoovervilles</a:t>
            </a:r>
            <a:endParaRPr lang="en-US" altLang="en-US" dirty="0" smtClean="0">
              <a:solidFill>
                <a:srgbClr val="CC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812" y="1676400"/>
            <a:ext cx="3124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</a:rPr>
              <a:t>Shanty </a:t>
            </a:r>
            <a:r>
              <a:rPr lang="en-US" altLang="en-US" dirty="0" smtClean="0">
                <a:solidFill>
                  <a:srgbClr val="CC3300"/>
                </a:solidFill>
              </a:rPr>
              <a:t>(</a:t>
            </a:r>
            <a:r>
              <a:rPr lang="en-US" altLang="en-US" dirty="0" smtClean="0">
                <a:solidFill>
                  <a:srgbClr val="CC3300"/>
                </a:solidFill>
              </a:rPr>
              <a:t>shack) towns </a:t>
            </a:r>
            <a:r>
              <a:rPr lang="en-US" altLang="en-US" dirty="0" smtClean="0">
                <a:solidFill>
                  <a:srgbClr val="CC3300"/>
                </a:solidFill>
              </a:rPr>
              <a:t>of unemployed</a:t>
            </a:r>
          </a:p>
        </p:txBody>
      </p:sp>
      <p:pic>
        <p:nvPicPr>
          <p:cNvPr id="8196" name="Picture 8" descr="gd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31800"/>
            <a:ext cx="5312654" cy="521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s://encrypted-tbn2.gstatic.com/images?q=tbn:ANd9GcSFlFjdImax4G0UyG4Fcz4PgqRKiXg5e414bjOK2kg3ZzgQJ0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895600"/>
            <a:ext cx="6074751" cy="3691255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74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549</Words>
  <Application>Microsoft Office PowerPoint</Application>
  <PresentationFormat>Custom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- 12</vt:lpstr>
      <vt:lpstr>Calibri</vt:lpstr>
      <vt:lpstr>Constantia</vt:lpstr>
      <vt:lpstr>Books Classic 16x9</vt:lpstr>
      <vt:lpstr>Office Theme</vt:lpstr>
      <vt:lpstr>Great Depression</vt:lpstr>
      <vt:lpstr>It’s been a couple of weeks…</vt:lpstr>
      <vt:lpstr>Hi, I’m Harry</vt:lpstr>
      <vt:lpstr>Wife…Betty and Daughter Kit</vt:lpstr>
      <vt:lpstr>Grandma Margaret</vt:lpstr>
      <vt:lpstr>Grandpa - Dead</vt:lpstr>
      <vt:lpstr>I’m a Little Depressed…</vt:lpstr>
      <vt:lpstr>Soup and Bread Lines</vt:lpstr>
      <vt:lpstr>Hoovervilles</vt:lpstr>
      <vt:lpstr>Crime Increased</vt:lpstr>
      <vt:lpstr>Farm Prices Fall  (Burn Crops, Waste Milk, Farms Fail)</vt:lpstr>
      <vt:lpstr>Less Marriages and More Divorces</vt:lpstr>
      <vt:lpstr> Less Education</vt:lpstr>
      <vt:lpstr>Female and Minority Tensions</vt:lpstr>
      <vt:lpstr>Bonus Army</vt:lpstr>
      <vt:lpstr>Hoover… At the start</vt:lpstr>
      <vt:lpstr>Hoover…Too little, too late</vt:lpstr>
      <vt:lpstr>Franklin Delano Roosevelt (FDR)</vt:lpstr>
      <vt:lpstr>Franklin Delano Roosevelt (FDR)</vt:lpstr>
      <vt:lpstr>FDR Quote</vt:lpstr>
      <vt:lpstr>PowerPoint Presentation</vt:lpstr>
      <vt:lpstr>New Deal Basics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2015-01-05T00:32:01Z</dcterms:created>
  <dcterms:modified xsi:type="dcterms:W3CDTF">2015-01-05T21:37:12Z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