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58" r:id="rId5"/>
    <p:sldId id="259" r:id="rId6"/>
    <p:sldId id="260"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9/4/2014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9/4/2014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9/4/2014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9/4/2014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9/4/2014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9/4/2014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9/4/2014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9/4/2014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9/4/2014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9/4/2014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9/4/2014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9/4/2014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9/4/2014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9/4/2014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9/4/2014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Assignment #6</a:t>
            </a:r>
            <a:endParaRPr lang="en-US" dirty="0"/>
          </a:p>
        </p:txBody>
      </p:sp>
      <p:sp>
        <p:nvSpPr>
          <p:cNvPr id="5" name="Content Placeholder 4"/>
          <p:cNvSpPr>
            <a:spLocks noGrp="1"/>
          </p:cNvSpPr>
          <p:nvPr>
            <p:ph idx="1"/>
          </p:nvPr>
        </p:nvSpPr>
        <p:spPr>
          <a:xfrm>
            <a:off x="0" y="2222287"/>
            <a:ext cx="12192000" cy="4281544"/>
          </a:xfrm>
        </p:spPr>
        <p:txBody>
          <a:bodyPr anchor="t">
            <a:normAutofit/>
          </a:bodyPr>
          <a:lstStyle/>
          <a:p>
            <a:r>
              <a:rPr lang="en-US" sz="2400" dirty="0" smtClean="0"/>
              <a:t>Writer’s Journal Title:</a:t>
            </a:r>
          </a:p>
          <a:p>
            <a:pPr lvl="1"/>
            <a:r>
              <a:rPr lang="en-US" sz="2000" b="1" dirty="0" smtClean="0"/>
              <a:t>Descriptive Writing: Sounds of my House</a:t>
            </a:r>
          </a:p>
          <a:p>
            <a:pPr lvl="2"/>
            <a:r>
              <a:rPr lang="en-US" sz="1600" dirty="0" smtClean="0"/>
              <a:t>In your writer’s journal, write a descriptive quick write about the sounds in your house.  If it helps to start with a bullet list to organize the sounds, do that.  If you want to start writing, just start writing!  </a:t>
            </a:r>
            <a:endParaRPr lang="en-US" sz="1600" dirty="0"/>
          </a:p>
          <a:p>
            <a:pPr lvl="2"/>
            <a:r>
              <a:rPr lang="en-US" sz="1600" dirty="0" smtClean="0"/>
              <a:t>This will be a piece that you can return to later for a revising stations activity.  So, be sure that you have the title Descriptive Writing: Sounds of my House.</a:t>
            </a:r>
          </a:p>
          <a:p>
            <a:pPr lvl="2"/>
            <a:r>
              <a:rPr lang="en-US" sz="1600" dirty="0" smtClean="0"/>
              <a:t>Here’s a snippet of mine:</a:t>
            </a:r>
          </a:p>
          <a:p>
            <a:pPr lvl="2"/>
            <a:r>
              <a:rPr lang="en-US" sz="1600" dirty="0" smtClean="0"/>
              <a:t>I wonder what true silence truly sounds like.  My house is an incessant hum of electrical gadgets: the refrigerator, the ceiling fan, the floor fan, the air conditioning unit, the cell phone notifications.  The bedroom clinks with every turn of the ceiling fan.  The refrigerator hums through each defrost and </a:t>
            </a:r>
            <a:r>
              <a:rPr lang="en-US" sz="1600" dirty="0" err="1" smtClean="0"/>
              <a:t>refrost</a:t>
            </a:r>
            <a:r>
              <a:rPr lang="en-US" sz="1600" dirty="0" smtClean="0"/>
              <a:t> cycle.  My sons’ floor fan, despite the fact that it is supposed to be in quite mode, rattles away through the night.  Silence is apparently taboo, a thing to be left unspoken and undesired.  I find this ironic.</a:t>
            </a:r>
            <a:endParaRPr lang="en-US" sz="1600" dirty="0"/>
          </a:p>
        </p:txBody>
      </p:sp>
    </p:spTree>
    <p:extLst>
      <p:ext uri="{BB962C8B-B14F-4D97-AF65-F5344CB8AC3E}">
        <p14:creationId xmlns:p14="http://schemas.microsoft.com/office/powerpoint/2010/main" val="3472325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This Lesson</a:t>
            </a:r>
            <a:endParaRPr lang="en-US" dirty="0"/>
          </a:p>
        </p:txBody>
      </p:sp>
      <p:sp>
        <p:nvSpPr>
          <p:cNvPr id="3" name="Content Placeholder 2"/>
          <p:cNvSpPr>
            <a:spLocks noGrp="1"/>
          </p:cNvSpPr>
          <p:nvPr>
            <p:ph idx="1"/>
          </p:nvPr>
        </p:nvSpPr>
        <p:spPr/>
        <p:txBody>
          <a:bodyPr anchor="t"/>
          <a:lstStyle/>
          <a:p>
            <a:r>
              <a:rPr lang="en-US" dirty="0" smtClean="0"/>
              <a:t>If you have a phone with access to the internet, you can download this power point from the class website:</a:t>
            </a:r>
            <a:endParaRPr lang="en-US" sz="2800" dirty="0" smtClean="0"/>
          </a:p>
          <a:p>
            <a:r>
              <a:rPr lang="en-US" dirty="0" smtClean="0"/>
              <a:t>You </a:t>
            </a:r>
            <a:r>
              <a:rPr lang="en-US" dirty="0" smtClean="0"/>
              <a:t>may have the slideshow on your phone during this lecture to take notes and follow the discussion.</a:t>
            </a:r>
          </a:p>
          <a:p>
            <a:r>
              <a:rPr lang="en-US" dirty="0" smtClean="0"/>
              <a:t>Keep the phone facing up on your desk.  It may not be in your lap.</a:t>
            </a:r>
          </a:p>
          <a:p>
            <a:r>
              <a:rPr lang="en-US" dirty="0" smtClean="0"/>
              <a:t>Failure to use your electronic device for learning purposes will earn your phone a trip to the assistant principal.  No warnings. </a:t>
            </a:r>
            <a:endParaRPr lang="en-US" dirty="0"/>
          </a:p>
        </p:txBody>
      </p:sp>
    </p:spTree>
    <p:extLst>
      <p:ext uri="{BB962C8B-B14F-4D97-AF65-F5344CB8AC3E}">
        <p14:creationId xmlns:p14="http://schemas.microsoft.com/office/powerpoint/2010/main" val="28925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Embedding Quotations</a:t>
            </a:r>
            <a:endParaRPr lang="en-US" dirty="0"/>
          </a:p>
        </p:txBody>
      </p:sp>
      <p:sp>
        <p:nvSpPr>
          <p:cNvPr id="3" name="Content Placeholder 2"/>
          <p:cNvSpPr>
            <a:spLocks noGrp="1"/>
          </p:cNvSpPr>
          <p:nvPr>
            <p:ph idx="1"/>
          </p:nvPr>
        </p:nvSpPr>
        <p:spPr/>
        <p:txBody>
          <a:bodyPr anchor="t"/>
          <a:lstStyle/>
          <a:p>
            <a:r>
              <a:rPr lang="en-US" dirty="0" smtClean="0"/>
              <a:t>Why include quotations?</a:t>
            </a:r>
          </a:p>
          <a:p>
            <a:pPr lvl="1"/>
            <a:r>
              <a:rPr lang="en-US" dirty="0" smtClean="0"/>
              <a:t>To support your assertions about a text.</a:t>
            </a:r>
          </a:p>
          <a:p>
            <a:pPr lvl="1"/>
            <a:r>
              <a:rPr lang="en-US" dirty="0" smtClean="0"/>
              <a:t>To prove a point.</a:t>
            </a:r>
          </a:p>
          <a:p>
            <a:pPr lvl="1"/>
            <a:r>
              <a:rPr lang="en-US" dirty="0" smtClean="0"/>
              <a:t>To comment on a theme, character, or literary device.</a:t>
            </a:r>
          </a:p>
          <a:p>
            <a:r>
              <a:rPr lang="en-US" dirty="0" smtClean="0"/>
              <a:t>When writing about literature, you must include quotations from the text (textual evidence) to support your assertions about the text.</a:t>
            </a:r>
          </a:p>
          <a:p>
            <a:r>
              <a:rPr lang="en-US" dirty="0" smtClean="0"/>
              <a:t>Compare it to a lawyer at trial who must use evidence to support his/her claims in court.</a:t>
            </a:r>
          </a:p>
          <a:p>
            <a:r>
              <a:rPr lang="en-US" b="1" i="1" u="sng" dirty="0" smtClean="0"/>
              <a:t>No one </a:t>
            </a:r>
            <a:r>
              <a:rPr lang="en-US" dirty="0" smtClean="0"/>
              <a:t>can tell you that your opinion of a text is wrong </a:t>
            </a:r>
            <a:r>
              <a:rPr lang="en-US" b="1" i="1" u="sng" dirty="0" smtClean="0"/>
              <a:t>as long as you can support it with textual evidence.</a:t>
            </a:r>
            <a:endParaRPr lang="en-US" b="1" i="1" u="sng"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8383" y="1"/>
            <a:ext cx="2339192" cy="1906072"/>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3073" y="10732"/>
            <a:ext cx="2339192" cy="1906072"/>
          </a:xfrm>
          <a:prstGeom prst="rect">
            <a:avLst/>
          </a:prstGeom>
        </p:spPr>
      </p:pic>
    </p:spTree>
    <p:extLst>
      <p:ext uri="{BB962C8B-B14F-4D97-AF65-F5344CB8AC3E}">
        <p14:creationId xmlns:p14="http://schemas.microsoft.com/office/powerpoint/2010/main" val="3887072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Embedding Quotations</a:t>
            </a:r>
          </a:p>
        </p:txBody>
      </p:sp>
      <p:sp>
        <p:nvSpPr>
          <p:cNvPr id="3" name="Content Placeholder 2"/>
          <p:cNvSpPr>
            <a:spLocks noGrp="1"/>
          </p:cNvSpPr>
          <p:nvPr>
            <p:ph idx="1"/>
          </p:nvPr>
        </p:nvSpPr>
        <p:spPr>
          <a:xfrm>
            <a:off x="0" y="2222287"/>
            <a:ext cx="12192000" cy="4635713"/>
          </a:xfrm>
        </p:spPr>
        <p:txBody>
          <a:bodyPr anchor="t">
            <a:normAutofit/>
          </a:bodyPr>
          <a:lstStyle/>
          <a:p>
            <a:r>
              <a:rPr lang="en-US" sz="2800" dirty="0" smtClean="0"/>
              <a:t>Requirements for Embedding Quotations</a:t>
            </a:r>
          </a:p>
          <a:p>
            <a:pPr marL="800100" lvl="1" indent="-342900">
              <a:buFont typeface="+mj-lt"/>
              <a:buAutoNum type="arabicPeriod"/>
            </a:pPr>
            <a:r>
              <a:rPr lang="en-US" sz="2400" dirty="0" smtClean="0"/>
              <a:t>Include context and background information before you embed your quote.  In other words, don’t start your response with a quote.  </a:t>
            </a:r>
          </a:p>
          <a:p>
            <a:pPr marL="800100" lvl="1" indent="-342900">
              <a:buFont typeface="+mj-lt"/>
              <a:buAutoNum type="arabicPeriod"/>
            </a:pPr>
            <a:r>
              <a:rPr lang="en-US" sz="2400" dirty="0" smtClean="0"/>
              <a:t>When you read your response out-loud, you should not be able to hear where your writing ends and the quote begins.  There are some exceptions to this rule, but use this as the general rule.</a:t>
            </a:r>
          </a:p>
          <a:p>
            <a:pPr marL="1200150" lvl="2" indent="-342900"/>
            <a:r>
              <a:rPr lang="en-US" sz="2000" dirty="0" smtClean="0"/>
              <a:t>Examples:</a:t>
            </a:r>
          </a:p>
          <a:p>
            <a:pPr marL="1657350" lvl="3" indent="-342900">
              <a:buFont typeface="+mj-lt"/>
              <a:buAutoNum type="arabicPeriod"/>
            </a:pPr>
            <a:r>
              <a:rPr lang="en-US" sz="1800" dirty="0" smtClean="0"/>
              <a:t>Monk’s power of intimidation is amplified by his “</a:t>
            </a:r>
            <a:r>
              <a:rPr lang="en-US" sz="1800" dirty="0"/>
              <a:t>suede battle jacket with lizard-skin </a:t>
            </a:r>
            <a:r>
              <a:rPr lang="en-US" sz="1800" dirty="0" smtClean="0"/>
              <a:t>flaps” and  “ostrich-skin </a:t>
            </a:r>
            <a:r>
              <a:rPr lang="en-US" sz="1800" dirty="0"/>
              <a:t>boots, </a:t>
            </a:r>
            <a:r>
              <a:rPr lang="en-US" sz="1800" dirty="0" err="1"/>
              <a:t>brassed</a:t>
            </a:r>
            <a:r>
              <a:rPr lang="en-US" sz="1800" dirty="0"/>
              <a:t>-toed and suitable for kicking </a:t>
            </a:r>
            <a:r>
              <a:rPr lang="en-US" sz="1800" dirty="0" smtClean="0"/>
              <a:t>people.”</a:t>
            </a:r>
          </a:p>
          <a:p>
            <a:pPr marL="1657350" lvl="3" indent="-342900">
              <a:buFont typeface="+mj-lt"/>
              <a:buAutoNum type="arabicPeriod"/>
            </a:pPr>
            <a:r>
              <a:rPr lang="en-US" sz="1800" dirty="0" smtClean="0"/>
              <a:t>Monk’s arrogance, his inability to see Priscilla even when “he’s standing inches from her,” shows that he does not perceive anyone on campus as a threat to his authority.</a:t>
            </a:r>
            <a:endParaRPr lang="en-US"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8383" y="1"/>
            <a:ext cx="2339192" cy="1906072"/>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3073" y="10732"/>
            <a:ext cx="2339192" cy="1906072"/>
          </a:xfrm>
          <a:prstGeom prst="rect">
            <a:avLst/>
          </a:prstGeom>
        </p:spPr>
      </p:pic>
    </p:spTree>
    <p:extLst>
      <p:ext uri="{BB962C8B-B14F-4D97-AF65-F5344CB8AC3E}">
        <p14:creationId xmlns:p14="http://schemas.microsoft.com/office/powerpoint/2010/main" val="2388193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Embedding Quotations</a:t>
            </a:r>
          </a:p>
        </p:txBody>
      </p:sp>
      <p:sp>
        <p:nvSpPr>
          <p:cNvPr id="3" name="Content Placeholder 2"/>
          <p:cNvSpPr>
            <a:spLocks noGrp="1"/>
          </p:cNvSpPr>
          <p:nvPr>
            <p:ph idx="1"/>
          </p:nvPr>
        </p:nvSpPr>
        <p:spPr>
          <a:xfrm>
            <a:off x="0" y="2222287"/>
            <a:ext cx="12192000" cy="4635713"/>
          </a:xfrm>
        </p:spPr>
        <p:txBody>
          <a:bodyPr anchor="t">
            <a:noAutofit/>
          </a:bodyPr>
          <a:lstStyle/>
          <a:p>
            <a:pPr marL="800100" lvl="1" indent="-342900">
              <a:buFont typeface="+mj-lt"/>
              <a:buAutoNum type="arabicPeriod" startAt="3"/>
            </a:pPr>
            <a:r>
              <a:rPr lang="en-US" sz="2800" dirty="0" smtClean="0"/>
              <a:t>Only include the most important part of the text that supports your assertions.  </a:t>
            </a:r>
          </a:p>
          <a:p>
            <a:pPr marL="1200150" lvl="2" indent="-342900"/>
            <a:r>
              <a:rPr lang="en-US" sz="2400" dirty="0" smtClean="0"/>
              <a:t>You do NOT need to include a complete sentence unless it is vital to your support</a:t>
            </a:r>
          </a:p>
          <a:p>
            <a:pPr marL="1200150" lvl="2" indent="-342900"/>
            <a:r>
              <a:rPr lang="en-US" sz="2400" dirty="0" smtClean="0"/>
              <a:t>Examples:</a:t>
            </a:r>
          </a:p>
          <a:p>
            <a:pPr marL="1657350" lvl="3" indent="-342900">
              <a:buFont typeface="+mj-lt"/>
              <a:buAutoNum type="arabicPeriod"/>
            </a:pPr>
            <a:r>
              <a:rPr lang="en-US" sz="2000" dirty="0" smtClean="0"/>
              <a:t>Priscilla demonstrates her physical strength when she “frog-marches Monk right into her own locker” with “a single mighty thrust forward.”</a:t>
            </a:r>
          </a:p>
          <a:p>
            <a:pPr marL="1657350" lvl="3" indent="-342900">
              <a:buFont typeface="+mj-lt"/>
              <a:buAutoNum type="arabicPeriod"/>
            </a:pPr>
            <a:r>
              <a:rPr lang="en-US" sz="2000" dirty="0" smtClean="0"/>
              <a:t>The narrator is in awe of Priscilla’s actions towards Monk when he describes them as “pure poetry.”  They are so powerful that “you [can] hear a pin drop in that room.”</a:t>
            </a: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8383" y="1"/>
            <a:ext cx="2339192" cy="1906072"/>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3073" y="10732"/>
            <a:ext cx="2339192" cy="1906072"/>
          </a:xfrm>
          <a:prstGeom prst="rect">
            <a:avLst/>
          </a:prstGeom>
        </p:spPr>
      </p:pic>
    </p:spTree>
    <p:extLst>
      <p:ext uri="{BB962C8B-B14F-4D97-AF65-F5344CB8AC3E}">
        <p14:creationId xmlns:p14="http://schemas.microsoft.com/office/powerpoint/2010/main" val="3144582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Embedding Quotations</a:t>
            </a:r>
          </a:p>
        </p:txBody>
      </p:sp>
      <p:sp>
        <p:nvSpPr>
          <p:cNvPr id="3" name="Content Placeholder 2"/>
          <p:cNvSpPr>
            <a:spLocks noGrp="1"/>
          </p:cNvSpPr>
          <p:nvPr>
            <p:ph idx="1"/>
          </p:nvPr>
        </p:nvSpPr>
        <p:spPr>
          <a:xfrm>
            <a:off x="0" y="2222287"/>
            <a:ext cx="12192000" cy="4635713"/>
          </a:xfrm>
        </p:spPr>
        <p:txBody>
          <a:bodyPr anchor="t">
            <a:noAutofit/>
          </a:bodyPr>
          <a:lstStyle/>
          <a:p>
            <a:pPr marL="971550" lvl="1" indent="-514350">
              <a:buFont typeface="+mj-lt"/>
              <a:buAutoNum type="arabicPeriod" startAt="4"/>
            </a:pPr>
            <a:r>
              <a:rPr lang="en-US" sz="2800" dirty="0" smtClean="0"/>
              <a:t>You have the option to modify parts of the quote in order for it to be grammatically correct as a part of your own writing.</a:t>
            </a:r>
          </a:p>
          <a:p>
            <a:pPr marL="1371600" lvl="2" indent="-514350"/>
            <a:r>
              <a:rPr lang="en-US" sz="2600" dirty="0" smtClean="0"/>
              <a:t>Brackets [ ] </a:t>
            </a:r>
          </a:p>
          <a:p>
            <a:pPr marL="1828800" lvl="3" indent="-514350">
              <a:buFont typeface="+mj-lt"/>
              <a:buAutoNum type="arabicPeriod"/>
            </a:pPr>
            <a:r>
              <a:rPr lang="en-US" sz="2400" dirty="0" smtClean="0"/>
              <a:t>Allows you to change the author’s original wording</a:t>
            </a:r>
          </a:p>
          <a:p>
            <a:pPr marL="1828800" lvl="3" indent="-514350">
              <a:buFont typeface="+mj-lt"/>
              <a:buAutoNum type="arabicPeriod"/>
            </a:pPr>
            <a:r>
              <a:rPr lang="en-US" sz="2400" dirty="0" smtClean="0"/>
              <a:t>Allows you to add words for fluency or clarity</a:t>
            </a:r>
          </a:p>
          <a:p>
            <a:pPr marL="1371600" lvl="2" indent="-514350"/>
            <a:r>
              <a:rPr lang="en-US" sz="2600" dirty="0" smtClean="0"/>
              <a:t>Ellipsis … allows you to delete a word or words from the original longer quote to fit your own writing.</a:t>
            </a:r>
          </a:p>
          <a:p>
            <a:pPr marL="1314450" lvl="3" indent="0">
              <a:buNone/>
            </a:pPr>
            <a:endParaRPr lang="en-US" sz="2400" dirty="0" smtClean="0"/>
          </a:p>
          <a:p>
            <a:pPr marL="857250" lvl="2" indent="0">
              <a:buNone/>
            </a:pPr>
            <a:endParaRPr lang="en-US" sz="2600" dirty="0" smtClean="0"/>
          </a:p>
          <a:p>
            <a:pPr marL="1371600" lvl="2" indent="-514350"/>
            <a:endParaRPr lang="en-US" sz="26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8383" y="1"/>
            <a:ext cx="2339192" cy="1906072"/>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3073" y="10732"/>
            <a:ext cx="2339192" cy="1906072"/>
          </a:xfrm>
          <a:prstGeom prst="rect">
            <a:avLst/>
          </a:prstGeom>
        </p:spPr>
      </p:pic>
    </p:spTree>
    <p:extLst>
      <p:ext uri="{BB962C8B-B14F-4D97-AF65-F5344CB8AC3E}">
        <p14:creationId xmlns:p14="http://schemas.microsoft.com/office/powerpoint/2010/main" val="3952952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Embedding Quotations</a:t>
            </a:r>
          </a:p>
        </p:txBody>
      </p:sp>
      <p:sp>
        <p:nvSpPr>
          <p:cNvPr id="3" name="Content Placeholder 2"/>
          <p:cNvSpPr>
            <a:spLocks noGrp="1"/>
          </p:cNvSpPr>
          <p:nvPr>
            <p:ph idx="1"/>
          </p:nvPr>
        </p:nvSpPr>
        <p:spPr>
          <a:xfrm>
            <a:off x="0" y="2222287"/>
            <a:ext cx="12192000" cy="4635713"/>
          </a:xfrm>
        </p:spPr>
        <p:txBody>
          <a:bodyPr anchor="t">
            <a:noAutofit/>
          </a:bodyPr>
          <a:lstStyle/>
          <a:p>
            <a:pPr lvl="1"/>
            <a:r>
              <a:rPr lang="en-US" sz="2800" dirty="0" smtClean="0"/>
              <a:t>Examples: (Original Quote) </a:t>
            </a:r>
          </a:p>
          <a:p>
            <a:pPr lvl="1">
              <a:buFont typeface="Wingdings" panose="05000000000000000000" pitchFamily="2" charset="2"/>
              <a:buChar char="§"/>
            </a:pPr>
            <a:r>
              <a:rPr lang="en-US" sz="2800" b="1" i="1" dirty="0" smtClean="0"/>
              <a:t>The reason Monk </a:t>
            </a:r>
            <a:r>
              <a:rPr lang="en-US" sz="2800" b="1" i="1" dirty="0"/>
              <a:t>didn't </a:t>
            </a:r>
            <a:r>
              <a:rPr lang="en-US" sz="2800" b="1" i="1" dirty="0" smtClean="0"/>
              <a:t>recognize </a:t>
            </a:r>
            <a:r>
              <a:rPr lang="en-US" sz="2800" b="1" i="1" dirty="0"/>
              <a:t>trouble when it was staring him in the face is that the serpent in the </a:t>
            </a:r>
            <a:r>
              <a:rPr lang="en-US" sz="2800" b="1" i="1" dirty="0" err="1"/>
              <a:t>Kobras</a:t>
            </a:r>
            <a:r>
              <a:rPr lang="en-US" sz="2800" b="1" i="1" dirty="0"/>
              <a:t>' Eden was a girl</a:t>
            </a:r>
            <a:r>
              <a:rPr lang="en-US" sz="2800" b="1" i="1" dirty="0" smtClean="0"/>
              <a:t>.</a:t>
            </a:r>
          </a:p>
          <a:p>
            <a:pPr marL="1371600" lvl="2" indent="-514350"/>
            <a:r>
              <a:rPr lang="en-US" sz="2600" dirty="0" smtClean="0"/>
              <a:t>Monk is blindsided by Priscilla because </a:t>
            </a:r>
            <a:r>
              <a:rPr lang="en-US" sz="2800" dirty="0" smtClean="0"/>
              <a:t>“[he doesn’t] recognize …that the serpent… [is] a girl.” </a:t>
            </a:r>
          </a:p>
          <a:p>
            <a:pPr marL="1657350" lvl="3" indent="-342900">
              <a:buFont typeface="Wingdings" panose="05000000000000000000" pitchFamily="2" charset="2"/>
              <a:buChar char="§"/>
            </a:pPr>
            <a:r>
              <a:rPr lang="en-US" sz="2400" dirty="0" smtClean="0"/>
              <a:t>Why did I use a bracket here?</a:t>
            </a:r>
          </a:p>
          <a:p>
            <a:pPr marL="1657350" lvl="3" indent="-342900">
              <a:buFont typeface="Wingdings" panose="05000000000000000000" pitchFamily="2" charset="2"/>
              <a:buChar char="§"/>
            </a:pPr>
            <a:r>
              <a:rPr lang="en-US" sz="2400" dirty="0" smtClean="0"/>
              <a:t>What is the purpose of using the ellipsis? </a:t>
            </a:r>
          </a:p>
          <a:p>
            <a:pPr marL="1657350" lvl="3" indent="-342900">
              <a:buFont typeface="Wingdings" panose="05000000000000000000" pitchFamily="2" charset="2"/>
              <a:buChar char="§"/>
            </a:pPr>
            <a:r>
              <a:rPr lang="en-US" sz="2400" dirty="0" smtClean="0"/>
              <a:t>Prediction time: what tense must you write in when writing about literature?</a:t>
            </a:r>
          </a:p>
          <a:p>
            <a:pPr marL="1371600" lvl="2" indent="-514350">
              <a:buFont typeface="+mj-lt"/>
              <a:buAutoNum type="arabicPeriod" startAt="4"/>
            </a:pPr>
            <a:endParaRPr lang="en-US" sz="2400" dirty="0" smtClean="0"/>
          </a:p>
          <a:p>
            <a:pPr marL="1314450" lvl="3" indent="0">
              <a:buNone/>
            </a:pPr>
            <a:endParaRPr lang="en-US" sz="2400" dirty="0" smtClean="0"/>
          </a:p>
          <a:p>
            <a:pPr marL="857250" lvl="2" indent="0">
              <a:buNone/>
            </a:pPr>
            <a:endParaRPr lang="en-US" sz="2600" dirty="0" smtClean="0"/>
          </a:p>
          <a:p>
            <a:pPr marL="1371600" lvl="2" indent="-514350"/>
            <a:endParaRPr lang="en-US" sz="26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8383" y="1"/>
            <a:ext cx="2339192" cy="1906072"/>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3073" y="10732"/>
            <a:ext cx="2339192" cy="1906072"/>
          </a:xfrm>
          <a:prstGeom prst="rect">
            <a:avLst/>
          </a:prstGeom>
        </p:spPr>
      </p:pic>
    </p:spTree>
    <p:extLst>
      <p:ext uri="{BB962C8B-B14F-4D97-AF65-F5344CB8AC3E}">
        <p14:creationId xmlns:p14="http://schemas.microsoft.com/office/powerpoint/2010/main" val="499579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Embedding Quotations</a:t>
            </a:r>
          </a:p>
        </p:txBody>
      </p:sp>
      <p:sp>
        <p:nvSpPr>
          <p:cNvPr id="3" name="Content Placeholder 2"/>
          <p:cNvSpPr>
            <a:spLocks noGrp="1"/>
          </p:cNvSpPr>
          <p:nvPr>
            <p:ph idx="1"/>
          </p:nvPr>
        </p:nvSpPr>
        <p:spPr>
          <a:xfrm>
            <a:off x="0" y="2222287"/>
            <a:ext cx="12192000" cy="4635713"/>
          </a:xfrm>
        </p:spPr>
        <p:txBody>
          <a:bodyPr anchor="t">
            <a:noAutofit/>
          </a:bodyPr>
          <a:lstStyle/>
          <a:p>
            <a:pPr marL="971550" lvl="1" indent="-514350">
              <a:buFont typeface="+mj-lt"/>
              <a:buAutoNum type="arabicPeriod" startAt="5"/>
            </a:pPr>
            <a:r>
              <a:rPr lang="en-US" sz="2800" dirty="0" smtClean="0"/>
              <a:t>When writing analytically about literature, use the present tense.</a:t>
            </a:r>
          </a:p>
          <a:p>
            <a:pPr marL="1371600" lvl="2" indent="-514350">
              <a:buFont typeface="Courier New" panose="02070309020205020404" pitchFamily="49" charset="0"/>
              <a:buChar char="o"/>
            </a:pPr>
            <a:r>
              <a:rPr lang="en-US" sz="2200" dirty="0" smtClean="0"/>
              <a:t>This may mean that you use a bracket [ ] to change the tense of a verb in your quote.</a:t>
            </a:r>
          </a:p>
          <a:p>
            <a:pPr lvl="1">
              <a:buFont typeface="Wingdings" panose="05000000000000000000" pitchFamily="2" charset="2"/>
              <a:buChar char="§"/>
            </a:pPr>
            <a:r>
              <a:rPr lang="en-US" sz="2800" b="1" dirty="0" smtClean="0"/>
              <a:t>(Original Quote) </a:t>
            </a:r>
            <a:r>
              <a:rPr lang="en-US" sz="2800" b="1" i="1" dirty="0" smtClean="0"/>
              <a:t>The </a:t>
            </a:r>
            <a:r>
              <a:rPr lang="en-US" sz="2800" b="1" i="1" dirty="0"/>
              <a:t>reason Monk didn't recognize trouble when it was staring him in the face is that the serpent in the </a:t>
            </a:r>
            <a:r>
              <a:rPr lang="en-US" sz="2800" b="1" i="1" dirty="0" err="1"/>
              <a:t>Kobras</a:t>
            </a:r>
            <a:r>
              <a:rPr lang="en-US" sz="2800" b="1" i="1" dirty="0"/>
              <a:t>' Eden was a girl</a:t>
            </a:r>
            <a:r>
              <a:rPr lang="en-US" sz="2800" b="1" i="1" dirty="0" smtClean="0"/>
              <a:t>. </a:t>
            </a:r>
            <a:r>
              <a:rPr lang="en-US" sz="2800" i="1" dirty="0" smtClean="0"/>
              <a:t>(Notice that the verbs here are in past tense.)</a:t>
            </a:r>
            <a:endParaRPr lang="en-US" sz="2800" b="1" i="1" dirty="0"/>
          </a:p>
          <a:p>
            <a:pPr marL="1371600" lvl="2" indent="-514350"/>
            <a:r>
              <a:rPr lang="en-US" sz="2600" dirty="0"/>
              <a:t>Monk is blindsided by Priscilla because </a:t>
            </a:r>
            <a:r>
              <a:rPr lang="en-US" sz="2800" dirty="0"/>
              <a:t>“</a:t>
            </a:r>
            <a:r>
              <a:rPr lang="en-US" sz="2800" b="1" dirty="0"/>
              <a:t>[he doesn’t] </a:t>
            </a:r>
            <a:r>
              <a:rPr lang="en-US" sz="2800" dirty="0"/>
              <a:t>recognize …that the serpent… </a:t>
            </a:r>
            <a:r>
              <a:rPr lang="en-US" sz="2800" b="1" dirty="0"/>
              <a:t>[is] </a:t>
            </a:r>
            <a:r>
              <a:rPr lang="en-US" sz="2800" dirty="0"/>
              <a:t>a girl.” </a:t>
            </a:r>
          </a:p>
          <a:p>
            <a:pPr marL="1371600" lvl="2" indent="-514350">
              <a:buFont typeface="Courier New" panose="02070309020205020404" pitchFamily="49" charset="0"/>
              <a:buChar char="o"/>
            </a:pPr>
            <a:endParaRPr lang="en-US" sz="2200" dirty="0" smtClean="0"/>
          </a:p>
          <a:p>
            <a:pPr marL="1314450" lvl="3" indent="0">
              <a:buNone/>
            </a:pPr>
            <a:endParaRPr lang="en-US" sz="2400" dirty="0" smtClean="0"/>
          </a:p>
          <a:p>
            <a:pPr marL="857250" lvl="2" indent="0">
              <a:buNone/>
            </a:pPr>
            <a:endParaRPr lang="en-US" sz="2600" dirty="0" smtClean="0"/>
          </a:p>
          <a:p>
            <a:pPr marL="1371600" lvl="2" indent="-514350"/>
            <a:endParaRPr lang="en-US" sz="26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8383" y="1"/>
            <a:ext cx="2339192" cy="1906072"/>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3073" y="10732"/>
            <a:ext cx="2339192" cy="1906072"/>
          </a:xfrm>
          <a:prstGeom prst="rect">
            <a:avLst/>
          </a:prstGeom>
        </p:spPr>
      </p:pic>
    </p:spTree>
    <p:extLst>
      <p:ext uri="{BB962C8B-B14F-4D97-AF65-F5344CB8AC3E}">
        <p14:creationId xmlns:p14="http://schemas.microsoft.com/office/powerpoint/2010/main" val="357074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Embedding Quotations</a:t>
            </a:r>
          </a:p>
        </p:txBody>
      </p:sp>
      <p:sp>
        <p:nvSpPr>
          <p:cNvPr id="3" name="Content Placeholder 2"/>
          <p:cNvSpPr>
            <a:spLocks noGrp="1"/>
          </p:cNvSpPr>
          <p:nvPr>
            <p:ph idx="1"/>
          </p:nvPr>
        </p:nvSpPr>
        <p:spPr>
          <a:xfrm>
            <a:off x="0" y="2222287"/>
            <a:ext cx="12192000" cy="4635713"/>
          </a:xfrm>
        </p:spPr>
        <p:txBody>
          <a:bodyPr anchor="t">
            <a:noAutofit/>
          </a:bodyPr>
          <a:lstStyle/>
          <a:p>
            <a:pPr marL="400050">
              <a:buFont typeface="Arial" panose="020B0604020202020204" pitchFamily="34" charset="0"/>
              <a:buChar char="•"/>
            </a:pPr>
            <a:r>
              <a:rPr lang="en-US" sz="2600" dirty="0" smtClean="0"/>
              <a:t>Final Checklist For Embedding Quotes</a:t>
            </a:r>
          </a:p>
          <a:p>
            <a:pPr marL="971550" lvl="1" indent="-457200">
              <a:buFont typeface="+mj-lt"/>
              <a:buAutoNum type="arabicPeriod"/>
            </a:pPr>
            <a:r>
              <a:rPr lang="en-US" sz="2400" dirty="0" smtClean="0"/>
              <a:t>Context and background information is included.</a:t>
            </a:r>
          </a:p>
          <a:p>
            <a:pPr marL="971550" lvl="1" indent="-457200">
              <a:buFont typeface="+mj-lt"/>
              <a:buAutoNum type="arabicPeriod"/>
            </a:pPr>
            <a:r>
              <a:rPr lang="en-US" sz="2400" dirty="0" smtClean="0"/>
              <a:t>You cannot hear where your own writing ends and the quote begins.</a:t>
            </a:r>
          </a:p>
          <a:p>
            <a:pPr marL="971550" lvl="1" indent="-457200">
              <a:buFont typeface="+mj-lt"/>
              <a:buAutoNum type="arabicPeriod"/>
            </a:pPr>
            <a:r>
              <a:rPr lang="en-US" sz="2400" dirty="0" smtClean="0"/>
              <a:t>Only the most important part of the quote is embedded.  The quote does not go on and on and on and on and on and on…you get my drift.</a:t>
            </a:r>
          </a:p>
          <a:p>
            <a:pPr marL="971550" lvl="1" indent="-457200">
              <a:buFont typeface="+mj-lt"/>
              <a:buAutoNum type="arabicPeriod"/>
            </a:pPr>
            <a:r>
              <a:rPr lang="en-US" sz="2400" dirty="0" smtClean="0"/>
              <a:t>If needed, brackets and ellipsis have been used correctly to modify the quote.</a:t>
            </a:r>
          </a:p>
          <a:p>
            <a:pPr marL="971550" lvl="1" indent="-457200">
              <a:buFont typeface="+mj-lt"/>
              <a:buAutoNum type="arabicPeriod"/>
            </a:pPr>
            <a:r>
              <a:rPr lang="en-US" sz="2400" dirty="0" smtClean="0"/>
              <a:t>Verb tense is in </a:t>
            </a:r>
            <a:r>
              <a:rPr lang="en-US" sz="2400" b="1" dirty="0" smtClean="0"/>
              <a:t>PRESENT TENSE!</a:t>
            </a:r>
          </a:p>
          <a:p>
            <a:pPr marL="514350" lvl="1" indent="0">
              <a:buNone/>
            </a:pPr>
            <a:endParaRPr lang="en-US" sz="2400" dirty="0" smtClean="0"/>
          </a:p>
          <a:p>
            <a:pPr marL="1314450" lvl="3" indent="0">
              <a:buNone/>
            </a:pPr>
            <a:endParaRPr lang="en-US" sz="2400" dirty="0" smtClean="0"/>
          </a:p>
          <a:p>
            <a:pPr marL="857250" lvl="2" indent="0">
              <a:buNone/>
            </a:pPr>
            <a:endParaRPr lang="en-US" sz="2600" dirty="0" smtClean="0"/>
          </a:p>
          <a:p>
            <a:pPr marL="1371600" lvl="2" indent="-514350"/>
            <a:endParaRPr lang="en-US" sz="26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8383" y="1"/>
            <a:ext cx="2339192" cy="1906072"/>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63073" y="10732"/>
            <a:ext cx="2339192" cy="1906072"/>
          </a:xfrm>
          <a:prstGeom prst="rect">
            <a:avLst/>
          </a:prstGeom>
        </p:spPr>
      </p:pic>
    </p:spTree>
    <p:extLst>
      <p:ext uri="{BB962C8B-B14F-4D97-AF65-F5344CB8AC3E}">
        <p14:creationId xmlns:p14="http://schemas.microsoft.com/office/powerpoint/2010/main" val="21555090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TC103457503[[fn=Quotable]]</Template>
  <TotalTime>61</TotalTime>
  <Words>947</Words>
  <Application>Microsoft Office PowerPoint</Application>
  <PresentationFormat>Widescreen</PresentationFormat>
  <Paragraphs>65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Century Gothic</vt:lpstr>
      <vt:lpstr>Courier New</vt:lpstr>
      <vt:lpstr>Wingdings</vt:lpstr>
      <vt:lpstr>Wingdings 2</vt:lpstr>
      <vt:lpstr>Quotable</vt:lpstr>
      <vt:lpstr>Assignment #6</vt:lpstr>
      <vt:lpstr>Resources For This Lesson</vt:lpstr>
      <vt:lpstr>Embedding Quotations</vt:lpstr>
      <vt:lpstr>Embedding Quotations</vt:lpstr>
      <vt:lpstr>Embedding Quotations</vt:lpstr>
      <vt:lpstr>Embedding Quotations</vt:lpstr>
      <vt:lpstr>Embedding Quotations</vt:lpstr>
      <vt:lpstr>Embedding Quotations</vt:lpstr>
      <vt:lpstr>Embedding Quotations</vt:lpstr>
    </vt:vector>
  </TitlesOfParts>
  <Company>EMSISD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#6</dc:title>
  <dc:creator>Shannon Conners-Casillo</dc:creator>
  <cp:lastModifiedBy>Shannon Haugstad</cp:lastModifiedBy>
  <cp:revision>14</cp:revision>
  <dcterms:created xsi:type="dcterms:W3CDTF">2014-09-02T10:08:40Z</dcterms:created>
  <dcterms:modified xsi:type="dcterms:W3CDTF">2014-09-04T15:01:29Z</dcterms:modified>
</cp:coreProperties>
</file>