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2"/>
  </p:handoutMasterIdLst>
  <p:sldIdLst>
    <p:sldId id="269" r:id="rId2"/>
    <p:sldId id="289" r:id="rId3"/>
    <p:sldId id="271" r:id="rId4"/>
    <p:sldId id="291" r:id="rId5"/>
    <p:sldId id="292" r:id="rId6"/>
    <p:sldId id="293" r:id="rId7"/>
    <p:sldId id="294" r:id="rId8"/>
    <p:sldId id="287" r:id="rId9"/>
    <p:sldId id="290" r:id="rId10"/>
    <p:sldId id="274" r:id="rId11"/>
    <p:sldId id="272" r:id="rId12"/>
    <p:sldId id="288" r:id="rId13"/>
    <p:sldId id="273" r:id="rId14"/>
    <p:sldId id="280" r:id="rId15"/>
    <p:sldId id="281" r:id="rId16"/>
    <p:sldId id="282" r:id="rId17"/>
    <p:sldId id="284" r:id="rId18"/>
    <p:sldId id="283" r:id="rId19"/>
    <p:sldId id="285" r:id="rId20"/>
    <p:sldId id="28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B7FF"/>
    <a:srgbClr val="800000"/>
    <a:srgbClr val="F6EBD4"/>
    <a:srgbClr val="FFCC00"/>
    <a:srgbClr val="5E1D10"/>
    <a:srgbClr val="4D4D4D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1" tIns="46785" rIns="93571" bIns="467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1" tIns="46785" rIns="93571" bIns="467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792"/>
            <a:ext cx="303784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1" tIns="46785" rIns="93571" bIns="467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792"/>
            <a:ext cx="303784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1" tIns="46785" rIns="93571" bIns="467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177744-EDC6-43E3-8017-CE3A971AF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1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7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0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0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1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17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3" r:id="rId3"/>
    <p:sldLayoutId id="2147483657" r:id="rId4"/>
    <p:sldLayoutId id="2147483664" r:id="rId5"/>
    <p:sldLayoutId id="2147483658" r:id="rId6"/>
    <p:sldLayoutId id="2147483659" r:id="rId7"/>
    <p:sldLayoutId id="2147483665" r:id="rId8"/>
    <p:sldLayoutId id="2147483660" r:id="rId9"/>
    <p:sldLayoutId id="2147483661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D3CBB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3657600" cy="152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71F28"/>
                </a:solidFill>
              </a:rPr>
              <a:t>Brush strokes in Writing: Painting with Absolutes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00400"/>
            <a:ext cx="3657600" cy="2971800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How do I bring forth action in my writing with absolutes?</a:t>
            </a:r>
          </a:p>
        </p:txBody>
      </p:sp>
      <p:sp>
        <p:nvSpPr>
          <p:cNvPr id="4" name="Oval 3"/>
          <p:cNvSpPr/>
          <p:nvPr/>
        </p:nvSpPr>
        <p:spPr>
          <a:xfrm>
            <a:off x="3657600" y="914400"/>
            <a:ext cx="5410200" cy="5029473"/>
          </a:xfrm>
          <a:prstGeom prst="ellipse">
            <a:avLst/>
          </a:prstGeom>
          <a:solidFill>
            <a:srgbClr val="FFB7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Please grab a pink warm up and glue it ¼ of the way down  page 9 of your Composition Book.  (We will write above it).  If the </a:t>
            </a:r>
            <a:r>
              <a:rPr lang="en-US" sz="2800" dirty="0" smtClean="0">
                <a:solidFill>
                  <a:srgbClr val="0070C0"/>
                </a:solidFill>
              </a:rPr>
              <a:t>model short answer </a:t>
            </a:r>
            <a:r>
              <a:rPr lang="en-US" sz="2800" dirty="0" smtClean="0">
                <a:solidFill>
                  <a:srgbClr val="002060"/>
                </a:solidFill>
              </a:rPr>
              <a:t>went on to page 9, rename that page 8B and create a new page 9!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6858000" cy="5334000"/>
          </a:xfrm>
        </p:spPr>
        <p:txBody>
          <a:bodyPr/>
          <a:lstStyle/>
          <a:p>
            <a:pPr eaLnBrk="1" hangingPunct="1"/>
            <a:r>
              <a:rPr sz="2800">
                <a:solidFill>
                  <a:srgbClr val="D3CBB6"/>
                </a:solidFill>
              </a:rPr>
              <a:t>For example, look at this sentence:</a:t>
            </a:r>
          </a:p>
          <a:p>
            <a:pPr eaLnBrk="1" hangingPunct="1">
              <a:buFontTx/>
              <a:buNone/>
            </a:pPr>
            <a:endParaRPr sz="2800">
              <a:solidFill>
                <a:srgbClr val="D3CBB6"/>
              </a:solidFill>
            </a:endParaRPr>
          </a:p>
          <a:p>
            <a:pPr eaLnBrk="1" hangingPunct="1"/>
            <a:r>
              <a:rPr sz="3600" i="1">
                <a:solidFill>
                  <a:srgbClr val="D3CBB6"/>
                </a:solidFill>
              </a:rPr>
              <a:t>The mountain climber edged along the cliff.</a:t>
            </a:r>
          </a:p>
          <a:p>
            <a:pPr eaLnBrk="1" hangingPunct="1">
              <a:buFontTx/>
              <a:buNone/>
            </a:pPr>
            <a:endParaRPr sz="3600" i="1">
              <a:solidFill>
                <a:srgbClr val="D3CBB6"/>
              </a:solidFill>
            </a:endParaRPr>
          </a:p>
          <a:p>
            <a:pPr eaLnBrk="1" hangingPunct="1"/>
            <a:r>
              <a:rPr sz="2800">
                <a:solidFill>
                  <a:srgbClr val="D3CBB6"/>
                </a:solidFill>
              </a:rPr>
              <a:t>The above sentence gives an idea of the scene, but lacks DESCRIPTION</a:t>
            </a:r>
          </a:p>
          <a:p>
            <a:pPr eaLnBrk="1" hangingPunct="1"/>
            <a:endParaRPr sz="1800">
              <a:solidFill>
                <a:srgbClr val="D3CB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6858000" cy="5334000"/>
          </a:xfrm>
        </p:spPr>
        <p:txBody>
          <a:bodyPr/>
          <a:lstStyle/>
          <a:p>
            <a:pPr eaLnBrk="1" hangingPunct="1"/>
            <a:r>
              <a:rPr sz="2800" dirty="0">
                <a:solidFill>
                  <a:srgbClr val="D3CBB6"/>
                </a:solidFill>
              </a:rPr>
              <a:t>Now, watch the effect when we </a:t>
            </a:r>
            <a:r>
              <a:rPr sz="2800">
                <a:solidFill>
                  <a:srgbClr val="D3CBB6"/>
                </a:solidFill>
              </a:rPr>
              <a:t>add </a:t>
            </a:r>
            <a:r>
              <a:rPr sz="2800" smtClean="0">
                <a:solidFill>
                  <a:srgbClr val="D3CBB6"/>
                </a:solidFill>
              </a:rPr>
              <a:t>an ABSOLUTE </a:t>
            </a:r>
            <a:r>
              <a:rPr sz="2800" dirty="0">
                <a:solidFill>
                  <a:srgbClr val="D3CBB6"/>
                </a:solidFill>
              </a:rPr>
              <a:t>to the sentence:</a:t>
            </a:r>
          </a:p>
          <a:p>
            <a:pPr eaLnBrk="1" hangingPunct="1">
              <a:buFontTx/>
              <a:buNone/>
            </a:pPr>
            <a:endParaRPr sz="2800" dirty="0">
              <a:solidFill>
                <a:srgbClr val="D3CBB6"/>
              </a:solidFill>
            </a:endParaRPr>
          </a:p>
          <a:p>
            <a:pPr eaLnBrk="1" hangingPunct="1"/>
            <a:r>
              <a:rPr sz="3600" i="1" dirty="0">
                <a:solidFill>
                  <a:srgbClr val="D3CBB6"/>
                </a:solidFill>
              </a:rPr>
              <a:t>The mountain climber, </a:t>
            </a:r>
            <a:r>
              <a:rPr sz="3600" b="1" i="1" dirty="0">
                <a:solidFill>
                  <a:srgbClr val="D3CBB6"/>
                </a:solidFill>
              </a:rPr>
              <a:t>hands shaking</a:t>
            </a:r>
            <a:r>
              <a:rPr sz="3600" i="1" dirty="0">
                <a:solidFill>
                  <a:srgbClr val="D3CBB6"/>
                </a:solidFill>
              </a:rPr>
              <a:t>, </a:t>
            </a:r>
            <a:r>
              <a:rPr sz="3600" i="1" dirty="0" smtClean="0">
                <a:solidFill>
                  <a:srgbClr val="D3CBB6"/>
                </a:solidFill>
              </a:rPr>
              <a:t>edged </a:t>
            </a:r>
            <a:r>
              <a:rPr sz="3600" i="1" dirty="0">
                <a:solidFill>
                  <a:srgbClr val="D3CBB6"/>
                </a:solidFill>
              </a:rPr>
              <a:t>along the cliff.</a:t>
            </a:r>
          </a:p>
          <a:p>
            <a:pPr eaLnBrk="1" hangingPunct="1">
              <a:buFontTx/>
              <a:buNone/>
            </a:pPr>
            <a:endParaRPr sz="3600" i="1" dirty="0">
              <a:solidFill>
                <a:srgbClr val="D3CBB6"/>
              </a:solidFill>
            </a:endParaRPr>
          </a:p>
          <a:p>
            <a:pPr eaLnBrk="1" hangingPunct="1"/>
            <a:r>
              <a:rPr sz="2800" dirty="0">
                <a:solidFill>
                  <a:srgbClr val="D3CBB6"/>
                </a:solidFill>
              </a:rPr>
              <a:t>Now we have a </a:t>
            </a:r>
            <a:r>
              <a:rPr sz="2800" u="sng" dirty="0">
                <a:solidFill>
                  <a:srgbClr val="D3CBB6"/>
                </a:solidFill>
              </a:rPr>
              <a:t>word picture</a:t>
            </a:r>
            <a:r>
              <a:rPr sz="2800" dirty="0">
                <a:solidFill>
                  <a:srgbClr val="D3CBB6"/>
                </a:solidFill>
              </a:rPr>
              <a:t> that includes </a:t>
            </a:r>
            <a:r>
              <a:rPr sz="2800" b="1" dirty="0">
                <a:solidFill>
                  <a:srgbClr val="D3CBB6"/>
                </a:solidFill>
              </a:rPr>
              <a:t>detailed</a:t>
            </a:r>
            <a:r>
              <a:rPr sz="2800" dirty="0">
                <a:solidFill>
                  <a:srgbClr val="D3CBB6"/>
                </a:solidFill>
              </a:rPr>
              <a:t> </a:t>
            </a:r>
            <a:r>
              <a:rPr sz="2800" b="1" dirty="0">
                <a:solidFill>
                  <a:srgbClr val="D3CBB6"/>
                </a:solidFill>
              </a:rPr>
              <a:t>description!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6858000" cy="5334000"/>
          </a:xfrm>
        </p:spPr>
        <p:txBody>
          <a:bodyPr/>
          <a:lstStyle/>
          <a:p>
            <a:pPr eaLnBrk="1" hangingPunct="1"/>
            <a:r>
              <a:rPr sz="2800" dirty="0" smtClean="0">
                <a:solidFill>
                  <a:srgbClr val="D3CBB6"/>
                </a:solidFill>
              </a:rPr>
              <a:t>We can choose where to place the </a:t>
            </a:r>
            <a:r>
              <a:rPr sz="2800" u="sng" dirty="0" smtClean="0">
                <a:solidFill>
                  <a:srgbClr val="D3CBB6"/>
                </a:solidFill>
              </a:rPr>
              <a:t>absolute phrase</a:t>
            </a:r>
            <a:r>
              <a:rPr sz="2800" dirty="0" smtClean="0">
                <a:solidFill>
                  <a:srgbClr val="D3CBB6"/>
                </a:solidFill>
              </a:rPr>
              <a:t>.  Here is the same sentence with the absolute moved to the beginning of the sentence</a:t>
            </a:r>
          </a:p>
          <a:p>
            <a:pPr eaLnBrk="1" hangingPunct="1"/>
            <a:endParaRPr sz="2000" dirty="0">
              <a:solidFill>
                <a:srgbClr val="D3CBB6"/>
              </a:solidFill>
            </a:endParaRPr>
          </a:p>
          <a:p>
            <a:pPr eaLnBrk="1" hangingPunct="1"/>
            <a:r>
              <a:rPr lang="en-US" sz="3600" b="1" i="1" dirty="0" smtClean="0">
                <a:solidFill>
                  <a:srgbClr val="D3CBB6"/>
                </a:solidFill>
              </a:rPr>
              <a:t>Hands shaking, </a:t>
            </a:r>
            <a:r>
              <a:rPr lang="en-US" sz="3600" i="1" dirty="0">
                <a:solidFill>
                  <a:srgbClr val="D3CBB6"/>
                </a:solidFill>
              </a:rPr>
              <a:t>t</a:t>
            </a:r>
            <a:r>
              <a:rPr sz="3600" i="1" dirty="0" smtClean="0">
                <a:solidFill>
                  <a:srgbClr val="D3CBB6"/>
                </a:solidFill>
              </a:rPr>
              <a:t>he </a:t>
            </a:r>
            <a:r>
              <a:rPr sz="3600" i="1" dirty="0">
                <a:solidFill>
                  <a:srgbClr val="D3CBB6"/>
                </a:solidFill>
              </a:rPr>
              <a:t>mountain </a:t>
            </a:r>
            <a:r>
              <a:rPr sz="3600" i="1" dirty="0" smtClean="0">
                <a:solidFill>
                  <a:srgbClr val="D3CBB6"/>
                </a:solidFill>
              </a:rPr>
              <a:t>climber edged </a:t>
            </a:r>
            <a:r>
              <a:rPr sz="3600" i="1" dirty="0">
                <a:solidFill>
                  <a:srgbClr val="D3CBB6"/>
                </a:solidFill>
              </a:rPr>
              <a:t>along the cliff</a:t>
            </a:r>
            <a:r>
              <a:rPr sz="3600" i="1" dirty="0" smtClean="0">
                <a:solidFill>
                  <a:srgbClr val="D3CBB6"/>
                </a:solidFill>
              </a:rPr>
              <a:t>.</a:t>
            </a:r>
          </a:p>
          <a:p>
            <a:pPr eaLnBrk="1" hangingPunct="1"/>
            <a:endParaRPr sz="1600" i="1" dirty="0">
              <a:solidFill>
                <a:srgbClr val="D3CBB6"/>
              </a:solidFill>
            </a:endParaRPr>
          </a:p>
          <a:p>
            <a:pPr eaLnBrk="1" hangingPunct="1"/>
            <a:r>
              <a:rPr sz="2800" dirty="0" smtClean="0">
                <a:solidFill>
                  <a:srgbClr val="D3CBB6"/>
                </a:solidFill>
              </a:rPr>
              <a:t>(Sometimes it also works to put the absolute at the end as well</a:t>
            </a:r>
            <a:r>
              <a:rPr sz="2800" b="1" dirty="0" smtClean="0">
                <a:solidFill>
                  <a:srgbClr val="D3CBB6"/>
                </a:solidFill>
              </a:rPr>
              <a:t>!)</a:t>
            </a:r>
            <a:endParaRPr sz="2800" b="1" dirty="0">
              <a:solidFill>
                <a:srgbClr val="D3C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Can I use more than one Absolute?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sz="2800" dirty="0" smtClean="0">
                <a:solidFill>
                  <a:srgbClr val="D3CBB6"/>
                </a:solidFill>
              </a:rPr>
              <a:t>You can add more than one absolute to a sentence:</a:t>
            </a:r>
          </a:p>
          <a:p>
            <a:pPr eaLnBrk="1" hangingPunct="1"/>
            <a:r>
              <a:rPr lang="en-US" sz="2800" b="1" i="1" dirty="0" smtClean="0">
                <a:solidFill>
                  <a:srgbClr val="D3CBB6"/>
                </a:solidFill>
              </a:rPr>
              <a:t>Hands shaking and  feet trembling, </a:t>
            </a:r>
            <a:r>
              <a:rPr lang="en-US" sz="2800" i="1" dirty="0" smtClean="0">
                <a:solidFill>
                  <a:srgbClr val="D3CBB6"/>
                </a:solidFill>
              </a:rPr>
              <a:t>the </a:t>
            </a:r>
            <a:r>
              <a:rPr lang="en-US" sz="2800" i="1" dirty="0">
                <a:solidFill>
                  <a:srgbClr val="D3CBB6"/>
                </a:solidFill>
              </a:rPr>
              <a:t>mountain climber edged along the cliff.</a:t>
            </a:r>
          </a:p>
          <a:p>
            <a:pPr eaLnBrk="1" hangingPunct="1"/>
            <a:endParaRPr sz="2800" dirty="0" smtClean="0">
              <a:solidFill>
                <a:srgbClr val="D3CBB6"/>
              </a:solidFill>
            </a:endParaRPr>
          </a:p>
          <a:p>
            <a:pPr marL="0" indent="0" eaLnBrk="1" hangingPunct="1">
              <a:buNone/>
            </a:pPr>
            <a:r>
              <a:rPr sz="2800" dirty="0" smtClean="0">
                <a:solidFill>
                  <a:srgbClr val="D3CBB6"/>
                </a:solidFill>
              </a:rPr>
              <a:t>	</a:t>
            </a:r>
            <a:endParaRPr sz="2800" dirty="0">
              <a:solidFill>
                <a:srgbClr val="D3CBB6"/>
              </a:solidFill>
            </a:endParaRPr>
          </a:p>
        </p:txBody>
      </p:sp>
      <p:pic>
        <p:nvPicPr>
          <p:cNvPr id="20483" name="Picture 5" descr="MC90028086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1256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 of Absolutes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D3CBB6"/>
                </a:solidFill>
              </a:rPr>
              <a:t>M</a:t>
            </a:r>
            <a:r>
              <a:rPr lang="en-US" sz="2500" b="1" dirty="0" smtClean="0">
                <a:solidFill>
                  <a:srgbClr val="D3CBB6"/>
                </a:solidFill>
              </a:rPr>
              <a:t>ind </a:t>
            </a:r>
            <a:r>
              <a:rPr lang="en-US" sz="2500" b="1" dirty="0">
                <a:solidFill>
                  <a:srgbClr val="D3CBB6"/>
                </a:solidFill>
              </a:rPr>
              <a:t>racing with </a:t>
            </a:r>
            <a:r>
              <a:rPr lang="en-US" sz="2500" b="1" dirty="0" smtClean="0">
                <a:solidFill>
                  <a:srgbClr val="D3CBB6"/>
                </a:solidFill>
              </a:rPr>
              <a:t>excitement, </a:t>
            </a:r>
            <a:r>
              <a:rPr lang="en-US" sz="2500" dirty="0">
                <a:solidFill>
                  <a:srgbClr val="D3CBB6"/>
                </a:solidFill>
              </a:rPr>
              <a:t>t</a:t>
            </a:r>
            <a:r>
              <a:rPr sz="2500" dirty="0" smtClean="0">
                <a:solidFill>
                  <a:srgbClr val="D3CBB6"/>
                </a:solidFill>
              </a:rPr>
              <a:t>he diver </a:t>
            </a:r>
            <a:r>
              <a:rPr sz="2500" dirty="0">
                <a:solidFill>
                  <a:srgbClr val="D3CBB6"/>
                </a:solidFill>
              </a:rPr>
              <a:t>peered once more at the specimen as he glanced upward and swam for the surface.</a:t>
            </a:r>
          </a:p>
          <a:p>
            <a:r>
              <a:rPr sz="2500" dirty="0">
                <a:solidFill>
                  <a:srgbClr val="D3CBB6"/>
                </a:solidFill>
              </a:rPr>
              <a:t>I glanced at my clock, </a:t>
            </a:r>
            <a:r>
              <a:rPr sz="2500" b="1" dirty="0">
                <a:solidFill>
                  <a:srgbClr val="D3CBB6"/>
                </a:solidFill>
              </a:rPr>
              <a:t>digits glowing florescent blue in the darkness of my room</a:t>
            </a:r>
            <a:r>
              <a:rPr sz="2500" dirty="0">
                <a:solidFill>
                  <a:srgbClr val="D3CBB6"/>
                </a:solidFill>
              </a:rPr>
              <a:t>, then rolled over to return to my slumber.</a:t>
            </a:r>
          </a:p>
          <a:p>
            <a:r>
              <a:rPr sz="2500" dirty="0">
                <a:solidFill>
                  <a:srgbClr val="D3CBB6"/>
                </a:solidFill>
              </a:rPr>
              <a:t>The kitten, </a:t>
            </a:r>
            <a:r>
              <a:rPr sz="2500" b="1" dirty="0">
                <a:solidFill>
                  <a:srgbClr val="D3CBB6"/>
                </a:solidFill>
              </a:rPr>
              <a:t>jaws cracking, tongue curling</a:t>
            </a:r>
            <a:r>
              <a:rPr sz="2500" dirty="0">
                <a:solidFill>
                  <a:srgbClr val="D3CBB6"/>
                </a:solidFill>
              </a:rPr>
              <a:t>, yawned tiredly as she awakened from her nap.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sz="2600" dirty="0"/>
              <a:t>Now that you know what ABSOLUTES are and how they are used correctly, it’s your turn to try adding them to your writing.</a:t>
            </a:r>
          </a:p>
          <a:p>
            <a:pPr>
              <a:buFontTx/>
              <a:buNone/>
              <a:defRPr/>
            </a:pPr>
            <a:endParaRPr sz="2600" dirty="0"/>
          </a:p>
          <a:p>
            <a:pPr>
              <a:defRPr/>
            </a:pPr>
            <a:r>
              <a:rPr sz="2600" dirty="0"/>
              <a:t>Don’t forget to separate absolutes from the rest of the sentence by using </a:t>
            </a:r>
            <a:r>
              <a:rPr sz="2600" u="sng" dirty="0" smtClean="0"/>
              <a:t>commas</a:t>
            </a:r>
            <a:endParaRPr sz="2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38200"/>
            <a:ext cx="6858000" cy="5562600"/>
          </a:xfrm>
        </p:spPr>
        <p:txBody>
          <a:bodyPr/>
          <a:lstStyle/>
          <a:p>
            <a:pPr marL="0" indent="0">
              <a:buNone/>
            </a:pPr>
            <a:r>
              <a:rPr sz="2800" dirty="0" smtClean="0">
                <a:solidFill>
                  <a:srgbClr val="D3CBB6"/>
                </a:solidFill>
              </a:rPr>
              <a:t>Copy </a:t>
            </a:r>
            <a:r>
              <a:rPr sz="2800" dirty="0">
                <a:solidFill>
                  <a:srgbClr val="D3CBB6"/>
                </a:solidFill>
              </a:rPr>
              <a:t>this into your journal, adding an ABSOLUTE</a:t>
            </a:r>
            <a:r>
              <a:rPr sz="2800" dirty="0" smtClean="0">
                <a:solidFill>
                  <a:srgbClr val="D3CBB6"/>
                </a:solidFill>
              </a:rPr>
              <a:t>:</a:t>
            </a:r>
            <a:endParaRPr sz="2800" b="1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r>
              <a:rPr sz="2800" b="1" dirty="0">
                <a:solidFill>
                  <a:srgbClr val="D3CBB6"/>
                </a:solidFill>
              </a:rPr>
              <a:t>1. The car sped through the </a:t>
            </a:r>
            <a:r>
              <a:rPr sz="2800" b="1" dirty="0" smtClean="0">
                <a:solidFill>
                  <a:srgbClr val="D3CBB6"/>
                </a:solidFill>
              </a:rPr>
              <a:t>intersection.</a:t>
            </a:r>
            <a:endParaRPr dirty="0">
              <a:solidFill>
                <a:srgbClr val="D3CB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6858000" cy="5486400"/>
          </a:xfrm>
        </p:spPr>
        <p:txBody>
          <a:bodyPr/>
          <a:lstStyle/>
          <a:p>
            <a:pPr>
              <a:buFontTx/>
              <a:buNone/>
            </a:pPr>
            <a:r>
              <a:rPr sz="2800" b="1" dirty="0">
                <a:solidFill>
                  <a:srgbClr val="D3CBB6"/>
                </a:solidFill>
              </a:rPr>
              <a:t>2. </a:t>
            </a:r>
            <a:r>
              <a:rPr sz="2800" b="1" dirty="0" smtClean="0">
                <a:solidFill>
                  <a:srgbClr val="D3CBB6"/>
                </a:solidFill>
              </a:rPr>
              <a:t>The dog barked loudly.</a:t>
            </a:r>
            <a:endParaRPr sz="2800" b="1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r>
              <a:rPr sz="2800" dirty="0">
                <a:solidFill>
                  <a:srgbClr val="D3CBB6"/>
                </a:solidFill>
              </a:rPr>
              <a:t>		</a:t>
            </a:r>
          </a:p>
          <a:p>
            <a:pPr>
              <a:buFontTx/>
              <a:buNone/>
            </a:pPr>
            <a:endParaRPr sz="2800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endParaRPr sz="2800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r>
              <a:rPr sz="2800" b="1" dirty="0">
                <a:solidFill>
                  <a:srgbClr val="D3CBB6"/>
                </a:solidFill>
              </a:rPr>
              <a:t>3. The door </a:t>
            </a:r>
            <a:r>
              <a:rPr sz="2800" b="1" dirty="0" smtClean="0">
                <a:solidFill>
                  <a:srgbClr val="D3CBB6"/>
                </a:solidFill>
              </a:rPr>
              <a:t>opened. </a:t>
            </a:r>
            <a:endParaRPr sz="2800" dirty="0">
              <a:solidFill>
                <a:srgbClr val="D3CB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6858000" cy="5486400"/>
          </a:xfrm>
        </p:spPr>
        <p:txBody>
          <a:bodyPr/>
          <a:lstStyle/>
          <a:p>
            <a:pPr>
              <a:buFontTx/>
              <a:buNone/>
            </a:pPr>
            <a:r>
              <a:rPr sz="2800" dirty="0">
                <a:solidFill>
                  <a:srgbClr val="D3CBB6"/>
                </a:solidFill>
              </a:rPr>
              <a:t>		</a:t>
            </a:r>
          </a:p>
          <a:p>
            <a:pPr>
              <a:buFontTx/>
              <a:buNone/>
            </a:pPr>
            <a:endParaRPr sz="2800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endParaRPr sz="2800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r>
              <a:rPr sz="2800" b="1" dirty="0">
                <a:solidFill>
                  <a:srgbClr val="D3CBB6"/>
                </a:solidFill>
              </a:rPr>
              <a:t>6</a:t>
            </a:r>
            <a:r>
              <a:rPr sz="2800" b="1" dirty="0" smtClean="0">
                <a:solidFill>
                  <a:srgbClr val="D3CBB6"/>
                </a:solidFill>
              </a:rPr>
              <a:t>. </a:t>
            </a:r>
            <a:r>
              <a:rPr sz="2800" b="1" dirty="0">
                <a:solidFill>
                  <a:srgbClr val="D3CBB6"/>
                </a:solidFill>
              </a:rPr>
              <a:t>The </a:t>
            </a:r>
            <a:r>
              <a:rPr sz="2800" b="1" dirty="0" smtClean="0">
                <a:solidFill>
                  <a:srgbClr val="D3CBB6"/>
                </a:solidFill>
              </a:rPr>
              <a:t>paperclip </a:t>
            </a:r>
            <a:r>
              <a:rPr sz="2800" b="1" dirty="0">
                <a:solidFill>
                  <a:srgbClr val="D3CBB6"/>
                </a:solidFill>
              </a:rPr>
              <a:t>landed on the floor.</a:t>
            </a:r>
            <a:endParaRPr sz="2800" dirty="0">
              <a:solidFill>
                <a:srgbClr val="D3CB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6858000" cy="5486400"/>
          </a:xfrm>
        </p:spPr>
        <p:txBody>
          <a:bodyPr/>
          <a:lstStyle/>
          <a:p>
            <a:pPr>
              <a:buFontTx/>
              <a:buNone/>
            </a:pPr>
            <a:endParaRPr sz="2800" b="1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endParaRPr sz="2800" b="1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r>
              <a:rPr sz="2800" b="1" dirty="0">
                <a:solidFill>
                  <a:srgbClr val="D3CBB6"/>
                </a:solidFill>
              </a:rPr>
              <a:t>6. </a:t>
            </a:r>
            <a:r>
              <a:rPr sz="2800" b="1" dirty="0" smtClean="0">
                <a:solidFill>
                  <a:srgbClr val="D3CBB6"/>
                </a:solidFill>
              </a:rPr>
              <a:t>The girl entered the room.</a:t>
            </a:r>
            <a:endParaRPr sz="2800" dirty="0">
              <a:solidFill>
                <a:srgbClr val="D3CBB6"/>
              </a:solidFill>
            </a:endParaRPr>
          </a:p>
          <a:p>
            <a:pPr>
              <a:buFontTx/>
              <a:buNone/>
            </a:pPr>
            <a:endParaRPr sz="1800" dirty="0">
              <a:solidFill>
                <a:srgbClr val="D3CBB6"/>
              </a:solidFill>
            </a:endParaRPr>
          </a:p>
        </p:txBody>
      </p:sp>
      <p:pic>
        <p:nvPicPr>
          <p:cNvPr id="38916" name="Picture 4" descr="MP90040306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9606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3657600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71F28"/>
                </a:solidFill>
              </a:rPr>
              <a:t>Brush strokes in Writing: Painting with Absolutes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667000"/>
            <a:ext cx="6781800" cy="3124200"/>
          </a:xfrm>
          <a:solidFill>
            <a:srgbClr val="92D050"/>
          </a:solidFill>
        </p:spPr>
        <p:txBody>
          <a:bodyPr/>
          <a:lstStyle/>
          <a:p>
            <a:r>
              <a:rPr lang="en-US" sz="2400" dirty="0" smtClean="0"/>
              <a:t>What Skills are we practicing?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using </a:t>
            </a:r>
            <a:r>
              <a:rPr lang="en-US" sz="2400" dirty="0"/>
              <a:t>a variety of correctly structured sentences (e.g., compound, complex, compound-complex</a:t>
            </a:r>
            <a:r>
              <a:rPr lang="en-US" sz="2400" dirty="0" smtClean="0"/>
              <a:t>). </a:t>
            </a:r>
          </a:p>
          <a:p>
            <a:pPr marL="457200" indent="-457200">
              <a:buAutoNum type="arabicPeriod"/>
            </a:pP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/>
              <a:t>and understand </a:t>
            </a:r>
            <a:r>
              <a:rPr lang="en-US" sz="2400" dirty="0" smtClean="0"/>
              <a:t>complex grammatical structures in writing (an </a:t>
            </a:r>
            <a:r>
              <a:rPr lang="en-US" sz="2400" u="sng" dirty="0" smtClean="0"/>
              <a:t>absolute phrase </a:t>
            </a:r>
            <a:r>
              <a:rPr lang="en-US" sz="2400" dirty="0" smtClean="0"/>
              <a:t>is a complex structure)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858000" cy="838200"/>
          </a:xfrm>
        </p:spPr>
        <p:txBody>
          <a:bodyPr/>
          <a:lstStyle/>
          <a:p>
            <a:r>
              <a:rPr lang="en-US" dirty="0" smtClean="0"/>
              <a:t>Absolutes 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6858000" cy="5105400"/>
          </a:xfrm>
        </p:spPr>
        <p:txBody>
          <a:bodyPr/>
          <a:lstStyle/>
          <a:p>
            <a:pPr eaLnBrk="1" hangingPunct="1"/>
            <a:r>
              <a:rPr sz="2000" dirty="0">
                <a:solidFill>
                  <a:srgbClr val="D3CBB6"/>
                </a:solidFill>
              </a:rPr>
              <a:t>An ABSOLUTE is a NOUN combined with an –</a:t>
            </a:r>
            <a:r>
              <a:rPr sz="2000" dirty="0" err="1">
                <a:solidFill>
                  <a:srgbClr val="D3CBB6"/>
                </a:solidFill>
              </a:rPr>
              <a:t>ing</a:t>
            </a:r>
            <a:r>
              <a:rPr sz="2000" dirty="0">
                <a:solidFill>
                  <a:srgbClr val="D3CBB6"/>
                </a:solidFill>
              </a:rPr>
              <a:t> PARTICIPLE</a:t>
            </a:r>
          </a:p>
          <a:p>
            <a:r>
              <a:rPr sz="2200" dirty="0" smtClean="0">
                <a:solidFill>
                  <a:srgbClr val="D3CBB6"/>
                </a:solidFill>
              </a:rPr>
              <a:t>Formula</a:t>
            </a:r>
            <a:r>
              <a:rPr sz="2200" dirty="0">
                <a:solidFill>
                  <a:srgbClr val="D3CBB6"/>
                </a:solidFill>
              </a:rPr>
              <a:t>:  noun + participle = absolute</a:t>
            </a:r>
            <a:endParaRPr sz="2000" dirty="0">
              <a:solidFill>
                <a:srgbClr val="D3CBB6"/>
              </a:solidFill>
            </a:endParaRPr>
          </a:p>
          <a:p>
            <a:pPr eaLnBrk="1" hangingPunct="1"/>
            <a:r>
              <a:rPr sz="2000" dirty="0">
                <a:solidFill>
                  <a:srgbClr val="D3CBB6"/>
                </a:solidFill>
              </a:rPr>
              <a:t>Examples: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Arial" charset="0"/>
              </a:rPr>
              <a:t>M</a:t>
            </a:r>
            <a:r>
              <a:rPr lang="en-US" b="1" dirty="0" smtClean="0">
                <a:solidFill>
                  <a:srgbClr val="FFC000"/>
                </a:solidFill>
                <a:latin typeface="Arial" charset="0"/>
              </a:rPr>
              <a:t>ind </a:t>
            </a:r>
            <a:r>
              <a:rPr lang="en-US" b="1" dirty="0">
                <a:solidFill>
                  <a:srgbClr val="FFC000"/>
                </a:solidFill>
                <a:latin typeface="Arial" charset="0"/>
              </a:rPr>
              <a:t>racing with </a:t>
            </a:r>
            <a:r>
              <a:rPr lang="en-US" b="1" dirty="0" smtClean="0">
                <a:solidFill>
                  <a:srgbClr val="FFC000"/>
                </a:solidFill>
                <a:latin typeface="Arial" charset="0"/>
              </a:rPr>
              <a:t>excitement, t</a:t>
            </a:r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he diver, peered once more at the specimen as he glanced upward and swam for the surface.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The kitten, </a:t>
            </a:r>
            <a:r>
              <a:rPr lang="en-US" b="1" dirty="0" smtClean="0">
                <a:solidFill>
                  <a:srgbClr val="FFC000"/>
                </a:solidFill>
                <a:latin typeface="Arial" charset="0"/>
              </a:rPr>
              <a:t>jaws cracking, tongue curling</a:t>
            </a:r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, yawned tiredly as she awakened from her nap.</a:t>
            </a:r>
          </a:p>
          <a:p>
            <a:pPr lvl="1" eaLnBrk="1" hangingPunct="1"/>
            <a:endParaRPr lang="en-US" dirty="0" smtClean="0">
              <a:solidFill>
                <a:srgbClr val="FF0066"/>
              </a:solidFill>
              <a:latin typeface="Arial" charset="0"/>
            </a:endParaRPr>
          </a:p>
          <a:p>
            <a:pPr lvl="1" eaLnBrk="1" hangingPunct="1"/>
            <a:endParaRPr lang="en-US" sz="3200" dirty="0" smtClean="0">
              <a:solidFill>
                <a:schemeClr val="tx1"/>
              </a:solidFill>
              <a:latin typeface="Arial" charset="0"/>
            </a:endParaRPr>
          </a:p>
          <a:p>
            <a:endParaRPr sz="2000" dirty="0">
              <a:solidFill>
                <a:srgbClr val="D3CBB6"/>
              </a:solidFill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52400" y="47244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52400" y="16764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Painting with Absolutes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sz="2800" dirty="0">
                <a:solidFill>
                  <a:srgbClr val="D3CBB6"/>
                </a:solidFill>
              </a:rPr>
              <a:t>What is an </a:t>
            </a:r>
            <a:r>
              <a:rPr sz="2800" dirty="0" smtClean="0">
                <a:solidFill>
                  <a:srgbClr val="D3CBB6"/>
                </a:solidFill>
              </a:rPr>
              <a:t>absolute phrase?</a:t>
            </a:r>
          </a:p>
          <a:p>
            <a:pPr eaLnBrk="1" hangingPunct="1"/>
            <a:endParaRPr lang="en-US" sz="2800" dirty="0">
              <a:solidFill>
                <a:srgbClr val="D3CBB6"/>
              </a:solidFill>
            </a:endParaRPr>
          </a:p>
          <a:p>
            <a:pPr marL="0" indent="0" eaLnBrk="1" hangingPunct="1">
              <a:buNone/>
            </a:pPr>
            <a:endParaRPr sz="2800" dirty="0">
              <a:solidFill>
                <a:srgbClr val="D3CBB6"/>
              </a:solidFill>
            </a:endParaRPr>
          </a:p>
          <a:p>
            <a:pPr eaLnBrk="1" hangingPunct="1"/>
            <a:r>
              <a:rPr sz="3600" dirty="0">
                <a:solidFill>
                  <a:srgbClr val="D3CBB6"/>
                </a:solidFill>
              </a:rPr>
              <a:t>An </a:t>
            </a:r>
            <a:r>
              <a:rPr sz="3600" dirty="0" smtClean="0">
                <a:solidFill>
                  <a:srgbClr val="D3CBB6"/>
                </a:solidFill>
              </a:rPr>
              <a:t>ABSOLUTE PHRASE </a:t>
            </a:r>
            <a:r>
              <a:rPr sz="3600" dirty="0">
                <a:solidFill>
                  <a:srgbClr val="D3CBB6"/>
                </a:solidFill>
              </a:rPr>
              <a:t>is a </a:t>
            </a:r>
            <a:r>
              <a:rPr sz="3600" b="1" dirty="0">
                <a:solidFill>
                  <a:srgbClr val="D3CBB6"/>
                </a:solidFill>
              </a:rPr>
              <a:t>NOUN </a:t>
            </a:r>
            <a:r>
              <a:rPr sz="3600" dirty="0">
                <a:solidFill>
                  <a:srgbClr val="D3CBB6"/>
                </a:solidFill>
              </a:rPr>
              <a:t>combined with an </a:t>
            </a:r>
            <a:r>
              <a:rPr sz="4800" b="1" dirty="0">
                <a:solidFill>
                  <a:srgbClr val="D3CBB6"/>
                </a:solidFill>
              </a:rPr>
              <a:t>–</a:t>
            </a:r>
            <a:r>
              <a:rPr sz="4800" b="1" dirty="0" err="1">
                <a:solidFill>
                  <a:srgbClr val="D3CBB6"/>
                </a:solidFill>
              </a:rPr>
              <a:t>ing</a:t>
            </a:r>
            <a:r>
              <a:rPr sz="4800" b="1" dirty="0">
                <a:solidFill>
                  <a:srgbClr val="D3CBB6"/>
                </a:solidFill>
              </a:rPr>
              <a:t> </a:t>
            </a:r>
            <a:r>
              <a:rPr sz="4800" b="1" dirty="0" smtClean="0">
                <a:solidFill>
                  <a:srgbClr val="D3CBB6"/>
                </a:solidFill>
              </a:rPr>
              <a:t>Verb</a:t>
            </a:r>
            <a:endParaRPr sz="4800" b="1" dirty="0">
              <a:solidFill>
                <a:srgbClr val="D3CB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685800"/>
            <a:ext cx="6858000" cy="480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D3CBB6"/>
                </a:solidFill>
              </a:rPr>
              <a:t>Imagine this sentence: 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solidFill>
                  <a:srgbClr val="D3CBB6"/>
                </a:solidFill>
              </a:rPr>
              <a:t> The cat walked into the room.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solidFill>
                  <a:srgbClr val="D3CBB6"/>
                </a:solidFill>
              </a:rPr>
              <a:t>To add an absolute phrase, we need to focus in on a SPECIFIC PART of the cat.  </a:t>
            </a:r>
            <a:endParaRPr sz="3200" b="1" dirty="0">
              <a:solidFill>
                <a:srgbClr val="D3CBB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36576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36576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685800"/>
            <a:ext cx="6858000" cy="480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D3CBB6"/>
                </a:solidFill>
              </a:rPr>
              <a:t>Imagine this sentence: 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solidFill>
                  <a:srgbClr val="D3CBB6"/>
                </a:solidFill>
              </a:rPr>
              <a:t> The cat walked into the room.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solidFill>
                  <a:srgbClr val="D3CBB6"/>
                </a:solidFill>
              </a:rPr>
              <a:t>Now, for each part, write an associated action verb </a:t>
            </a:r>
            <a:r>
              <a:rPr lang="en-US" sz="2800" b="1" dirty="0" smtClean="0">
                <a:solidFill>
                  <a:srgbClr val="D3CBB6"/>
                </a:solidFill>
              </a:rPr>
              <a:t>(Remember to put it into ING form)</a:t>
            </a:r>
            <a:endParaRPr sz="2800" b="1" dirty="0">
              <a:solidFill>
                <a:srgbClr val="D3CBB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36576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36576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85800"/>
            <a:ext cx="7086600" cy="480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D3CBB6"/>
                </a:solidFill>
              </a:rPr>
              <a:t>Imagine this sentence: 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solidFill>
                  <a:srgbClr val="D3CBB6"/>
                </a:solidFill>
              </a:rPr>
              <a:t> The cat walked into the room.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rgbClr val="D3CBB6"/>
                </a:solidFill>
              </a:rPr>
              <a:t>The combination of these nouns and </a:t>
            </a:r>
            <a:r>
              <a:rPr lang="en-US" sz="2800" b="1" dirty="0" err="1" smtClean="0">
                <a:solidFill>
                  <a:srgbClr val="D3CBB6"/>
                </a:solidFill>
              </a:rPr>
              <a:t>ing</a:t>
            </a:r>
            <a:r>
              <a:rPr lang="en-US" sz="2800" b="1" dirty="0" smtClean="0">
                <a:solidFill>
                  <a:srgbClr val="D3CBB6"/>
                </a:solidFill>
              </a:rPr>
              <a:t>-verbs (into absolute phrases), when added to the original sentence, creates  more vivid </a:t>
            </a:r>
            <a:r>
              <a:rPr lang="en-US" sz="2800" b="1" dirty="0" err="1" smtClean="0">
                <a:solidFill>
                  <a:srgbClr val="D3CBB6"/>
                </a:solidFill>
              </a:rPr>
              <a:t>imagry</a:t>
            </a:r>
            <a:r>
              <a:rPr lang="en-US" sz="2800" b="1" dirty="0" smtClean="0">
                <a:solidFill>
                  <a:srgbClr val="D3CBB6"/>
                </a:solidFill>
              </a:rPr>
              <a:t>.</a:t>
            </a:r>
            <a:endParaRPr sz="2800" b="1" dirty="0">
              <a:solidFill>
                <a:srgbClr val="D3CBB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36576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36576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85800"/>
            <a:ext cx="7086600" cy="480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D3CBB6"/>
                </a:solidFill>
              </a:rPr>
              <a:t>Imagine this sentence: </a:t>
            </a:r>
          </a:p>
          <a:p>
            <a:pPr marL="0" indent="0" eaLnBrk="1" hangingPunct="1">
              <a:buNone/>
            </a:pPr>
            <a:r>
              <a:rPr lang="en-US" sz="3200" b="1" dirty="0" smtClean="0">
                <a:solidFill>
                  <a:srgbClr val="D3CBB6"/>
                </a:solidFill>
              </a:rPr>
              <a:t> The cat walked into the room.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36576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36576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Painting with Absolutes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sz="2800" dirty="0" smtClean="0">
                <a:solidFill>
                  <a:srgbClr val="D3CBB6"/>
                </a:solidFill>
              </a:rPr>
              <a:t>Where do I see Absolutes in writing?</a:t>
            </a:r>
            <a:endParaRPr sz="3600" dirty="0">
              <a:solidFill>
                <a:srgbClr val="D3CBB6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D3CBB6"/>
                </a:solidFill>
              </a:rPr>
              <a:t>Absolutes can be found at the </a:t>
            </a:r>
            <a:r>
              <a:rPr lang="en-US" sz="3200" b="1" dirty="0">
                <a:solidFill>
                  <a:srgbClr val="D3CBB6"/>
                </a:solidFill>
              </a:rPr>
              <a:t>beginning</a:t>
            </a:r>
            <a:r>
              <a:rPr lang="en-US" sz="2800" dirty="0">
                <a:solidFill>
                  <a:srgbClr val="D3CBB6"/>
                </a:solidFill>
              </a:rPr>
              <a:t> of a sentence </a:t>
            </a:r>
            <a:r>
              <a:rPr lang="en-US" sz="2800" dirty="0" smtClean="0">
                <a:solidFill>
                  <a:srgbClr val="D3CBB6"/>
                </a:solidFill>
              </a:rPr>
              <a:t>(separated </a:t>
            </a:r>
            <a:r>
              <a:rPr lang="en-US" sz="2800" dirty="0">
                <a:solidFill>
                  <a:srgbClr val="D3CBB6"/>
                </a:solidFill>
              </a:rPr>
              <a:t>from the main sentence with a comma), in the </a:t>
            </a:r>
            <a:r>
              <a:rPr lang="en-US" sz="2800" b="1" dirty="0">
                <a:solidFill>
                  <a:srgbClr val="D3CBB6"/>
                </a:solidFill>
              </a:rPr>
              <a:t>middle</a:t>
            </a:r>
            <a:r>
              <a:rPr lang="en-US" sz="2800" dirty="0">
                <a:solidFill>
                  <a:srgbClr val="D3CBB6"/>
                </a:solidFill>
              </a:rPr>
              <a:t> of the sentence between two commas, or </a:t>
            </a:r>
            <a:r>
              <a:rPr lang="en-US" sz="2800" dirty="0" smtClean="0">
                <a:solidFill>
                  <a:srgbClr val="D3CBB6"/>
                </a:solidFill>
              </a:rPr>
              <a:t>sometimes even at </a:t>
            </a:r>
            <a:r>
              <a:rPr lang="en-US" sz="2800" dirty="0">
                <a:solidFill>
                  <a:srgbClr val="D3CBB6"/>
                </a:solidFill>
              </a:rPr>
              <a:t>the </a:t>
            </a:r>
            <a:r>
              <a:rPr lang="en-US" sz="3200" b="1" dirty="0">
                <a:solidFill>
                  <a:srgbClr val="D3CBB6"/>
                </a:solidFill>
              </a:rPr>
              <a:t>end </a:t>
            </a:r>
            <a:r>
              <a:rPr lang="en-US" sz="2800" dirty="0">
                <a:solidFill>
                  <a:srgbClr val="D3CBB6"/>
                </a:solidFill>
              </a:rPr>
              <a:t>(again, </a:t>
            </a:r>
            <a:r>
              <a:rPr lang="en-US" sz="2800" dirty="0" smtClean="0">
                <a:solidFill>
                  <a:srgbClr val="D3CBB6"/>
                </a:solidFill>
              </a:rPr>
              <a:t>separated </a:t>
            </a:r>
            <a:r>
              <a:rPr lang="en-US" sz="2800" dirty="0">
                <a:solidFill>
                  <a:srgbClr val="D3CBB6"/>
                </a:solidFill>
              </a:rPr>
              <a:t>from the main sentence with a comma).</a:t>
            </a:r>
          </a:p>
          <a:p>
            <a:pPr eaLnBrk="1" hangingPunct="1">
              <a:buFontTx/>
              <a:buNone/>
            </a:pPr>
            <a:endParaRPr sz="3600" dirty="0">
              <a:solidFill>
                <a:srgbClr val="D3C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Painting with Absolutes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sz="2800" dirty="0" smtClean="0">
                <a:solidFill>
                  <a:srgbClr val="D3CBB6"/>
                </a:solidFill>
              </a:rPr>
              <a:t>An Absolute Phrase is ALWAYS separated from the rest of the sentence with </a:t>
            </a:r>
            <a:r>
              <a:rPr sz="2800" b="1" dirty="0" smtClean="0">
                <a:solidFill>
                  <a:srgbClr val="D3CBB6"/>
                </a:solidFill>
              </a:rPr>
              <a:t>a Comma</a:t>
            </a:r>
            <a:r>
              <a:rPr sz="2800" dirty="0" smtClean="0">
                <a:solidFill>
                  <a:srgbClr val="D3CBB6"/>
                </a:solidFill>
              </a:rPr>
              <a:t>, or more than 1 COMMAS.</a:t>
            </a:r>
            <a:endParaRPr lang="en-US" sz="2800" dirty="0">
              <a:solidFill>
                <a:srgbClr val="D3CBB6"/>
              </a:solidFill>
            </a:endParaRPr>
          </a:p>
          <a:p>
            <a:pPr eaLnBrk="1" hangingPunct="1">
              <a:buFontTx/>
              <a:buNone/>
            </a:pPr>
            <a:endParaRPr sz="3600" dirty="0">
              <a:solidFill>
                <a:srgbClr val="D3C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ding_col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695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adding_color</vt:lpstr>
      <vt:lpstr>Brush strokes in Writing: Painting with Absolutes</vt:lpstr>
      <vt:lpstr>Brush strokes in Writing: Painting with Absolutes</vt:lpstr>
      <vt:lpstr>Painting with Absolutes</vt:lpstr>
      <vt:lpstr>PowerPoint Presentation</vt:lpstr>
      <vt:lpstr>PowerPoint Presentation</vt:lpstr>
      <vt:lpstr>PowerPoint Presentation</vt:lpstr>
      <vt:lpstr>PowerPoint Presentation</vt:lpstr>
      <vt:lpstr>Painting with Absolutes</vt:lpstr>
      <vt:lpstr>Painting with Absolutes</vt:lpstr>
      <vt:lpstr>PowerPoint Presentation</vt:lpstr>
      <vt:lpstr>PowerPoint Presentation</vt:lpstr>
      <vt:lpstr>PowerPoint Presentation</vt:lpstr>
      <vt:lpstr>Can I use more than one Absolute?</vt:lpstr>
      <vt:lpstr>More Examples of Absolutes</vt:lpstr>
      <vt:lpstr>Your Turn</vt:lpstr>
      <vt:lpstr>PowerPoint Presentation</vt:lpstr>
      <vt:lpstr>PowerPoint Presentation</vt:lpstr>
      <vt:lpstr>PowerPoint Presentation</vt:lpstr>
      <vt:lpstr>PowerPoint Presentation</vt:lpstr>
      <vt:lpstr>Absolutes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 strokes in Writing: Painting with Absolutes</dc:title>
  <dc:creator>Brooke</dc:creator>
  <cp:lastModifiedBy>EMSISD</cp:lastModifiedBy>
  <cp:revision>43</cp:revision>
  <cp:lastPrinted>2012-09-06T12:36:51Z</cp:lastPrinted>
  <dcterms:modified xsi:type="dcterms:W3CDTF">2012-09-10T19:37:03Z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TC010336783</vt:lpwstr>
  </property>
</Properties>
</file>