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3B19-935C-43CE-A7FD-2FFB2DE66A8C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9BCA0-C67D-495F-BEEF-A662C5181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6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529EA47C-4B76-4B5A-BB9E-8F8C4CF710B0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C006215D-69CF-44A7-BA48-BB5E6F73F083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02F1272-F29E-4575-813C-3FB98561C986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0C140DB-EE39-4F93-9D75-DADA0792C18D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B89225FB-7943-428A-A638-345A2921B07F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B2165FD9-FB4A-4077-B286-842EE73351D1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753A2934-E5B3-4B51-8843-43A1D208FB10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2F712C7-F3A2-4F01-B592-98EA906A3524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3E6944E-9CFD-4006-860F-3683D53377B3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A7BFD996-B3C2-436A-84FE-F72372CB25AF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A502CC34-5D35-4BC1-A1BE-1C4E998AE814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F41F584-367B-4B81-B161-2166DC1AB6B7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91935313-D236-46DA-9818-9584AC421678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1EFB35E4-A7E6-4524-A28D-2E5F6D3ECD09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A8EE3F2-BB94-4631-B28B-3F18D5192A1C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BA06054-1491-47F9-BCC8-2B091B65430C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E710B003-DB0F-4E47-B4C8-6BEC716CD159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C2CC7A72-0D57-488E-A814-256D5762B90A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332B843-654D-44FD-AEA1-775A5D8E2EF9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2368ED67-B7C1-40BB-9845-63A667D4E28B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F9F3CBF3-4609-4F4E-8D5E-87FC13B163C6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8EF53F4A-1903-4E8E-A16B-FFC09FC59637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F319B4D9-7EB2-47AA-AC0B-A28916DDF0AC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1B5E571F-4503-4A58-A371-3AF93DFDBDDD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400DF596-C41A-42AC-BA19-C0FA844339F0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84" charset="-128"/>
            </a:endParaRPr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/>
            <a:fld id="{9AB08AD0-1BCF-4078-928A-811763F38070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1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9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2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4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AF47-6733-4B6F-AC79-5CDD655F17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EBA9-C56D-4EA2-8E84-F054E3F5F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3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Nonrenewable Resources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Mining Has Harmful Environmental Effects (2)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Major pollution of water and air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Effect on aquatic life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Large amounts of solid waste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98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Banks of Waste or Spoils Created by Coal Area Strip Mining in Colorado, U.S.</a:t>
            </a:r>
          </a:p>
        </p:txBody>
      </p:sp>
      <p:pic>
        <p:nvPicPr>
          <p:cNvPr id="36867" name="Picture1" descr="14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71600"/>
            <a:ext cx="73818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Illegal Gold Mine</a:t>
            </a:r>
          </a:p>
        </p:txBody>
      </p:sp>
      <p:pic>
        <p:nvPicPr>
          <p:cNvPr id="37891" name="Picture1" descr="14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295400"/>
            <a:ext cx="339566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Ecological Restoration of a Mining Site </a:t>
            </a:r>
            <a:br>
              <a:rPr lang="en-US" smtClean="0"/>
            </a:br>
            <a:r>
              <a:rPr lang="en-US" smtClean="0"/>
              <a:t>in New Jersey, U.S.</a:t>
            </a:r>
          </a:p>
        </p:txBody>
      </p:sp>
      <p:pic>
        <p:nvPicPr>
          <p:cNvPr id="38915" name="Picture1" descr="1421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209800"/>
            <a:ext cx="432435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1" descr="142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20925"/>
            <a:ext cx="45720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24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Removing Metals from Ores Has Harmful Environmental Effects (1)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Ore extracted by mining</a:t>
            </a:r>
          </a:p>
          <a:p>
            <a:pPr lvl="1" eaLnBrk="1" hangingPunct="1"/>
            <a:r>
              <a:rPr lang="en-US" dirty="0" smtClean="0"/>
              <a:t>Ore mineral (containing the desired metal and gangue)</a:t>
            </a:r>
          </a:p>
          <a:p>
            <a:pPr lvl="1" eaLnBrk="1" hangingPunct="1"/>
            <a:r>
              <a:rPr lang="en-US" dirty="0" smtClean="0"/>
              <a:t>Gangue (waste material)</a:t>
            </a:r>
          </a:p>
          <a:p>
            <a:pPr lvl="1" eaLnBrk="1" hangingPunct="1"/>
            <a:r>
              <a:rPr lang="en-US" dirty="0" smtClean="0"/>
              <a:t>Smelting (process of heating ores to release metals)</a:t>
            </a:r>
          </a:p>
          <a:p>
            <a:pPr lvl="1" eaLnBrk="1" hangingPunct="1">
              <a:buFont typeface="Times" pitchFamily="84" charset="0"/>
              <a:buNone/>
            </a:pPr>
            <a:endParaRPr lang="en-US" sz="2800" b="1" dirty="0" smtClean="0">
              <a:solidFill>
                <a:srgbClr val="1F881A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Water pollution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94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Removing Metals from Ores Has Harmful Environmental Effects (2)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Liquid and solid hazardous wastes produced 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Use of cyanide salt of extract gold from its ore</a:t>
            </a:r>
          </a:p>
          <a:p>
            <a:pPr lvl="1" eaLnBrk="1" hangingPunct="1"/>
            <a:r>
              <a:rPr lang="en-US" dirty="0" smtClean="0"/>
              <a:t>Summitville gold mine: Colorado, U.S.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24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Natural Capital Degradation: Summitville Gold Mining Site in Colorado, U.S.</a:t>
            </a:r>
          </a:p>
        </p:txBody>
      </p:sp>
      <p:pic>
        <p:nvPicPr>
          <p:cNvPr id="41987" name="Picture1" descr="1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1295400"/>
            <a:ext cx="509905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3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Mineral Resources Are Distributed Unevenly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Most of the nonrenewable mineral resources supplied by</a:t>
            </a:r>
          </a:p>
          <a:p>
            <a:pPr lvl="1" eaLnBrk="1" hangingPunct="1"/>
            <a:r>
              <a:rPr lang="en-US" dirty="0" smtClean="0"/>
              <a:t>United States</a:t>
            </a:r>
          </a:p>
          <a:p>
            <a:pPr lvl="1" eaLnBrk="1" hangingPunct="1"/>
            <a:r>
              <a:rPr lang="en-US" dirty="0" smtClean="0"/>
              <a:t>Canada</a:t>
            </a:r>
          </a:p>
          <a:p>
            <a:pPr lvl="1" eaLnBrk="1" hangingPunct="1"/>
            <a:r>
              <a:rPr lang="en-US" dirty="0" smtClean="0"/>
              <a:t>Russia</a:t>
            </a:r>
          </a:p>
          <a:p>
            <a:pPr lvl="1" eaLnBrk="1" hangingPunct="1"/>
            <a:r>
              <a:rPr lang="en-US" dirty="0" smtClean="0"/>
              <a:t>South Africa</a:t>
            </a:r>
          </a:p>
          <a:p>
            <a:pPr lvl="1" eaLnBrk="1" hangingPunct="1"/>
            <a:r>
              <a:rPr lang="en-US" dirty="0" smtClean="0"/>
              <a:t>Australia</a:t>
            </a:r>
            <a:endParaRPr lang="en-US" b="1" dirty="0" smtClean="0">
              <a:solidFill>
                <a:srgbClr val="1F8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Mineral Resources Are Distributed Unevenly (2)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Strategic metal resources (essential for the country’s economy and military strength)</a:t>
            </a:r>
          </a:p>
          <a:p>
            <a:pPr lvl="1" eaLnBrk="1" hangingPunct="1"/>
            <a:r>
              <a:rPr lang="en-US" dirty="0" smtClean="0"/>
              <a:t>Manganese (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Cobalt (Co)</a:t>
            </a:r>
          </a:p>
          <a:p>
            <a:pPr lvl="1" eaLnBrk="1" hangingPunct="1"/>
            <a:r>
              <a:rPr lang="en-US" dirty="0" smtClean="0"/>
              <a:t>Chromium (Cr)</a:t>
            </a:r>
          </a:p>
          <a:p>
            <a:pPr lvl="1" eaLnBrk="1" hangingPunct="1"/>
            <a:r>
              <a:rPr lang="en-US" dirty="0" smtClean="0"/>
              <a:t>Platinum (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65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Supplies of Nonrenewable Mineral Resources Can Be Economically Depleted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Future supply depends on</a:t>
            </a:r>
          </a:p>
          <a:p>
            <a:pPr lvl="1" eaLnBrk="1" hangingPunct="1"/>
            <a:r>
              <a:rPr lang="en-US" dirty="0" smtClean="0"/>
              <a:t>Actual or potential supply of the mineral</a:t>
            </a:r>
          </a:p>
          <a:p>
            <a:pPr lvl="1" eaLnBrk="1" hangingPunct="1"/>
            <a:r>
              <a:rPr lang="en-US" dirty="0" smtClean="0"/>
              <a:t>Rate at which it is used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When it becomes economically depleted</a:t>
            </a:r>
          </a:p>
          <a:p>
            <a:pPr lvl="1" eaLnBrk="1" hangingPunct="1"/>
            <a:r>
              <a:rPr lang="en-US" dirty="0" smtClean="0"/>
              <a:t>Recycle or reuse existing supplies</a:t>
            </a:r>
          </a:p>
          <a:p>
            <a:pPr lvl="1" eaLnBrk="1" hangingPunct="1"/>
            <a:r>
              <a:rPr lang="en-US" dirty="0" smtClean="0"/>
              <a:t>Waste less</a:t>
            </a:r>
          </a:p>
          <a:p>
            <a:pPr lvl="1" eaLnBrk="1" hangingPunct="1"/>
            <a:r>
              <a:rPr lang="en-US" dirty="0" smtClean="0"/>
              <a:t>Use less</a:t>
            </a:r>
          </a:p>
          <a:p>
            <a:pPr lvl="1" eaLnBrk="1" hangingPunct="1"/>
            <a:r>
              <a:rPr lang="en-US" dirty="0" smtClean="0"/>
              <a:t>Find a substitute</a:t>
            </a:r>
          </a:p>
          <a:p>
            <a:pPr lvl="1" eaLnBrk="1" hangingPunct="1"/>
            <a:r>
              <a:rPr lang="en-US" dirty="0" smtClean="0"/>
              <a:t>Do without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1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We Use a Variety of Nonrenewable Mineral Resources</a:t>
            </a:r>
            <a:endParaRPr lang="en-US" i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Mineral resource </a:t>
            </a:r>
          </a:p>
          <a:p>
            <a:pPr lvl="1" eaLnBrk="1" hangingPunct="1"/>
            <a:r>
              <a:rPr lang="en-US" dirty="0" smtClean="0"/>
              <a:t>Fossil fuels (coal)</a:t>
            </a:r>
          </a:p>
          <a:p>
            <a:pPr lvl="1" eaLnBrk="1" hangingPunct="1"/>
            <a:r>
              <a:rPr lang="en-US" dirty="0" smtClean="0"/>
              <a:t>Metallic minerals (aluminum, iron, copper)</a:t>
            </a:r>
          </a:p>
          <a:p>
            <a:pPr lvl="1" eaLnBrk="1" hangingPunct="1"/>
            <a:r>
              <a:rPr lang="en-US" dirty="0" smtClean="0"/>
              <a:t>Nonmetallic minerals (sand, gravel, limestone)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Ore</a:t>
            </a:r>
            <a:r>
              <a:rPr lang="en-US" b="1" dirty="0" smtClean="0">
                <a:solidFill>
                  <a:srgbClr val="1F881A"/>
                </a:solidFill>
              </a:rPr>
              <a:t> </a:t>
            </a:r>
          </a:p>
          <a:p>
            <a:pPr lvl="1" eaLnBrk="1" hangingPunct="1"/>
            <a:r>
              <a:rPr lang="en-US" dirty="0" smtClean="0"/>
              <a:t>High-grade ore</a:t>
            </a:r>
          </a:p>
          <a:p>
            <a:pPr lvl="1" eaLnBrk="1" hangingPunct="1"/>
            <a:r>
              <a:rPr lang="en-US" dirty="0" smtClean="0"/>
              <a:t>Low-grade ore</a:t>
            </a:r>
          </a:p>
          <a:p>
            <a:pPr lvl="1" eaLnBrk="1" hangingPunct="1"/>
            <a:endParaRPr lang="en-US" sz="2400" b="1" dirty="0" smtClean="0">
              <a:solidFill>
                <a:srgbClr val="1F881A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Importance and examples of nonrenewable metal and nonmetal mineral resources</a:t>
            </a:r>
          </a:p>
          <a:p>
            <a:pPr lvl="1" eaLnBrk="1" hangingPunct="1">
              <a:buFont typeface="Times" pitchFamily="84" charset="0"/>
              <a:buNone/>
            </a:pPr>
            <a:endParaRPr lang="en-US" sz="2800" b="1" dirty="0" smtClean="0">
              <a:solidFill>
                <a:srgbClr val="1F8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Natural Capital Depletion: Depletion Curves for a Nonrenewable Resource</a:t>
            </a:r>
          </a:p>
        </p:txBody>
      </p:sp>
      <p:pic>
        <p:nvPicPr>
          <p:cNvPr id="46083" name="Picture1" descr="14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295400"/>
            <a:ext cx="44608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2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Market Prices Affect Supplies of Nonrenewable Minerals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Subsidies and tax breaks to mining companies keep mineral prices artificially low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Does this promote economic growth and national security?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Scarce investment capital hinders the development of new supplies of mineral resources</a:t>
            </a:r>
          </a:p>
        </p:txBody>
      </p:sp>
    </p:spTree>
    <p:extLst>
      <p:ext uri="{BB962C8B-B14F-4D97-AF65-F5344CB8AC3E}">
        <p14:creationId xmlns:p14="http://schemas.microsoft.com/office/powerpoint/2010/main" val="29966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Is Mining Lower-Grade Ores the Answer?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Factors that limit the mining of lower-grade ores</a:t>
            </a:r>
          </a:p>
          <a:p>
            <a:pPr lvl="1" eaLnBrk="1" hangingPunct="1"/>
            <a:r>
              <a:rPr lang="en-US" dirty="0" smtClean="0"/>
              <a:t>Increased cost of mining and processing larger volumes of ore</a:t>
            </a:r>
          </a:p>
          <a:p>
            <a:pPr lvl="1" eaLnBrk="1" hangingPunct="1"/>
            <a:r>
              <a:rPr lang="en-US" dirty="0" smtClean="0"/>
              <a:t>Availability of freshwater</a:t>
            </a:r>
          </a:p>
          <a:p>
            <a:pPr lvl="1" eaLnBrk="1" hangingPunct="1"/>
            <a:r>
              <a:rPr lang="en-US" dirty="0" smtClean="0"/>
              <a:t>Environmental impact</a:t>
            </a:r>
          </a:p>
          <a:p>
            <a:pPr lvl="1" eaLnBrk="1" hangingPunct="1"/>
            <a:endParaRPr lang="en-US" sz="2800" dirty="0" smtClean="0"/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Improve mining technology</a:t>
            </a:r>
          </a:p>
          <a:p>
            <a:pPr lvl="1" eaLnBrk="1" hangingPunct="1"/>
            <a:r>
              <a:rPr lang="en-US" dirty="0" smtClean="0"/>
              <a:t>Use microorganisms, </a:t>
            </a:r>
            <a:r>
              <a:rPr lang="en-US" i="1" dirty="0" smtClean="0"/>
              <a:t>in situ</a:t>
            </a:r>
          </a:p>
          <a:p>
            <a:pPr lvl="1" eaLnBrk="1" hangingPunct="1"/>
            <a:r>
              <a:rPr lang="en-US" dirty="0" smtClean="0"/>
              <a:t>Slow process</a:t>
            </a:r>
          </a:p>
          <a:p>
            <a:pPr lvl="1" eaLnBrk="1" hangingPunct="1"/>
            <a:r>
              <a:rPr lang="en-US" dirty="0" smtClean="0"/>
              <a:t>What about genetic engineering of the microbes?</a:t>
            </a:r>
          </a:p>
        </p:txBody>
      </p:sp>
    </p:spTree>
    <p:extLst>
      <p:ext uri="{BB962C8B-B14F-4D97-AF65-F5344CB8AC3E}">
        <p14:creationId xmlns:p14="http://schemas.microsoft.com/office/powerpoint/2010/main" val="12765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Can We Extend Supplies by Getting More Minerals from the Ocean? (1)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Mineral resources dissolved in the ocean-low concentrations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Deposits of minerals in sediments along the shallow continental shelf and near shorelines</a:t>
            </a:r>
          </a:p>
        </p:txBody>
      </p:sp>
    </p:spTree>
    <p:extLst>
      <p:ext uri="{BB962C8B-B14F-4D97-AF65-F5344CB8AC3E}">
        <p14:creationId xmlns:p14="http://schemas.microsoft.com/office/powerpoint/2010/main" val="17573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Can We Extend Supplies by Getting More Minerals from the Ocean? (2)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Hydrothermal ore deposits 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Metals from the ocean floor: manganese nodules</a:t>
            </a:r>
          </a:p>
          <a:p>
            <a:pPr lvl="1" eaLnBrk="1" hangingPunct="1"/>
            <a:r>
              <a:rPr lang="en-US" dirty="0" smtClean="0"/>
              <a:t>Effect of mining on aquatic life</a:t>
            </a:r>
          </a:p>
          <a:p>
            <a:pPr lvl="1" eaLnBrk="1" hangingPunct="1"/>
            <a:r>
              <a:rPr lang="en-US" dirty="0" smtClean="0"/>
              <a:t>Environmental impact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84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 Can Find Substitutes for Some Scarce Mineral Resources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Materials revolution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Nanotechnology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Silicon</a:t>
            </a:r>
          </a:p>
          <a:p>
            <a:pPr eaLnBrk="1" hangingPunct="1"/>
            <a:endParaRPr lang="en-US" b="1" dirty="0" smtClean="0">
              <a:solidFill>
                <a:srgbClr val="0099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High-strength plastics</a:t>
            </a:r>
          </a:p>
          <a:p>
            <a:pPr lvl="1" eaLnBrk="1" hangingPunct="1"/>
            <a:r>
              <a:rPr lang="en-US" dirty="0" smtClean="0"/>
              <a:t>Drawbacks?</a:t>
            </a:r>
          </a:p>
        </p:txBody>
      </p:sp>
    </p:spTree>
    <p:extLst>
      <p:ext uri="{BB962C8B-B14F-4D97-AF65-F5344CB8AC3E}">
        <p14:creationId xmlns:p14="http://schemas.microsoft.com/office/powerpoint/2010/main" val="1010479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 Can Find Substitutes for Some Scarce Mineral Resources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Substitution is not a cure-all</a:t>
            </a:r>
          </a:p>
          <a:p>
            <a:pPr lvl="1" eaLnBrk="1" hangingPunct="1"/>
            <a:r>
              <a:rPr lang="en-US" dirty="0" err="1" smtClean="0"/>
              <a:t>Pt</a:t>
            </a:r>
            <a:r>
              <a:rPr lang="en-US" dirty="0" smtClean="0"/>
              <a:t>: industrial catalyst</a:t>
            </a:r>
          </a:p>
          <a:p>
            <a:pPr lvl="1" eaLnBrk="1" hangingPunct="1"/>
            <a:r>
              <a:rPr lang="en-US" dirty="0" smtClean="0"/>
              <a:t>Cr: essential ingredient of stainless steel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346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 Can Recycle and Reuse </a:t>
            </a:r>
            <a:br>
              <a:rPr lang="en-US" smtClean="0"/>
            </a:br>
            <a:r>
              <a:rPr lang="en-US" smtClean="0"/>
              <a:t>Valuable Metals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Recycling</a:t>
            </a:r>
          </a:p>
          <a:p>
            <a:pPr lvl="1" eaLnBrk="1" hangingPunct="1"/>
            <a:r>
              <a:rPr lang="en-US" dirty="0" smtClean="0"/>
              <a:t>Lower environmental impact than mining and processing metals from ores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Reuse</a:t>
            </a:r>
          </a:p>
        </p:txBody>
      </p:sp>
    </p:spTree>
    <p:extLst>
      <p:ext uri="{BB962C8B-B14F-4D97-AF65-F5344CB8AC3E}">
        <p14:creationId xmlns:p14="http://schemas.microsoft.com/office/powerpoint/2010/main" val="284969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Mineral Use Has Advantages and Disadvantages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Advantages of the processes of mining and converting minerals into useful products</a:t>
            </a:r>
          </a:p>
          <a:p>
            <a:pPr lvl="1" eaLnBrk="1" hangingPunct="1"/>
            <a:r>
              <a:rPr lang="en-US" dirty="0" smtClean="0"/>
              <a:t>Generates significant income and tax revenue</a:t>
            </a:r>
          </a:p>
          <a:p>
            <a:pPr lvl="1" eaLnBrk="1" hangingPunct="1"/>
            <a:r>
              <a:rPr lang="en-US" dirty="0" smtClean="0"/>
              <a:t>Provides employment</a:t>
            </a: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Disadvantages</a:t>
            </a:r>
          </a:p>
          <a:p>
            <a:pPr lvl="1" eaLnBrk="1" hangingPunct="1"/>
            <a:r>
              <a:rPr lang="en-US" dirty="0" smtClean="0"/>
              <a:t>Use a lot of energy</a:t>
            </a:r>
          </a:p>
          <a:p>
            <a:pPr lvl="1" eaLnBrk="1" hangingPunct="1"/>
            <a:r>
              <a:rPr lang="en-US" dirty="0" smtClean="0"/>
              <a:t>Disturbs the land and causes erosion</a:t>
            </a:r>
          </a:p>
        </p:txBody>
      </p:sp>
    </p:spTree>
    <p:extLst>
      <p:ext uri="{BB962C8B-B14F-4D97-AF65-F5344CB8AC3E}">
        <p14:creationId xmlns:p14="http://schemas.microsoft.com/office/powerpoint/2010/main" val="30087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There Are Several Ways to Remove Mineral Deposits (1)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1F881A"/>
                </a:solidFill>
              </a:rPr>
              <a:t>Surface mining</a:t>
            </a:r>
          </a:p>
          <a:p>
            <a:pPr lvl="1" eaLnBrk="1" hangingPunct="1"/>
            <a:r>
              <a:rPr lang="en-US" dirty="0" smtClean="0"/>
              <a:t>Shallow deposits removed</a:t>
            </a:r>
          </a:p>
          <a:p>
            <a:pPr lvl="1" eaLnBrk="1" hangingPunct="1">
              <a:buFont typeface="Times" pitchFamily="84" charset="0"/>
              <a:buNone/>
            </a:pPr>
            <a:endParaRPr lang="en-US" sz="2800" dirty="0" smtClean="0"/>
          </a:p>
          <a:p>
            <a:pPr eaLnBrk="1" hangingPunct="1"/>
            <a:r>
              <a:rPr lang="en-US" b="1" dirty="0" smtClean="0">
                <a:solidFill>
                  <a:srgbClr val="1F881A"/>
                </a:solidFill>
              </a:rPr>
              <a:t>Subsurface mining 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Deep deposits removed</a:t>
            </a:r>
            <a:endParaRPr lang="en-US" b="1" dirty="0" smtClean="0">
              <a:solidFill>
                <a:srgbClr val="1F881A"/>
              </a:solidFill>
            </a:endParaRPr>
          </a:p>
          <a:p>
            <a:pPr eaLnBrk="1" hangingPunct="1">
              <a:buFont typeface="Wingdings" pitchFamily="84" charset="2"/>
              <a:buNone/>
            </a:pPr>
            <a:endParaRPr lang="en-US" b="1" dirty="0" smtClean="0">
              <a:solidFill>
                <a:srgbClr val="1F881A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Type of surface mining used depends on</a:t>
            </a:r>
          </a:p>
          <a:p>
            <a:pPr lvl="1" eaLnBrk="1" hangingPunct="1"/>
            <a:r>
              <a:rPr lang="en-US" dirty="0" smtClean="0"/>
              <a:t>Resource being sought</a:t>
            </a:r>
          </a:p>
          <a:p>
            <a:pPr lvl="1" eaLnBrk="1" hangingPunct="1"/>
            <a:r>
              <a:rPr lang="en-US" dirty="0" smtClean="0"/>
              <a:t>Local topography</a:t>
            </a:r>
            <a:r>
              <a:rPr lang="en-US" b="1" dirty="0" smtClean="0">
                <a:solidFill>
                  <a:srgbClr val="1F881A"/>
                </a:solidFill>
              </a:rPr>
              <a:t> </a:t>
            </a:r>
          </a:p>
          <a:p>
            <a:pPr eaLnBrk="1" hangingPunct="1"/>
            <a:endParaRPr lang="en-US" b="1" dirty="0" smtClean="0">
              <a:solidFill>
                <a:srgbClr val="1F881A"/>
              </a:solidFill>
            </a:endParaRPr>
          </a:p>
          <a:p>
            <a:pPr eaLnBrk="1" hangingPunct="1">
              <a:buFont typeface="Wingdings" pitchFamily="84" charset="2"/>
              <a:buNone/>
            </a:pPr>
            <a:endParaRPr lang="en-US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There Are Several Ways to Remove Mineral Deposits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Types of surface mining</a:t>
            </a:r>
          </a:p>
          <a:p>
            <a:pPr lvl="1" eaLnBrk="1" hangingPunct="1"/>
            <a:r>
              <a:rPr lang="en-US" dirty="0" smtClean="0"/>
              <a:t>Open-pit mining</a:t>
            </a:r>
          </a:p>
          <a:p>
            <a:pPr lvl="1" eaLnBrk="1" hangingPunct="1"/>
            <a:r>
              <a:rPr lang="en-US" dirty="0" smtClean="0"/>
              <a:t>Strip mining</a:t>
            </a:r>
          </a:p>
          <a:p>
            <a:pPr lvl="1" eaLnBrk="1" hangingPunct="1"/>
            <a:r>
              <a:rPr lang="en-US" dirty="0" smtClean="0"/>
              <a:t>Contour mining</a:t>
            </a:r>
          </a:p>
          <a:p>
            <a:pPr lvl="1" eaLnBrk="1" hangingPunct="1"/>
            <a:r>
              <a:rPr lang="en-US" dirty="0" smtClean="0"/>
              <a:t>Mountaintop removal</a:t>
            </a:r>
            <a:r>
              <a:rPr lang="en-US" b="1" dirty="0" smtClean="0">
                <a:solidFill>
                  <a:srgbClr val="1F881A"/>
                </a:solidFill>
              </a:rPr>
              <a:t> </a:t>
            </a:r>
            <a:r>
              <a:rPr lang="en-US" dirty="0" smtClean="0">
                <a:solidFill>
                  <a:srgbClr val="CC3300"/>
                </a:solidFill>
              </a:rPr>
              <a:t>		</a:t>
            </a:r>
            <a:r>
              <a:rPr lang="en-US" sz="3000" dirty="0" smtClean="0">
                <a:solidFill>
                  <a:srgbClr val="CC33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210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Natural Capital Degradation: Open-Pit Mine in Western Australia</a:t>
            </a:r>
          </a:p>
        </p:txBody>
      </p:sp>
      <p:pic>
        <p:nvPicPr>
          <p:cNvPr id="31747" name="Picture1" descr="1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87500"/>
            <a:ext cx="8964613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Natural Capital Degradation: Contour Strip Mining Used in Hilly or Mountainous Region</a:t>
            </a:r>
          </a:p>
        </p:txBody>
      </p:sp>
      <p:pic>
        <p:nvPicPr>
          <p:cNvPr id="32771" name="Picture1" descr="1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219200"/>
            <a:ext cx="5748337" cy="53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3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Natural Capital Degradation: Mountaintop Coal Mining in West Virginia, U.S.</a:t>
            </a:r>
          </a:p>
        </p:txBody>
      </p:sp>
      <p:pic>
        <p:nvPicPr>
          <p:cNvPr id="33795" name="Picture1" descr="1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295400"/>
            <a:ext cx="7377113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Mining Has Harmful Environmental Effects (1)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Scarring and disruption of the land surface</a:t>
            </a:r>
          </a:p>
          <a:p>
            <a:pPr lvl="1" eaLnBrk="1" hangingPunct="1"/>
            <a:r>
              <a:rPr lang="en-US" dirty="0" smtClean="0"/>
              <a:t>E.g., spoils banks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Loss of rivers and streams</a:t>
            </a:r>
          </a:p>
          <a:p>
            <a:pPr eaLnBrk="1" hangingPunct="1"/>
            <a:endParaRPr lang="en-US" b="1" dirty="0" smtClean="0">
              <a:solidFill>
                <a:srgbClr val="1F881A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9900"/>
                </a:solidFill>
              </a:rPr>
              <a:t>Subsidence</a:t>
            </a:r>
          </a:p>
          <a:p>
            <a:pPr lvl="1" eaLnBrk="1" hangingPunct="1"/>
            <a:r>
              <a:rPr lang="en-US" dirty="0" smtClean="0"/>
              <a:t>Collapse of land above some underground mines</a:t>
            </a:r>
          </a:p>
        </p:txBody>
      </p:sp>
    </p:spTree>
    <p:extLst>
      <p:ext uri="{BB962C8B-B14F-4D97-AF65-F5344CB8AC3E}">
        <p14:creationId xmlns:p14="http://schemas.microsoft.com/office/powerpoint/2010/main" val="31011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701</Words>
  <Application>Microsoft Office PowerPoint</Application>
  <PresentationFormat>On-screen Show (4:3)</PresentationFormat>
  <Paragraphs>164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Nonrenewable Resources</vt:lpstr>
      <vt:lpstr>We Use a Variety of Nonrenewable Mineral Resources</vt:lpstr>
      <vt:lpstr>Mineral Use Has Advantages and Disadvantages</vt:lpstr>
      <vt:lpstr> There Are Several Ways to Remove Mineral Deposits (1)</vt:lpstr>
      <vt:lpstr>There Are Several Ways to Remove Mineral Deposits (2)</vt:lpstr>
      <vt:lpstr>Natural Capital Degradation: Open-Pit Mine in Western Australia</vt:lpstr>
      <vt:lpstr>Natural Capital Degradation: Contour Strip Mining Used in Hilly or Mountainous Region</vt:lpstr>
      <vt:lpstr>Natural Capital Degradation: Mountaintop Coal Mining in West Virginia, U.S.</vt:lpstr>
      <vt:lpstr>Mining Has Harmful Environmental Effects (1)</vt:lpstr>
      <vt:lpstr>Mining Has Harmful Environmental Effects (2)</vt:lpstr>
      <vt:lpstr>Banks of Waste or Spoils Created by Coal Area Strip Mining in Colorado, U.S.</vt:lpstr>
      <vt:lpstr>Illegal Gold Mine</vt:lpstr>
      <vt:lpstr>Ecological Restoration of a Mining Site  in New Jersey, U.S.</vt:lpstr>
      <vt:lpstr>Removing Metals from Ores Has Harmful Environmental Effects (1)</vt:lpstr>
      <vt:lpstr>Removing Metals from Ores Has Harmful Environmental Effects (2)</vt:lpstr>
      <vt:lpstr>Natural Capital Degradation: Summitville Gold Mining Site in Colorado, U.S.</vt:lpstr>
      <vt:lpstr>Mineral Resources Are Distributed Unevenly (1)</vt:lpstr>
      <vt:lpstr>Mineral Resources Are Distributed Unevenly (2)</vt:lpstr>
      <vt:lpstr>Supplies of Nonrenewable Mineral Resources Can Be Economically Depleted </vt:lpstr>
      <vt:lpstr>Natural Capital Depletion: Depletion Curves for a Nonrenewable Resource</vt:lpstr>
      <vt:lpstr>Market Prices Affect Supplies of Nonrenewable Minerals</vt:lpstr>
      <vt:lpstr>Is Mining Lower-Grade Ores the Answer?</vt:lpstr>
      <vt:lpstr>Can We Extend Supplies by Getting More Minerals from the Ocean? (1)</vt:lpstr>
      <vt:lpstr>Can We Extend Supplies by Getting More Minerals from the Ocean? (2)</vt:lpstr>
      <vt:lpstr>We Can Find Substitutes for Some Scarce Mineral Resources (1)</vt:lpstr>
      <vt:lpstr>We Can Find Substitutes for Some Scarce Mineral Resources (2)</vt:lpstr>
      <vt:lpstr>We Can Recycle and Reuse  Valuable Metals</vt:lpstr>
    </vt:vector>
  </TitlesOfParts>
  <Company>Eagle Mountain Saginaw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Nonrenewable Resources</dc:title>
  <dc:creator>eagle mountain saginaw isd</dc:creator>
  <cp:lastModifiedBy>EMSISD</cp:lastModifiedBy>
  <cp:revision>2</cp:revision>
  <dcterms:created xsi:type="dcterms:W3CDTF">2012-11-30T20:11:13Z</dcterms:created>
  <dcterms:modified xsi:type="dcterms:W3CDTF">2012-12-04T18:36:48Z</dcterms:modified>
</cp:coreProperties>
</file>