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57" r:id="rId4"/>
    <p:sldId id="258" r:id="rId5"/>
    <p:sldId id="259" r:id="rId6"/>
    <p:sldId id="283" r:id="rId7"/>
    <p:sldId id="284" r:id="rId8"/>
    <p:sldId id="285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3FF"/>
    <a:srgbClr val="3366FF"/>
    <a:srgbClr val="000066"/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97E90-F40A-4F2B-B763-F15BE565650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B9730-B7F2-43A1-90A7-B8B0E3B80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06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1E197-77F5-466E-981A-24C767FEDD03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36AE1-B189-443E-B1F8-88DC96AA49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6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36AE1-B189-443E-B1F8-88DC96AA498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755650" y="4652963"/>
            <a:ext cx="8154988" cy="100965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5662613"/>
            <a:ext cx="8058150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6546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15888"/>
            <a:ext cx="6329363" cy="6546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70021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0213"/>
            <a:ext cx="864235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882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fld id="{5978DA27-A273-46FD-A1C8-2945B843CC9D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288824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882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E3C16F37-3EAB-4CE9-A09A-5229CBFD1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travel.org/research/domestic-research/travelhoriz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travel.org/research/domestic-research/travelhorizon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travel.org/research/domestic-research/travelhoriz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 of Travel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Principles of Hospitality and Tourism</a:t>
            </a:r>
            <a:endParaRPr lang="en-US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3999" y="115888"/>
            <a:ext cx="736917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Cruise Ships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81000" y="1859340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 </a:t>
            </a:r>
            <a:r>
              <a:rPr lang="en-US" sz="2800" dirty="0" smtClean="0"/>
              <a:t>2009, </a:t>
            </a:r>
            <a:r>
              <a:rPr lang="en-US" sz="2800" dirty="0"/>
              <a:t>fourteen new ships debuted, from AMA Waterways, Avalon Waterways, Carnival, Celebrity</a:t>
            </a:r>
            <a:r>
              <a:rPr lang="en-US" sz="2800" dirty="0" smtClean="0"/>
              <a:t>, Costa</a:t>
            </a:r>
            <a:r>
              <a:rPr lang="en-US" sz="2800" dirty="0"/>
              <a:t>, MSC Cruises, Royal Caribbean International, </a:t>
            </a:r>
            <a:r>
              <a:rPr lang="en-US" sz="2800" dirty="0" err="1"/>
              <a:t>Seabourn</a:t>
            </a:r>
            <a:r>
              <a:rPr lang="en-US" sz="2800" dirty="0"/>
              <a:t>, </a:t>
            </a:r>
            <a:r>
              <a:rPr lang="en-US" sz="2800" dirty="0" err="1"/>
              <a:t>Silversea</a:t>
            </a:r>
            <a:r>
              <a:rPr lang="en-US" sz="2800" dirty="0"/>
              <a:t> Cruises and </a:t>
            </a:r>
            <a:r>
              <a:rPr lang="en-US" sz="2800" dirty="0" err="1"/>
              <a:t>Uniworld</a:t>
            </a:r>
            <a:r>
              <a:rPr lang="en-US" sz="2800" dirty="0"/>
              <a:t>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Guest capacities ranging </a:t>
            </a:r>
            <a:r>
              <a:rPr lang="en-US" sz="2800" dirty="0"/>
              <a:t>from 82 to 5,400 passengers, sailed the world’s waters for the first time.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" y="1859340"/>
            <a:ext cx="8610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Caribbean - The </a:t>
            </a:r>
            <a:r>
              <a:rPr lang="en-US" sz="2800" dirty="0"/>
              <a:t>dominant cruise destination,</a:t>
            </a:r>
          </a:p>
          <a:p>
            <a:r>
              <a:rPr lang="en-US" sz="2800" dirty="0" smtClean="0"/>
              <a:t>Accounting </a:t>
            </a:r>
            <a:r>
              <a:rPr lang="en-US" sz="2800" dirty="0"/>
              <a:t>for 37.02% of all itineraries in </a:t>
            </a:r>
            <a:r>
              <a:rPr lang="en-US" sz="2800" dirty="0" smtClean="0"/>
              <a:t>2009 </a:t>
            </a:r>
          </a:p>
          <a:p>
            <a:endParaRPr lang="en-US" sz="2800" dirty="0" smtClean="0"/>
          </a:p>
          <a:p>
            <a:r>
              <a:rPr lang="en-US" sz="2800" dirty="0" smtClean="0"/>
              <a:t>Despite the </a:t>
            </a:r>
            <a:r>
              <a:rPr lang="en-US" sz="2800" dirty="0"/>
              <a:t>decrease in capacity, passenger numbers have continued to increase for the Caribbean to record numbers.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8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447800"/>
            <a:ext cx="8763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Today’s </a:t>
            </a:r>
            <a:r>
              <a:rPr lang="en-US" sz="2000" b="1" dirty="0" smtClean="0"/>
              <a:t>ships: onboard </a:t>
            </a:r>
            <a:r>
              <a:rPr lang="en-US" sz="2000" b="1" dirty="0"/>
              <a:t>features and a world of innovation, </a:t>
            </a:r>
            <a:r>
              <a:rPr lang="en-US" sz="2000" b="1" dirty="0" smtClean="0"/>
              <a:t>including:</a:t>
            </a:r>
          </a:p>
          <a:p>
            <a:endParaRPr lang="en-US" sz="2000" b="1" dirty="0" smtClean="0"/>
          </a:p>
          <a:p>
            <a:r>
              <a:rPr lang="en-US" sz="2000" dirty="0" smtClean="0"/>
              <a:t>	surf pools				planetariums</a:t>
            </a:r>
            <a:endParaRPr lang="en-US" sz="2000" dirty="0"/>
          </a:p>
          <a:p>
            <a:r>
              <a:rPr lang="en-US" sz="2000" dirty="0" smtClean="0"/>
              <a:t>	on-deck </a:t>
            </a:r>
            <a:r>
              <a:rPr lang="en-US" sz="2000" dirty="0"/>
              <a:t>LED movie </a:t>
            </a:r>
            <a:r>
              <a:rPr lang="en-US" sz="2000" dirty="0" smtClean="0"/>
              <a:t>screens		golf simulators</a:t>
            </a:r>
          </a:p>
          <a:p>
            <a:r>
              <a:rPr lang="en-US" sz="2000" dirty="0" smtClean="0"/>
              <a:t>	water parks				demonstration kitchens</a:t>
            </a:r>
          </a:p>
          <a:p>
            <a:r>
              <a:rPr lang="en-US" sz="2000" dirty="0" smtClean="0"/>
              <a:t>	self-leveling billiard tables		in-suite Jacuzzis	</a:t>
            </a:r>
          </a:p>
          <a:p>
            <a:r>
              <a:rPr lang="en-US" sz="2000" dirty="0" smtClean="0"/>
              <a:t>	multi-room </a:t>
            </a:r>
            <a:r>
              <a:rPr lang="en-US" sz="2000" dirty="0"/>
              <a:t>villas </a:t>
            </a:r>
            <a:r>
              <a:rPr lang="en-US" sz="2000" dirty="0" smtClean="0"/>
              <a:t>w/private pools	ice-skating rinks		rock-climbing walls			bungee trampolines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Today’s </a:t>
            </a:r>
            <a:r>
              <a:rPr lang="en-US" sz="2400" dirty="0"/>
              <a:t>new ships also offer facilities to accommodate family members of </a:t>
            </a:r>
            <a:r>
              <a:rPr lang="en-US" sz="2400" dirty="0" smtClean="0"/>
              <a:t>all generations </a:t>
            </a:r>
            <a:r>
              <a:rPr lang="en-US" sz="2400" dirty="0"/>
              <a:t>traveling </a:t>
            </a:r>
            <a:r>
              <a:rPr lang="en-US" sz="2400" dirty="0" smtClean="0"/>
              <a:t>together.</a:t>
            </a:r>
          </a:p>
          <a:p>
            <a:r>
              <a:rPr lang="en-US" sz="2400" dirty="0" smtClean="0"/>
              <a:t>More </a:t>
            </a:r>
            <a:r>
              <a:rPr lang="en-US" sz="2400" dirty="0"/>
              <a:t>than 1.6 </a:t>
            </a:r>
            <a:r>
              <a:rPr lang="en-US" sz="2400" dirty="0" smtClean="0"/>
              <a:t>million children </a:t>
            </a:r>
            <a:r>
              <a:rPr lang="en-US" sz="2400" dirty="0"/>
              <a:t>under the age of 18 sailed with their </a:t>
            </a:r>
            <a:r>
              <a:rPr lang="en-US" sz="2400" dirty="0" smtClean="0"/>
              <a:t> families </a:t>
            </a:r>
            <a:r>
              <a:rPr lang="en-US" sz="2400" dirty="0"/>
              <a:t>in 2009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6211669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The average length of cruises is nearly 7 days (7.2 days).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524000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/>
              <a:t>Fastest-growing category (industry) in the leisure travel market. </a:t>
            </a:r>
          </a:p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The </a:t>
            </a:r>
            <a:r>
              <a:rPr lang="en-US" sz="3000" b="1" dirty="0"/>
              <a:t>industry forecasts 14.3 million passengers in 2010, a 6.3% increase over 2009</a:t>
            </a:r>
            <a:r>
              <a:rPr lang="en-US" sz="3000" b="1" dirty="0" smtClean="0"/>
              <a:t>.</a:t>
            </a:r>
          </a:p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Since 1980, the industry has experienced an average annual passenger growth rate of approximately 7.4% per annum.</a:t>
            </a:r>
          </a:p>
          <a:p>
            <a:pPr algn="ctr"/>
            <a:endParaRPr lang="en-US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57200" y="1458754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30+ </a:t>
            </a:r>
            <a:r>
              <a:rPr lang="en-US" sz="2800" dirty="0"/>
              <a:t>North American embarkation </a:t>
            </a:r>
            <a:r>
              <a:rPr lang="en-US" sz="2800" dirty="0" smtClean="0"/>
              <a:t>ports provide consumers:</a:t>
            </a:r>
            <a:endParaRPr lang="en-US" sz="2800" dirty="0"/>
          </a:p>
          <a:p>
            <a:pPr marL="234950" indent="-234950"/>
            <a:r>
              <a:rPr lang="en-US" sz="2800" dirty="0" smtClean="0"/>
              <a:t>		</a:t>
            </a:r>
            <a:r>
              <a:rPr lang="en-US" sz="2400" dirty="0" smtClean="0"/>
              <a:t>convenience</a:t>
            </a:r>
          </a:p>
          <a:p>
            <a:pPr marL="234950" indent="-234950"/>
            <a:r>
              <a:rPr lang="en-US" sz="2400" dirty="0" smtClean="0"/>
              <a:t>		cost savings</a:t>
            </a:r>
          </a:p>
          <a:p>
            <a:pPr marL="234950" indent="-234950">
              <a:spcAft>
                <a:spcPts val="600"/>
              </a:spcAft>
            </a:pPr>
            <a:r>
              <a:rPr lang="en-US" sz="2400" dirty="0" smtClean="0"/>
              <a:t>		value </a:t>
            </a:r>
          </a:p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Cruise </a:t>
            </a:r>
            <a:r>
              <a:rPr lang="en-US" sz="2800" dirty="0"/>
              <a:t>ships </a:t>
            </a:r>
            <a:r>
              <a:rPr lang="en-US" sz="2800" dirty="0" smtClean="0"/>
              <a:t>are within driving distance </a:t>
            </a:r>
            <a:r>
              <a:rPr lang="en-US" sz="2800" dirty="0"/>
              <a:t>of 75% of North American vacationers. </a:t>
            </a:r>
            <a:endParaRPr lang="en-US" sz="2800" dirty="0" smtClean="0"/>
          </a:p>
          <a:p>
            <a:pPr marL="234950" indent="-2349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Customers can avoid </a:t>
            </a:r>
            <a:r>
              <a:rPr lang="en-US" sz="2800" dirty="0"/>
              <a:t>air </a:t>
            </a:r>
            <a:r>
              <a:rPr lang="en-US" sz="2800" dirty="0" smtClean="0"/>
              <a:t>travel, lowering the cost of travel.</a:t>
            </a:r>
          </a:p>
          <a:p>
            <a:pPr marL="234950" indent="-2349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new </a:t>
            </a:r>
            <a:r>
              <a:rPr lang="en-US" sz="2800" dirty="0" smtClean="0"/>
              <a:t>home ports </a:t>
            </a:r>
            <a:r>
              <a:rPr lang="en-US" sz="2800" dirty="0"/>
              <a:t>have introduced leisure cruising to a </a:t>
            </a:r>
            <a:r>
              <a:rPr lang="en-US" sz="2800" dirty="0" smtClean="0"/>
              <a:t>wider customer </a:t>
            </a:r>
            <a:r>
              <a:rPr lang="en-US" sz="2800" dirty="0"/>
              <a:t>base.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" y="1465957"/>
            <a:ext cx="891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buFont typeface="Arial" pitchFamily="34" charset="0"/>
              <a:buChar char="•"/>
            </a:pPr>
            <a:r>
              <a:rPr lang="en-US" sz="3200" dirty="0" smtClean="0"/>
              <a:t>Cruiser </a:t>
            </a:r>
            <a:r>
              <a:rPr lang="en-US" sz="3200" dirty="0"/>
              <a:t>target </a:t>
            </a:r>
            <a:r>
              <a:rPr lang="en-US" sz="3200" dirty="0" smtClean="0"/>
              <a:t>market is adults </a:t>
            </a:r>
            <a:r>
              <a:rPr lang="en-US" sz="3200" dirty="0"/>
              <a:t>25 years or </a:t>
            </a:r>
            <a:r>
              <a:rPr lang="en-US" sz="3200" dirty="0" smtClean="0"/>
              <a:t>older with </a:t>
            </a:r>
            <a:r>
              <a:rPr lang="en-US" sz="3200" dirty="0"/>
              <a:t>household earnings </a:t>
            </a:r>
            <a:r>
              <a:rPr lang="en-US" sz="3200" dirty="0" smtClean="0"/>
              <a:t>of $40,000+.</a:t>
            </a:r>
          </a:p>
          <a:p>
            <a:pPr marL="234950" indent="-234950">
              <a:buFont typeface="Arial" pitchFamily="34" charset="0"/>
              <a:buChar char="•"/>
            </a:pPr>
            <a:endParaRPr lang="en-US" sz="3200" dirty="0" smtClean="0"/>
          </a:p>
          <a:p>
            <a:pPr marL="234950" indent="-234950">
              <a:buFont typeface="Arial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segment represents 43% of the total US population</a:t>
            </a:r>
            <a:r>
              <a:rPr lang="en-US" sz="3200" dirty="0" smtClean="0"/>
              <a:t>. </a:t>
            </a:r>
          </a:p>
          <a:p>
            <a:pPr marL="234950" indent="-234950">
              <a:buFont typeface="Arial" pitchFamily="34" charset="0"/>
              <a:buChar char="•"/>
            </a:pPr>
            <a:endParaRPr lang="en-US" sz="3200" dirty="0" smtClean="0"/>
          </a:p>
          <a:p>
            <a:pPr marL="234950" indent="-234950">
              <a:buFont typeface="Arial" pitchFamily="34" charset="0"/>
              <a:buChar char="•"/>
            </a:pPr>
            <a:r>
              <a:rPr lang="en-US" sz="3200" dirty="0" smtClean="0"/>
              <a:t>Estimated that only 19.9% of the total US population has cruised and 9.9% have done so within the last three years.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pic>
        <p:nvPicPr>
          <p:cNvPr id="7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33400" y="214628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Cruisers </a:t>
            </a:r>
            <a:r>
              <a:rPr lang="en-US" sz="5400" dirty="0" smtClean="0"/>
              <a:t>spend approximately </a:t>
            </a:r>
            <a:r>
              <a:rPr lang="en-US" sz="5400" dirty="0"/>
              <a:t>$1,770 per </a:t>
            </a:r>
            <a:r>
              <a:rPr lang="en-US" sz="5400" dirty="0" smtClean="0"/>
              <a:t>person per </a:t>
            </a:r>
            <a:r>
              <a:rPr lang="en-US" sz="5400" dirty="0"/>
              <a:t>week for their </a:t>
            </a:r>
            <a:r>
              <a:rPr lang="en-US" sz="5400" dirty="0" smtClean="0"/>
              <a:t>cruise.</a:t>
            </a:r>
            <a:endParaRPr lang="en-US" sz="5400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3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198438"/>
            <a:ext cx="7445375" cy="868362"/>
          </a:xfrm>
        </p:spPr>
        <p:txBody>
          <a:bodyPr/>
          <a:lstStyle/>
          <a:p>
            <a:r>
              <a:rPr lang="en-US" dirty="0" smtClean="0"/>
              <a:t>Rail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676400"/>
            <a:ext cx="8534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2800" dirty="0">
                <a:solidFill>
                  <a:schemeClr val="bg2"/>
                </a:solidFill>
              </a:rPr>
              <a:t>T</a:t>
            </a:r>
            <a:r>
              <a:rPr lang="en-US" sz="2800" dirty="0" smtClean="0">
                <a:solidFill>
                  <a:schemeClr val="bg2"/>
                </a:solidFill>
              </a:rPr>
              <a:t>he </a:t>
            </a:r>
            <a:r>
              <a:rPr lang="en-US" sz="2800" dirty="0">
                <a:solidFill>
                  <a:schemeClr val="bg2"/>
                </a:solidFill>
              </a:rPr>
              <a:t>majority of rail travel occurred in two daily peaks. </a:t>
            </a:r>
            <a:endParaRPr lang="en-US" sz="2800" dirty="0" smtClean="0">
              <a:solidFill>
                <a:schemeClr val="bg2"/>
              </a:solidFill>
            </a:endParaRPr>
          </a:p>
          <a:p>
            <a:endParaRPr lang="en-US" sz="2800" dirty="0" smtClean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36% of journeys </a:t>
            </a:r>
            <a:r>
              <a:rPr lang="en-US" sz="2800" dirty="0">
                <a:solidFill>
                  <a:schemeClr val="bg2"/>
                </a:solidFill>
              </a:rPr>
              <a:t>started between </a:t>
            </a:r>
            <a:r>
              <a:rPr lang="en-US" sz="2800" dirty="0" smtClean="0">
                <a:solidFill>
                  <a:schemeClr val="bg2"/>
                </a:solidFill>
              </a:rPr>
              <a:t>6:30 am </a:t>
            </a:r>
            <a:r>
              <a:rPr lang="en-US" sz="2800" dirty="0">
                <a:solidFill>
                  <a:schemeClr val="bg2"/>
                </a:solidFill>
              </a:rPr>
              <a:t>and </a:t>
            </a:r>
            <a:r>
              <a:rPr lang="en-US" sz="2800" dirty="0" smtClean="0">
                <a:solidFill>
                  <a:schemeClr val="bg2"/>
                </a:solidFill>
              </a:rPr>
              <a:t>10:00 am.</a:t>
            </a:r>
          </a:p>
          <a:p>
            <a:endParaRPr lang="en-US" sz="2800" dirty="0" smtClean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36% started </a:t>
            </a:r>
            <a:r>
              <a:rPr lang="en-US" sz="2800" dirty="0">
                <a:solidFill>
                  <a:schemeClr val="bg2"/>
                </a:solidFill>
              </a:rPr>
              <a:t>between </a:t>
            </a:r>
            <a:r>
              <a:rPr lang="en-US" sz="2800" dirty="0" smtClean="0">
                <a:solidFill>
                  <a:schemeClr val="bg2"/>
                </a:solidFill>
              </a:rPr>
              <a:t>4 pm </a:t>
            </a:r>
            <a:r>
              <a:rPr lang="en-US" sz="2800" dirty="0">
                <a:solidFill>
                  <a:schemeClr val="bg2"/>
                </a:solidFill>
              </a:rPr>
              <a:t>and </a:t>
            </a:r>
            <a:r>
              <a:rPr lang="en-US" sz="2800" dirty="0" smtClean="0">
                <a:solidFill>
                  <a:schemeClr val="bg2"/>
                </a:solidFill>
              </a:rPr>
              <a:t>8 pm.</a:t>
            </a:r>
            <a:endParaRPr lang="en-US" sz="2800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Users\aspearma\Pictures\Microsoft Clip Organizer\MC9002054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1397830" cy="1390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3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47799" y="198438"/>
            <a:ext cx="7445375" cy="868362"/>
          </a:xfrm>
        </p:spPr>
        <p:txBody>
          <a:bodyPr/>
          <a:lstStyle/>
          <a:p>
            <a:r>
              <a:rPr lang="en-US" dirty="0" smtClean="0"/>
              <a:t>Rail Travel</a:t>
            </a:r>
            <a:endParaRPr lang="en-US" dirty="0"/>
          </a:p>
        </p:txBody>
      </p:sp>
      <p:pic>
        <p:nvPicPr>
          <p:cNvPr id="7" name="Picture 2" descr="C:\Users\aspearma\Pictures\Microsoft Clip Organizer\MC9002054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1397830" cy="139080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04800" y="1752600"/>
            <a:ext cx="86106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3200" dirty="0">
                <a:solidFill>
                  <a:schemeClr val="bg2"/>
                </a:solidFill>
              </a:rPr>
              <a:t>Commuting to and from work or education accounted for the biggest share of all daily rail journeys </a:t>
            </a:r>
            <a:r>
              <a:rPr lang="en-US" sz="3200">
                <a:solidFill>
                  <a:schemeClr val="bg2"/>
                </a:solidFill>
              </a:rPr>
              <a:t>(</a:t>
            </a:r>
            <a:r>
              <a:rPr lang="en-US" sz="3200" smtClean="0">
                <a:solidFill>
                  <a:schemeClr val="bg2"/>
                </a:solidFill>
              </a:rPr>
              <a:t>63%). </a:t>
            </a:r>
            <a:endParaRPr lang="en-US" sz="3200" dirty="0" smtClean="0">
              <a:solidFill>
                <a:schemeClr val="bg2"/>
              </a:solidFill>
            </a:endParaRPr>
          </a:p>
          <a:p>
            <a:endParaRPr lang="en-US" sz="3200" dirty="0" smtClean="0">
              <a:solidFill>
                <a:schemeClr val="bg2"/>
              </a:solidFill>
            </a:endParaRPr>
          </a:p>
          <a:p>
            <a:r>
              <a:rPr lang="en-US" sz="3200" dirty="0" smtClean="0">
                <a:solidFill>
                  <a:schemeClr val="bg2"/>
                </a:solidFill>
              </a:rPr>
              <a:t>13% of </a:t>
            </a:r>
            <a:r>
              <a:rPr lang="en-US" sz="3200" dirty="0">
                <a:solidFill>
                  <a:schemeClr val="bg2"/>
                </a:solidFill>
              </a:rPr>
              <a:t>travel was for </a:t>
            </a:r>
            <a:r>
              <a:rPr lang="en-US" sz="3200" dirty="0" smtClean="0">
                <a:solidFill>
                  <a:schemeClr val="bg2"/>
                </a:solidFill>
              </a:rPr>
              <a:t>business.</a:t>
            </a:r>
          </a:p>
          <a:p>
            <a:endParaRPr lang="en-US" sz="3200" dirty="0" smtClean="0">
              <a:solidFill>
                <a:schemeClr val="bg2"/>
              </a:solidFill>
            </a:endParaRPr>
          </a:p>
          <a:p>
            <a:r>
              <a:rPr lang="en-US" sz="3200" dirty="0" smtClean="0">
                <a:solidFill>
                  <a:schemeClr val="bg2"/>
                </a:solidFill>
              </a:rPr>
              <a:t>24% was for leisure. 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3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47799" y="198438"/>
            <a:ext cx="7445375" cy="868362"/>
          </a:xfrm>
        </p:spPr>
        <p:txBody>
          <a:bodyPr/>
          <a:lstStyle/>
          <a:p>
            <a:r>
              <a:rPr lang="en-US" dirty="0" smtClean="0"/>
              <a:t>Rail Travel</a:t>
            </a:r>
            <a:endParaRPr lang="en-US" dirty="0"/>
          </a:p>
        </p:txBody>
      </p:sp>
      <p:pic>
        <p:nvPicPr>
          <p:cNvPr id="8" name="Picture 2" descr="C:\Users\aspearma\Pictures\Microsoft Clip Organizer\MC9002054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1397830" cy="139080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</a:rPr>
              <a:t>National Train Day May 7</a:t>
            </a:r>
            <a:r>
              <a:rPr lang="en-US" sz="3600" b="1" baseline="30000" dirty="0" smtClean="0">
                <a:solidFill>
                  <a:schemeClr val="bg2"/>
                </a:solidFill>
              </a:rPr>
              <a:t>th</a:t>
            </a:r>
            <a:r>
              <a:rPr lang="en-US" sz="3600" b="1" dirty="0" smtClean="0">
                <a:solidFill>
                  <a:schemeClr val="bg2"/>
                </a:solidFill>
              </a:rPr>
              <a:t> 2011</a:t>
            </a:r>
            <a:endParaRPr lang="en-US" sz="3600" b="1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729567"/>
            <a:ext cx="739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2"/>
                </a:solidFill>
              </a:rPr>
              <a:t>142 </a:t>
            </a:r>
            <a:r>
              <a:rPr lang="en-US" sz="3200" b="1" dirty="0">
                <a:solidFill>
                  <a:schemeClr val="bg2"/>
                </a:solidFill>
              </a:rPr>
              <a:t>years of connecting travelers coast to </a:t>
            </a:r>
            <a:r>
              <a:rPr lang="en-US" sz="3200" b="1" dirty="0" smtClean="0">
                <a:solidFill>
                  <a:schemeClr val="bg2"/>
                </a:solidFill>
              </a:rPr>
              <a:t>coast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2"/>
                </a:solidFill>
              </a:rPr>
              <a:t>commemorates </a:t>
            </a:r>
            <a:r>
              <a:rPr lang="en-US" sz="3200" b="1" dirty="0">
                <a:solidFill>
                  <a:schemeClr val="bg2"/>
                </a:solidFill>
              </a:rPr>
              <a:t>the day the first </a:t>
            </a:r>
            <a:r>
              <a:rPr lang="en-US" sz="3200" b="1" dirty="0" smtClean="0">
                <a:solidFill>
                  <a:schemeClr val="bg2"/>
                </a:solidFill>
              </a:rPr>
              <a:t>trans-continental </a:t>
            </a:r>
            <a:r>
              <a:rPr lang="en-US" sz="3200" b="1" dirty="0">
                <a:solidFill>
                  <a:schemeClr val="bg2"/>
                </a:solidFill>
              </a:rPr>
              <a:t>railroad was </a:t>
            </a:r>
            <a:r>
              <a:rPr lang="en-US" sz="3200" b="1" dirty="0" smtClean="0">
                <a:solidFill>
                  <a:schemeClr val="bg2"/>
                </a:solidFill>
              </a:rPr>
              <a:t>created</a:t>
            </a:r>
          </a:p>
          <a:p>
            <a:pPr algn="ctr">
              <a:buFont typeface="Arial" pitchFamily="34" charset="0"/>
              <a:buChar char="•"/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E1F3FF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115888"/>
            <a:ext cx="6911975" cy="868362"/>
          </a:xfrm>
        </p:spPr>
        <p:txBody>
          <a:bodyPr/>
          <a:lstStyle/>
          <a:p>
            <a:r>
              <a:rPr lang="en-US" dirty="0" smtClean="0"/>
              <a:t>Auto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905000"/>
            <a:ext cx="8534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2"/>
                </a:solidFill>
              </a:rPr>
              <a:t>Primary means of transportation used by leisure visitors (76%) who traveled for leisure purposes between August 2008 and July 2009.  </a:t>
            </a:r>
          </a:p>
          <a:p>
            <a:pPr marL="234950" indent="-234950"/>
            <a:endParaRPr lang="en-US" sz="2800" b="1" dirty="0" smtClean="0">
              <a:solidFill>
                <a:schemeClr val="bg2"/>
              </a:solidFill>
            </a:endParaRPr>
          </a:p>
          <a:p>
            <a:pPr marL="234950" indent="-2349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2"/>
                </a:solidFill>
              </a:rPr>
              <a:t>The percentage of leisure visitors traveling by auto varies by income, generation and other demographic characteristics. </a:t>
            </a:r>
          </a:p>
          <a:p>
            <a:endParaRPr lang="en-US" sz="2800" b="1" dirty="0" smtClean="0">
              <a:solidFill>
                <a:schemeClr val="bg2"/>
              </a:solidFill>
            </a:endParaRPr>
          </a:p>
          <a:p>
            <a:r>
              <a:rPr lang="en-US" sz="1200" b="1" dirty="0" smtClean="0">
                <a:solidFill>
                  <a:schemeClr val="bg2"/>
                </a:solidFill>
              </a:rPr>
              <a:t>(Source: </a:t>
            </a:r>
            <a:r>
              <a:rPr lang="en-US" sz="1200" b="1" dirty="0" err="1" smtClean="0">
                <a:solidFill>
                  <a:schemeClr val="bg2"/>
                </a:solidFill>
                <a:hlinkClick r:id="rId3" tooltip="TravelHorizons"/>
              </a:rPr>
              <a:t>travelhorizons</a:t>
            </a:r>
            <a:r>
              <a:rPr lang="en-US" sz="1200" b="1" baseline="30000" dirty="0" err="1" smtClean="0">
                <a:solidFill>
                  <a:schemeClr val="bg2"/>
                </a:solidFill>
                <a:hlinkClick r:id="rId3" tooltip="TravelHorizons"/>
              </a:rPr>
              <a:t>TM</a:t>
            </a:r>
            <a:r>
              <a:rPr lang="en-US" sz="1200" b="1" dirty="0" smtClean="0">
                <a:solidFill>
                  <a:schemeClr val="bg2"/>
                </a:solidFill>
                <a:hlinkClick r:id="rId3" tooltip="TravelHorizons"/>
              </a:rPr>
              <a:t>, July 2009</a:t>
            </a:r>
            <a:r>
              <a:rPr lang="en-US" sz="1200" b="1" dirty="0" smtClean="0">
                <a:solidFill>
                  <a:schemeClr val="bg2"/>
                </a:solidFill>
              </a:rPr>
              <a:t>)</a:t>
            </a:r>
            <a:endParaRPr lang="en-US" sz="1200" b="1" dirty="0">
              <a:solidFill>
                <a:schemeClr val="bg2"/>
              </a:solidFill>
            </a:endParaRPr>
          </a:p>
        </p:txBody>
      </p:sp>
      <p:pic>
        <p:nvPicPr>
          <p:cNvPr id="1026" name="Picture 2" descr="C:\Users\aspearma\Pictures\Microsoft Clip Organizer\MC90025199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43891"/>
            <a:ext cx="1826971" cy="1644091"/>
          </a:xfrm>
          <a:prstGeom prst="rect">
            <a:avLst/>
          </a:prstGeom>
          <a:noFill/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2"/>
                </a:solidFill>
              </a:rPr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3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47799" y="198438"/>
            <a:ext cx="7445375" cy="868362"/>
          </a:xfrm>
        </p:spPr>
        <p:txBody>
          <a:bodyPr/>
          <a:lstStyle/>
          <a:p>
            <a:r>
              <a:rPr lang="en-US" dirty="0" smtClean="0"/>
              <a:t>Rail Travel</a:t>
            </a:r>
            <a:endParaRPr lang="en-US" dirty="0"/>
          </a:p>
        </p:txBody>
      </p:sp>
      <p:pic>
        <p:nvPicPr>
          <p:cNvPr id="7" name="Picture 2" descr="C:\Users\aspearma\Pictures\Microsoft Clip Organizer\MC9002054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1397830" cy="139080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" y="1644908"/>
            <a:ext cx="838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0513" indent="-290513">
              <a:buFont typeface="Arial" pitchFamily="34" charset="0"/>
              <a:buChar char="•"/>
            </a:pPr>
            <a:r>
              <a:rPr lang="en-US" sz="2800" dirty="0">
                <a:solidFill>
                  <a:schemeClr val="bg2"/>
                </a:solidFill>
              </a:rPr>
              <a:t>Amtrak is America’s Railroad, the nation’s intercity passenger rail provider and </a:t>
            </a:r>
            <a:r>
              <a:rPr lang="en-US" sz="2800" dirty="0" smtClean="0">
                <a:solidFill>
                  <a:schemeClr val="bg2"/>
                </a:solidFill>
              </a:rPr>
              <a:t>high-speed </a:t>
            </a:r>
            <a:r>
              <a:rPr lang="en-US" sz="2800" dirty="0">
                <a:solidFill>
                  <a:schemeClr val="bg2"/>
                </a:solidFill>
              </a:rPr>
              <a:t>rail operator. </a:t>
            </a:r>
            <a:endParaRPr lang="en-US" sz="2800" dirty="0" smtClean="0">
              <a:solidFill>
                <a:schemeClr val="bg2"/>
              </a:solidFill>
            </a:endParaRPr>
          </a:p>
          <a:p>
            <a:pPr marL="290513" indent="-29051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/>
                </a:solidFill>
              </a:rPr>
              <a:t>A </a:t>
            </a:r>
            <a:r>
              <a:rPr lang="en-US" sz="2800" dirty="0">
                <a:solidFill>
                  <a:schemeClr val="bg2"/>
                </a:solidFill>
              </a:rPr>
              <a:t>record 28.7 million passengers traveled on Amtrak in FY </a:t>
            </a:r>
            <a:r>
              <a:rPr lang="en-US" sz="2800" dirty="0" smtClean="0">
                <a:solidFill>
                  <a:schemeClr val="bg2"/>
                </a:solidFill>
              </a:rPr>
              <a:t>2010. </a:t>
            </a:r>
          </a:p>
          <a:p>
            <a:pPr marL="747713" lvl="1" indent="-29051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/>
                </a:solidFill>
              </a:rPr>
              <a:t>300+ </a:t>
            </a:r>
            <a:r>
              <a:rPr lang="en-US" sz="2800" dirty="0">
                <a:solidFill>
                  <a:schemeClr val="bg2"/>
                </a:solidFill>
              </a:rPr>
              <a:t>daily trains </a:t>
            </a:r>
            <a:endParaRPr lang="en-US" sz="2800" dirty="0" smtClean="0">
              <a:solidFill>
                <a:schemeClr val="bg2"/>
              </a:solidFill>
            </a:endParaRPr>
          </a:p>
          <a:p>
            <a:pPr marL="747713" lvl="1" indent="-29051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/>
                </a:solidFill>
              </a:rPr>
              <a:t>speeds </a:t>
            </a:r>
            <a:r>
              <a:rPr lang="en-US" sz="2800" dirty="0">
                <a:solidFill>
                  <a:schemeClr val="bg2"/>
                </a:solidFill>
              </a:rPr>
              <a:t>up to 150 mph (241 </a:t>
            </a:r>
            <a:r>
              <a:rPr lang="en-US" sz="2800" dirty="0" smtClean="0">
                <a:solidFill>
                  <a:schemeClr val="bg2"/>
                </a:solidFill>
              </a:rPr>
              <a:t>kph)</a:t>
            </a:r>
          </a:p>
          <a:p>
            <a:pPr marL="747713" lvl="1" indent="-29051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/>
                </a:solidFill>
              </a:rPr>
              <a:t>connects </a:t>
            </a:r>
            <a:r>
              <a:rPr lang="en-US" sz="2800" dirty="0">
                <a:solidFill>
                  <a:schemeClr val="bg2"/>
                </a:solidFill>
              </a:rPr>
              <a:t>46 </a:t>
            </a:r>
            <a:r>
              <a:rPr lang="en-US" sz="2800" dirty="0" smtClean="0">
                <a:solidFill>
                  <a:schemeClr val="bg2"/>
                </a:solidFill>
              </a:rPr>
              <a:t>states, </a:t>
            </a:r>
            <a:r>
              <a:rPr lang="en-US" sz="2800" dirty="0">
                <a:solidFill>
                  <a:schemeClr val="bg2"/>
                </a:solidFill>
              </a:rPr>
              <a:t>District of Columbia </a:t>
            </a:r>
            <a:r>
              <a:rPr lang="en-US" sz="2800" dirty="0" smtClean="0">
                <a:solidFill>
                  <a:schemeClr val="bg2"/>
                </a:solidFill>
              </a:rPr>
              <a:t>and three </a:t>
            </a:r>
            <a:r>
              <a:rPr lang="en-US" sz="2800" dirty="0">
                <a:solidFill>
                  <a:schemeClr val="bg2"/>
                </a:solidFill>
              </a:rPr>
              <a:t>Canadian </a:t>
            </a:r>
            <a:r>
              <a:rPr lang="en-US" sz="2800" dirty="0" smtClean="0">
                <a:solidFill>
                  <a:schemeClr val="bg2"/>
                </a:solidFill>
              </a:rPr>
              <a:t>Provinces </a:t>
            </a:r>
          </a:p>
          <a:p>
            <a:pPr marL="290513" indent="-29051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/>
                </a:solidFill>
              </a:rPr>
              <a:t>Amtrak </a:t>
            </a:r>
            <a:r>
              <a:rPr lang="en-US" sz="2800" dirty="0">
                <a:solidFill>
                  <a:schemeClr val="bg2"/>
                </a:solidFill>
              </a:rPr>
              <a:t>operates trains in partnership with 15 states and four commuter rail agencies. </a:t>
            </a:r>
            <a:endParaRPr lang="en-US" sz="2800" dirty="0" smtClean="0">
              <a:solidFill>
                <a:schemeClr val="bg2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Bus/Coach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202317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</a:rPr>
              <a:t>Intercity bus, like Greyhound, is the safest mode of transportation over cars, trucks, trains, planes and other commercial vehicles, according to the U.S. Department of Transportation, Bureau of Transportation Statistics.</a:t>
            </a:r>
            <a:endParaRPr lang="en-US" sz="3200" b="1" dirty="0">
              <a:solidFill>
                <a:schemeClr val="bg2"/>
              </a:solidFill>
            </a:endParaRPr>
          </a:p>
        </p:txBody>
      </p:sp>
      <p:pic>
        <p:nvPicPr>
          <p:cNvPr id="3074" name="Picture 2" descr="C:\Users\aspearma\Pictures\Microsoft Clip Organizer\MC90032092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716" y="76200"/>
            <a:ext cx="2147316" cy="1303534"/>
          </a:xfrm>
          <a:prstGeom prst="rect">
            <a:avLst/>
          </a:prstGeom>
          <a:noFill/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2"/>
                </a:solidFill>
              </a:rPr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Bus/Coach Travel</a:t>
            </a:r>
            <a:endParaRPr lang="en-US" dirty="0"/>
          </a:p>
        </p:txBody>
      </p:sp>
      <p:pic>
        <p:nvPicPr>
          <p:cNvPr id="7" name="Picture 2" descr="C:\Users\aspearma\Pictures\Microsoft Clip Organizer\MC90032092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716" y="76200"/>
            <a:ext cx="2147316" cy="130353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38200" y="1835527"/>
            <a:ext cx="7315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2"/>
                </a:solidFill>
              </a:rPr>
              <a:t>The Greyhound fleet consists of about 1,250 buses with an average age of 7.2 years.</a:t>
            </a:r>
          </a:p>
          <a:p>
            <a:endParaRPr lang="en-US" sz="3200" b="1" dirty="0" smtClean="0">
              <a:solidFill>
                <a:schemeClr val="bg2"/>
              </a:solidFill>
            </a:endParaRPr>
          </a:p>
          <a:p>
            <a:r>
              <a:rPr lang="en-US" sz="3200" b="1" dirty="0" smtClean="0">
                <a:solidFill>
                  <a:schemeClr val="bg2"/>
                </a:solidFill>
              </a:rPr>
              <a:t>One Greyhound bus takes an average of 34 cars off the road and achieves 184 passenger miles per gallon of fuel. 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2"/>
                </a:solidFill>
              </a:rPr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Bus/Coach Travel</a:t>
            </a:r>
            <a:endParaRPr lang="en-US" dirty="0"/>
          </a:p>
        </p:txBody>
      </p:sp>
      <p:pic>
        <p:nvPicPr>
          <p:cNvPr id="7" name="Picture 2" descr="C:\Users\aspearma\Pictures\Microsoft Clip Organizer\MC90032092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716" y="76200"/>
            <a:ext cx="2147316" cy="130353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62000" y="2377857"/>
            <a:ext cx="7772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2"/>
                </a:solidFill>
              </a:rPr>
              <a:t>Greyhound uses approximately 90 company-operated bus terminals and 850 agency-operated terminals or sales agencies. 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2"/>
                </a:solidFill>
              </a:rPr>
              <a:t>Including all stops, Greyhound serves more than 1,700 destinations in the United States. </a:t>
            </a:r>
            <a:endParaRPr lang="en-US" sz="2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E1F3FF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Bus/Coach Travel</a:t>
            </a:r>
            <a:endParaRPr lang="en-US" dirty="0"/>
          </a:p>
        </p:txBody>
      </p:sp>
      <p:pic>
        <p:nvPicPr>
          <p:cNvPr id="11" name="Picture 2" descr="C:\Users\aspearma\Pictures\Microsoft Clip Organizer\MC90032092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716" y="76200"/>
            <a:ext cx="2147316" cy="13035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05200" y="1524000"/>
            <a:ext cx="5410200" cy="507831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sz="2400" b="1" dirty="0" smtClean="0">
              <a:solidFill>
                <a:schemeClr val="bg2"/>
              </a:solidFill>
            </a:endParaRP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New York, New York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Philadelphia, Pennsylvania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Los Angeles, California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Atlantic City, New Jersey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Richmond, Virginia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Washington D.C.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Dallas, Texas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Atlanta, Georgia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Nashville, Tennessee</a:t>
            </a:r>
          </a:p>
          <a:p>
            <a:pPr marL="568325" indent="-568325">
              <a:lnSpc>
                <a:spcPct val="110000"/>
              </a:lnSpc>
              <a:buAutoNum type="arabicPeriod"/>
            </a:pPr>
            <a:r>
              <a:rPr lang="en-US" sz="2400" b="1" dirty="0" smtClean="0">
                <a:solidFill>
                  <a:schemeClr val="bg2"/>
                </a:solidFill>
              </a:rPr>
              <a:t>Chicago, Illinois</a:t>
            </a:r>
            <a:endParaRPr lang="en-US" dirty="0" smtClean="0">
              <a:solidFill>
                <a:schemeClr val="bg2"/>
              </a:solidFill>
            </a:endParaRPr>
          </a:p>
          <a:p>
            <a:pPr marL="342900" indent="-342900"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905000"/>
            <a:ext cx="2438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Top 10 busiest terminals based on passenger volume in 2008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2"/>
                </a:solidFill>
              </a:rPr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199" y="115888"/>
            <a:ext cx="6911975" cy="868362"/>
          </a:xfrm>
        </p:spPr>
        <p:txBody>
          <a:bodyPr/>
          <a:lstStyle/>
          <a:p>
            <a:r>
              <a:rPr lang="en-US" dirty="0" smtClean="0"/>
              <a:t>Air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2352675"/>
            <a:ext cx="8642350" cy="4429125"/>
          </a:xfrm>
        </p:spPr>
        <p:txBody>
          <a:bodyPr/>
          <a:lstStyle/>
          <a:p>
            <a:r>
              <a:rPr lang="en-US" sz="4000" b="1" dirty="0" smtClean="0"/>
              <a:t>Air </a:t>
            </a:r>
            <a:r>
              <a:rPr lang="en-US" sz="4000" dirty="0" smtClean="0"/>
              <a:t>is the secondary means of transportation used by leisure visitors who traveled for leisure purposes. 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(Source: </a:t>
            </a:r>
            <a:r>
              <a:rPr lang="en-US" sz="1200" dirty="0" err="1" smtClean="0">
                <a:hlinkClick r:id="rId3" tooltip="TravelHorizons"/>
              </a:rPr>
              <a:t>travelhorizons</a:t>
            </a:r>
            <a:r>
              <a:rPr lang="en-US" sz="1200" baseline="30000" dirty="0" err="1" smtClean="0">
                <a:hlinkClick r:id="rId3" tooltip="TravelHorizons"/>
              </a:rPr>
              <a:t>TM</a:t>
            </a:r>
            <a:r>
              <a:rPr lang="en-US" sz="1200" dirty="0" smtClean="0">
                <a:hlinkClick r:id="rId3" tooltip="TravelHorizons"/>
              </a:rPr>
              <a:t>, July 2009</a:t>
            </a:r>
            <a:r>
              <a:rPr lang="en-US" sz="1200" dirty="0" smtClean="0"/>
              <a:t>)</a:t>
            </a:r>
          </a:p>
          <a:p>
            <a:endParaRPr lang="en-US" dirty="0"/>
          </a:p>
        </p:txBody>
      </p:sp>
      <p:pic>
        <p:nvPicPr>
          <p:cNvPr id="2050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Air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42 percent of U.S. adults reported traveling by air for leisure trips taken between August 2008 and July 2009.  </a:t>
            </a:r>
          </a:p>
          <a:p>
            <a:r>
              <a:rPr lang="en-US" dirty="0" smtClean="0"/>
              <a:t>The percentage of air travelers increases to 48 percent among U.S. adults who traveled for business purposes in the past year.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(Source: </a:t>
            </a:r>
            <a:r>
              <a:rPr lang="en-US" sz="1200" dirty="0" err="1" smtClean="0">
                <a:hlinkClick r:id="rId3" tooltip="TravelHorizons"/>
              </a:rPr>
              <a:t>travelhorizons</a:t>
            </a:r>
            <a:r>
              <a:rPr lang="en-US" sz="1200" baseline="30000" dirty="0" err="1" smtClean="0">
                <a:hlinkClick r:id="rId3" tooltip="TravelHorizons"/>
              </a:rPr>
              <a:t>TM</a:t>
            </a:r>
            <a:r>
              <a:rPr lang="en-US" sz="1200" dirty="0" smtClean="0">
                <a:hlinkClick r:id="rId3" tooltip="TravelHorizons"/>
              </a:rPr>
              <a:t>, July 2009</a:t>
            </a:r>
            <a:r>
              <a:rPr lang="en-US" sz="1200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799" y="115888"/>
            <a:ext cx="7064375" cy="868362"/>
          </a:xfrm>
        </p:spPr>
        <p:txBody>
          <a:bodyPr/>
          <a:lstStyle/>
          <a:p>
            <a:r>
              <a:rPr lang="en-US" dirty="0" smtClean="0"/>
              <a:t>Air Travel Hassles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1600200"/>
            <a:ext cx="8610600" cy="467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0" lvl="1" indent="-23495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 June 2008 study by the U.S. Travel Association revealed a deep frustration among air travelers that caused them to avoid an estimated 41 million trips over the past 12 months at a cost of more than $26 billion to the U.S. economy.  </a:t>
            </a:r>
          </a:p>
          <a:p>
            <a:pPr marL="692150" lvl="1" indent="-23495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The effect of avoided trips cost airlines more than $9 billion in revenue; hotels nearly $6 billion and restaurants more than $3 billion.  Federal, state and local governments lost more than $4 billion in tax revenue because of reduced spending by travelers. </a:t>
            </a:r>
            <a:r>
              <a:rPr lang="en-US" dirty="0" smtClean="0"/>
              <a:t>(Source: Air Travel Survey, 2008)</a:t>
            </a:r>
            <a:endParaRPr lang="en-US" sz="2400" dirty="0"/>
          </a:p>
        </p:txBody>
      </p:sp>
      <p:pic>
        <p:nvPicPr>
          <p:cNvPr id="6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Airline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419689"/>
            <a:ext cx="8458200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endParaRPr lang="en-US" dirty="0" smtClean="0"/>
          </a:p>
          <a:p>
            <a:pPr marL="228600" indent="-2286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Currently a tax rate of 7.5% (Federal Excise Tax) plus a per passenger segment fee (currently $3.60 per domestic segment) is imposed on the amount paid for transportation of persons . </a:t>
            </a:r>
          </a:p>
          <a:p>
            <a:pPr marL="228600" indent="-2286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A segment is one takeoff and one landing. </a:t>
            </a:r>
          </a:p>
          <a:p>
            <a:pPr algn="ctr">
              <a:lnSpc>
                <a:spcPct val="120000"/>
              </a:lnSpc>
            </a:pPr>
            <a:endParaRPr lang="en-US" sz="3200" b="1" dirty="0" smtClean="0"/>
          </a:p>
        </p:txBody>
      </p:sp>
      <p:pic>
        <p:nvPicPr>
          <p:cNvPr id="4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115888"/>
            <a:ext cx="6988175" cy="868362"/>
          </a:xfrm>
        </p:spPr>
        <p:txBody>
          <a:bodyPr/>
          <a:lstStyle/>
          <a:p>
            <a:r>
              <a:rPr lang="en-US" dirty="0" smtClean="0"/>
              <a:t>Airline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8382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3200" b="1" dirty="0" smtClean="0"/>
              <a:t>The domestic segment fee does not apply to any domestic segment beginning or ending at a rural airport. A rural airport is an airport which has fewer than 100,000 commercial passengers per year, is not located within seventy‐five miles of another airport which is not a rural airport and is receiving essential air service subsidies. </a:t>
            </a:r>
            <a:endParaRPr lang="en-US" sz="3200" b="1" dirty="0"/>
          </a:p>
        </p:txBody>
      </p:sp>
      <p:pic>
        <p:nvPicPr>
          <p:cNvPr id="4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447800"/>
            <a:ext cx="9144000" cy="5410200"/>
          </a:xfrm>
          <a:prstGeom prst="rect">
            <a:avLst/>
          </a:prstGeom>
          <a:solidFill>
            <a:srgbClr val="000066">
              <a:alpha val="50196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115888"/>
            <a:ext cx="7064375" cy="868362"/>
          </a:xfrm>
        </p:spPr>
        <p:txBody>
          <a:bodyPr/>
          <a:lstStyle/>
          <a:p>
            <a:r>
              <a:rPr lang="en-US" dirty="0" smtClean="0"/>
              <a:t>Airline Travel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905000"/>
            <a:ext cx="85344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r>
              <a:rPr lang="en-US" sz="3200" b="1" dirty="0" smtClean="0"/>
              <a:t>The international travel facilities tax is imposed at a current rate of $16.10 per passenger for any amount paid for international taxable transportation which begins or ends in the United States. 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No federal excise tax. </a:t>
            </a:r>
            <a:endParaRPr lang="en-US" sz="3200" b="1" dirty="0"/>
          </a:p>
        </p:txBody>
      </p:sp>
      <p:pic>
        <p:nvPicPr>
          <p:cNvPr id="4" name="Picture 2" descr="C:\Users\aspearma\Pictures\Microsoft Clip Organizer\MC9002519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2458" cy="1631290"/>
          </a:xfrm>
          <a:prstGeom prst="rect">
            <a:avLst/>
          </a:prstGeom>
          <a:noFill/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15888"/>
            <a:ext cx="7369175" cy="868362"/>
          </a:xfrm>
        </p:spPr>
        <p:txBody>
          <a:bodyPr/>
          <a:lstStyle/>
          <a:p>
            <a:r>
              <a:rPr lang="en-US" dirty="0" smtClean="0"/>
              <a:t>Cruise Ships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537930"/>
            <a:ext cx="8839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Based on 2009 </a:t>
            </a:r>
            <a:r>
              <a:rPr lang="en-US" sz="3000" dirty="0"/>
              <a:t>results and fourth quarter estimates, </a:t>
            </a:r>
            <a:r>
              <a:rPr lang="en-US" sz="3000" dirty="0" smtClean="0"/>
              <a:t>forecasting a </a:t>
            </a:r>
            <a:r>
              <a:rPr lang="en-US" sz="3000" dirty="0"/>
              <a:t>record </a:t>
            </a:r>
            <a:r>
              <a:rPr lang="en-US" sz="3000" dirty="0" smtClean="0"/>
              <a:t>13,445, 000 passengers </a:t>
            </a:r>
            <a:r>
              <a:rPr lang="en-US" sz="3000" dirty="0"/>
              <a:t>cruised in </a:t>
            </a:r>
            <a:r>
              <a:rPr lang="en-US" sz="3000" dirty="0" smtClean="0"/>
              <a:t>2009.</a:t>
            </a:r>
          </a:p>
          <a:p>
            <a:r>
              <a:rPr lang="en-US" sz="2800" b="1" dirty="0" smtClean="0"/>
              <a:t> </a:t>
            </a:r>
            <a:endParaRPr lang="en-US" sz="1400" b="1" dirty="0" smtClean="0"/>
          </a:p>
          <a:p>
            <a:pPr marL="346075" indent="-346075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An increase of 440,000 guests over 2008</a:t>
            </a:r>
            <a:endParaRPr lang="en-US" sz="1400" dirty="0" smtClean="0"/>
          </a:p>
          <a:p>
            <a:pPr marL="346075" indent="-346075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10.29 </a:t>
            </a:r>
            <a:r>
              <a:rPr lang="en-US" sz="2800" dirty="0"/>
              <a:t>million originating </a:t>
            </a:r>
            <a:r>
              <a:rPr lang="en-US" sz="2800" dirty="0" smtClean="0"/>
              <a:t>in North America </a:t>
            </a:r>
          </a:p>
          <a:p>
            <a:pPr marL="346075" indent="-346075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3.4</a:t>
            </a:r>
            <a:r>
              <a:rPr lang="en-US" sz="2800" dirty="0"/>
              <a:t>% </a:t>
            </a:r>
            <a:r>
              <a:rPr lang="en-US" sz="2800" dirty="0" smtClean="0"/>
              <a:t>annual passenger </a:t>
            </a:r>
            <a:r>
              <a:rPr lang="en-US" sz="2800" dirty="0"/>
              <a:t>growth for </a:t>
            </a:r>
            <a:r>
              <a:rPr lang="en-US" sz="2800" dirty="0" smtClean="0"/>
              <a:t>2009 </a:t>
            </a:r>
          </a:p>
          <a:p>
            <a:pPr marL="346075" indent="-346075">
              <a:lnSpc>
                <a:spcPct val="12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Demand </a:t>
            </a:r>
            <a:r>
              <a:rPr lang="en-US" sz="2800" dirty="0"/>
              <a:t>continues to outstrip supply, even </a:t>
            </a:r>
            <a:r>
              <a:rPr lang="en-US" sz="2800" dirty="0" smtClean="0"/>
              <a:t>	in </a:t>
            </a:r>
            <a:r>
              <a:rPr lang="en-US" sz="2800" dirty="0"/>
              <a:t>the </a:t>
            </a:r>
            <a:r>
              <a:rPr lang="en-US" sz="2800" dirty="0" smtClean="0"/>
              <a:t>harshest economic </a:t>
            </a:r>
            <a:r>
              <a:rPr lang="en-US" sz="2800" dirty="0"/>
              <a:t>environments.</a:t>
            </a:r>
          </a:p>
        </p:txBody>
      </p:sp>
      <p:pic>
        <p:nvPicPr>
          <p:cNvPr id="1026" name="Picture 2" descr="C:\Users\aspearma\Pictures\Microsoft Clip Organizer\MC9002054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43738" cy="1237488"/>
          </a:xfrm>
          <a:prstGeom prst="rect">
            <a:avLst/>
          </a:prstGeom>
          <a:noFill/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6200" y="6643688"/>
            <a:ext cx="9372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ethods of Travel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Auto Travel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Air Travel&amp;quot;&quot;/&gt;&lt;property id=&quot;20307&quot; value=&quot;257&quot;/&gt;&lt;/object&gt;&lt;object type=&quot;3&quot; unique_id=&quot;10007&quot;&gt;&lt;property id=&quot;20148&quot; value=&quot;5&quot;/&gt;&lt;property id=&quot;20300&quot; value=&quot;Slide 4 - &amp;quot;Air Travel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Air Travel Hassles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Airline Travel&amp;quot;&quot;/&gt;&lt;property id=&quot;20307&quot; value=&quot;283&quot;/&gt;&lt;/object&gt;&lt;object type=&quot;3&quot; unique_id=&quot;10010&quot;&gt;&lt;property id=&quot;20148&quot; value=&quot;5&quot;/&gt;&lt;property id=&quot;20300&quot; value=&quot;Slide 7 - &amp;quot;Airline Travel&amp;quot;&quot;/&gt;&lt;property id=&quot;20307&quot; value=&quot;284&quot;/&gt;&lt;/object&gt;&lt;object type=&quot;3&quot; unique_id=&quot;10011&quot;&gt;&lt;property id=&quot;20148&quot; value=&quot;5&quot;/&gt;&lt;property id=&quot;20300&quot; value=&quot;Slide 8 - &amp;quot;Airline Travel&amp;quot;&quot;/&gt;&lt;property id=&quot;20307&quot; value=&quot;285&quot;/&gt;&lt;/object&gt;&lt;object type=&quot;3&quot; unique_id=&quot;10012&quot;&gt;&lt;property id=&quot;20148&quot; value=&quot;5&quot;/&gt;&lt;property id=&quot;20300&quot; value=&quot;Slide 9 - &amp;quot;Cruise Ships&amp;quot;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 - &amp;quot;Cruise Ships&amp;quot;&quot;/&gt;&lt;property id=&quot;20307&quot; value=&quot;265&quot;/&gt;&lt;/object&gt;&lt;object type=&quot;3&quot; unique_id=&quot;10015&quot;&gt;&lt;property id=&quot;20148&quot; value=&quot;5&quot;/&gt;&lt;property id=&quot;20300&quot; value=&quot;Slide 12 - &amp;quot;Cruise Ships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Cruise Ships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Cruise Ships&amp;quot;&quot;/&gt;&lt;property id=&quot;20307&quot; value=&quot;270&quot;/&gt;&lt;/object&gt;&lt;object type=&quot;3&quot; unique_id=&quot;10018&quot;&gt;&lt;property id=&quot;20148&quot; value=&quot;5&quot;/&gt;&lt;property id=&quot;20300&quot; value=&quot;Slide 15 - &amp;quot;Cruise Ships&amp;quot;&quot;/&gt;&lt;property id=&quot;20307&quot; value=&quot;271&quot;/&gt;&lt;/object&gt;&lt;object type=&quot;3&quot; unique_id=&quot;10019&quot;&gt;&lt;property id=&quot;20148&quot; value=&quot;5&quot;/&gt;&lt;property id=&quot;20300&quot; value=&quot;Slide 16 - &amp;quot;Cruise Ships&amp;quot;&quot;/&gt;&lt;property id=&quot;20307&quot; value=&quot;273&quot;/&gt;&lt;/object&gt;&lt;object type=&quot;3&quot; unique_id=&quot;10020&quot;&gt;&lt;property id=&quot;20148&quot; value=&quot;5&quot;/&gt;&lt;property id=&quot;20300&quot; value=&quot;Slide 17 - &amp;quot;Rail Travel&amp;quot;&quot;/&gt;&lt;property id=&quot;20307&quot; value=&quot;274&quot;/&gt;&lt;/object&gt;&lt;object type=&quot;3&quot; unique_id=&quot;10021&quot;&gt;&lt;property id=&quot;20148&quot; value=&quot;5&quot;/&gt;&lt;property id=&quot;20300&quot; value=&quot;Slide 18 - &amp;quot;Rail Travel&amp;quot;&quot;/&gt;&lt;property id=&quot;20307&quot; value=&quot;275&quot;/&gt;&lt;/object&gt;&lt;object type=&quot;3&quot; unique_id=&quot;10022&quot;&gt;&lt;property id=&quot;20148&quot; value=&quot;5&quot;/&gt;&lt;property id=&quot;20300&quot; value=&quot;Slide 19 - &amp;quot;Rail Travel&amp;quot;&quot;/&gt;&lt;property id=&quot;20307&quot; value=&quot;276&quot;/&gt;&lt;/object&gt;&lt;object type=&quot;3&quot; unique_id=&quot;10023&quot;&gt;&lt;property id=&quot;20148&quot; value=&quot;5&quot;/&gt;&lt;property id=&quot;20300&quot; value=&quot;Slide 20 - &amp;quot;Rail Travel&amp;quot;&quot;/&gt;&lt;property id=&quot;20307&quot; value=&quot;277&quot;/&gt;&lt;/object&gt;&lt;object type=&quot;3&quot; unique_id=&quot;10024&quot;&gt;&lt;property id=&quot;20148&quot; value=&quot;5&quot;/&gt;&lt;property id=&quot;20300&quot; value=&quot;Slide 21 - &amp;quot;Bus/Coach Travel&amp;quot;&quot;/&gt;&lt;property id=&quot;20307&quot; value=&quot;278&quot;/&gt;&lt;/object&gt;&lt;object type=&quot;3&quot; unique_id=&quot;10025&quot;&gt;&lt;property id=&quot;20148&quot; value=&quot;5&quot;/&gt;&lt;property id=&quot;20300&quot; value=&quot;Slide 22 - &amp;quot;Bus/Coach Travel&amp;quot;&quot;/&gt;&lt;property id=&quot;20307&quot; value=&quot;279&quot;/&gt;&lt;/object&gt;&lt;object type=&quot;3&quot; unique_id=&quot;10026&quot;&gt;&lt;property id=&quot;20148&quot; value=&quot;5&quot;/&gt;&lt;property id=&quot;20300&quot; value=&quot;Slide 23 - &amp;quot;Bus/Coach Travel&amp;quot;&quot;/&gt;&lt;property id=&quot;20307&quot; value=&quot;280&quot;/&gt;&lt;/object&gt;&lt;object type=&quot;3&quot; unique_id=&quot;10027&quot;&gt;&lt;property id=&quot;20148&quot; value=&quot;5&quot;/&gt;&lt;property id=&quot;20300&quot; value=&quot;Slide 24 - &amp;quot;Bus/Coach Travel&amp;quot;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ompetition">
  <a:themeElements>
    <a:clrScheme name="Competition 1">
      <a:dk1>
        <a:srgbClr val="000000"/>
      </a:dk1>
      <a:lt1>
        <a:srgbClr val="FFFFFF"/>
      </a:lt1>
      <a:dk2>
        <a:srgbClr val="0099FF"/>
      </a:dk2>
      <a:lt2>
        <a:srgbClr val="FFFFFF"/>
      </a:lt2>
      <a:accent1>
        <a:srgbClr val="000066"/>
      </a:accent1>
      <a:accent2>
        <a:srgbClr val="3333CC"/>
      </a:accent2>
      <a:accent3>
        <a:srgbClr val="AACAFF"/>
      </a:accent3>
      <a:accent4>
        <a:srgbClr val="DADADA"/>
      </a:accent4>
      <a:accent5>
        <a:srgbClr val="AAAAB8"/>
      </a:accent5>
      <a:accent6>
        <a:srgbClr val="2D2DB9"/>
      </a:accent6>
      <a:hlink>
        <a:srgbClr val="FF6600"/>
      </a:hlink>
      <a:folHlink>
        <a:srgbClr val="00CC99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FFFFFF"/>
        </a:lt1>
        <a:dk2>
          <a:srgbClr val="0099FF"/>
        </a:dk2>
        <a:lt2>
          <a:srgbClr val="FFFFFF"/>
        </a:lt2>
        <a:accent1>
          <a:srgbClr val="000066"/>
        </a:accent1>
        <a:accent2>
          <a:srgbClr val="3333CC"/>
        </a:accent2>
        <a:accent3>
          <a:srgbClr val="AACAFF"/>
        </a:accent3>
        <a:accent4>
          <a:srgbClr val="DADADA"/>
        </a:accent4>
        <a:accent5>
          <a:srgbClr val="AAAAB8"/>
        </a:accent5>
        <a:accent6>
          <a:srgbClr val="2D2DB9"/>
        </a:accent6>
        <a:hlink>
          <a:srgbClr val="FF6600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Airplane close-up design template</Template>
  <TotalTime>428</TotalTime>
  <Words>1484</Words>
  <Application>Microsoft Office PowerPoint</Application>
  <PresentationFormat>On-screen Show (4:3)</PresentationFormat>
  <Paragraphs>174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Competition</vt:lpstr>
      <vt:lpstr>Methods of Travel</vt:lpstr>
      <vt:lpstr>Auto Travel</vt:lpstr>
      <vt:lpstr>Air Travel</vt:lpstr>
      <vt:lpstr>Air Travel</vt:lpstr>
      <vt:lpstr>Air Travel Hassles</vt:lpstr>
      <vt:lpstr>Airline Travel</vt:lpstr>
      <vt:lpstr>Airline Travel</vt:lpstr>
      <vt:lpstr>Airline Travel</vt:lpstr>
      <vt:lpstr>Cruise Ships</vt:lpstr>
      <vt:lpstr>PowerPoint Presentation</vt:lpstr>
      <vt:lpstr>Cruise Ships</vt:lpstr>
      <vt:lpstr>Cruise Ships</vt:lpstr>
      <vt:lpstr>Cruise Ships</vt:lpstr>
      <vt:lpstr>Cruise Ships</vt:lpstr>
      <vt:lpstr>Cruise Ships</vt:lpstr>
      <vt:lpstr>Cruise Ships</vt:lpstr>
      <vt:lpstr>Rail Travel</vt:lpstr>
      <vt:lpstr>Rail Travel</vt:lpstr>
      <vt:lpstr>Rail Travel</vt:lpstr>
      <vt:lpstr>Rail Travel</vt:lpstr>
      <vt:lpstr>Bus/Coach Travel</vt:lpstr>
      <vt:lpstr>Bus/Coach Travel</vt:lpstr>
      <vt:lpstr>Bus/Coach Travel</vt:lpstr>
      <vt:lpstr>Bus/Coach Travel</vt:lpstr>
    </vt:vector>
  </TitlesOfParts>
  <Company>Leander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Travel</dc:title>
  <dc:creator>Debbie_Wieland</dc:creator>
  <cp:lastModifiedBy>EMSISD</cp:lastModifiedBy>
  <cp:revision>45</cp:revision>
  <dcterms:created xsi:type="dcterms:W3CDTF">2011-02-17T01:41:12Z</dcterms:created>
  <dcterms:modified xsi:type="dcterms:W3CDTF">2012-10-09T15:39:36Z</dcterms:modified>
</cp:coreProperties>
</file>