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5" r:id="rId1"/>
  </p:sldMasterIdLst>
  <p:notesMasterIdLst>
    <p:notesMasterId r:id="rId47"/>
  </p:notesMasterIdLst>
  <p:sldIdLst>
    <p:sldId id="256" r:id="rId2"/>
    <p:sldId id="340" r:id="rId3"/>
    <p:sldId id="341" r:id="rId4"/>
    <p:sldId id="337" r:id="rId5"/>
    <p:sldId id="259" r:id="rId6"/>
    <p:sldId id="347" r:id="rId7"/>
    <p:sldId id="258" r:id="rId8"/>
    <p:sldId id="339" r:id="rId9"/>
    <p:sldId id="338" r:id="rId10"/>
    <p:sldId id="267" r:id="rId11"/>
    <p:sldId id="335" r:id="rId12"/>
    <p:sldId id="268" r:id="rId13"/>
    <p:sldId id="269" r:id="rId14"/>
    <p:sldId id="270" r:id="rId15"/>
    <p:sldId id="273" r:id="rId16"/>
    <p:sldId id="276" r:id="rId17"/>
    <p:sldId id="278" r:id="rId18"/>
    <p:sldId id="280" r:id="rId19"/>
    <p:sldId id="281" r:id="rId20"/>
    <p:sldId id="288" r:id="rId21"/>
    <p:sldId id="294" r:id="rId22"/>
    <p:sldId id="295" r:id="rId23"/>
    <p:sldId id="332" r:id="rId24"/>
    <p:sldId id="346" r:id="rId25"/>
    <p:sldId id="289" r:id="rId26"/>
    <p:sldId id="331" r:id="rId27"/>
    <p:sldId id="282" r:id="rId28"/>
    <p:sldId id="327" r:id="rId29"/>
    <p:sldId id="313" r:id="rId30"/>
    <p:sldId id="329" r:id="rId31"/>
    <p:sldId id="318" r:id="rId32"/>
    <p:sldId id="319" r:id="rId33"/>
    <p:sldId id="314" r:id="rId34"/>
    <p:sldId id="315" r:id="rId35"/>
    <p:sldId id="334" r:id="rId36"/>
    <p:sldId id="316" r:id="rId37"/>
    <p:sldId id="343" r:id="rId38"/>
    <p:sldId id="317" r:id="rId39"/>
    <p:sldId id="345" r:id="rId40"/>
    <p:sldId id="286" r:id="rId41"/>
    <p:sldId id="287" r:id="rId42"/>
    <p:sldId id="342" r:id="rId43"/>
    <p:sldId id="300" r:id="rId44"/>
    <p:sldId id="333" r:id="rId45"/>
    <p:sldId id="344" r:id="rId4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2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2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2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2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2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-12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-12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-12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-12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97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57B28F7-6F54-4A69-84E0-9DABAA902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2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2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2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2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2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C18266-4C67-49CD-8FD6-F0931CE9501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47AA59-34D2-4126-9144-03C08F1668F3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D7C7D8-274C-4AB8-8164-29AA2206E02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25C972-4F93-4108-B49F-38FEDE863468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82A12B-7EA9-4BA4-9C70-3AD124BC610E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F47515-94F5-4D98-8833-E531D8F3AA56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405527-A88D-476A-9D2B-4319218093A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4B279B-23CA-4585-8B26-CC34A2850FB4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DE8D4E-079F-4D90-95AB-FDA20EA5E731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CF7E0B-8716-45B5-B4B5-8EFD10DF6400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15BC13-1504-4D22-84B7-8AAEB3251286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B28F7-6F54-4A69-84E0-9DABAA902BC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CF13C6-810C-4D66-BCE0-8948CAB1F942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FD48A5-8A6D-4266-99A8-1F444FC3C553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68C28A-4A72-4A85-B18D-CE3C70BFA660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1E0787-6FEF-4500-9FDF-E3AB0FD05243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B28F7-6F54-4A69-84E0-9DABAA902BC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09FD6D-4B67-4255-8BAF-D692BA7E9D50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0565A1-DF98-46A9-8D2C-382C4641DB5E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23E6AA-0574-4298-9845-B4C62F991442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AD5013-EF07-41EB-B0E5-626718E4B6DC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4563B4-8C2A-4D1F-B854-2EAFA7866686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B28F7-6F54-4A69-84E0-9DABAA902BC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B3DF6C-E562-4484-B4B6-2E4457F351B3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7804D3-DD02-48A4-904D-BBAADB7165BA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C5E711-C574-4359-A5EF-4F8FDDDC2138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1093AD-5BBE-4566-A7E6-6E6C26B6969F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F2851B-119E-441C-9B26-2BE9AD650B7F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F9FBBE-C8D0-46CA-AAAB-6B0AC2955D8E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534AFC-FE7E-47EC-B150-F3A9F1D7E165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B28F7-6F54-4A69-84E0-9DABAA902BC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E59F53-2158-419A-BFDD-E70B545F526D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B28F7-6F54-4A69-84E0-9DABAA902BC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B28F7-6F54-4A69-84E0-9DABAA902BC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F7A16D-DF9F-4224-936E-8AA475877968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85FAD5-DB53-419C-BA3D-F2F71D4C5024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B28F7-6F54-4A69-84E0-9DABAA902BC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C7A74F-91EB-401E-9DA1-0F00714EC030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6C432C-2529-4573-A749-E021C6665D49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B28F7-6F54-4A69-84E0-9DABAA902BC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CD82CF-CBDC-460C-8BF8-827C807B1A61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B28F7-6F54-4A69-84E0-9DABAA902BC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6E38E4-3042-495F-BC6A-09C3D9955916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B28F7-6F54-4A69-84E0-9DABAA902BC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B28F7-6F54-4A69-84E0-9DABAA902BC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19C1AD5-449E-4C8E-8D98-2D10E62DFB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21406AD-866D-4F4F-A1EF-E5D8F08D64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31304CA-874F-4A66-B5D1-7736B0B3A1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8C23B95-292E-4C12-AD0C-86A794B9DA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D73F16F-58F5-48D4-BB5D-2D623FFEB6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2B8F923-385A-4EBE-8BAA-456BBFEEA6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47E91D4-8DFC-4867-A1DB-C908CF46A0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1A69645-B8F8-4172-BF27-45F5537D37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F3CF15D-5C3D-450C-8A85-B20CBC4634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20796BE-775B-4F81-8D0C-034CD780C8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3401EF4-64A0-41DE-A829-83F56E8C06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2C9935C-A8BF-4489-9CF9-D6CCBD160C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4495800" y="6553200"/>
            <a:ext cx="4343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cs typeface="Times New Roman" pitchFamily="-128" charset="0"/>
              </a:rPr>
              <a:t>© </a:t>
            </a:r>
            <a:r>
              <a:rPr lang="en-US" sz="1200"/>
              <a:t>2007 McGraw-Hill Higher Education. 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5qCI0T4Fh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hl.si.com/2013/02/13/erik-karlsson-out-indefinitely-with-lacerated-achilles-tendon/?sct=hp_t2_a10&amp;eref=sihp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The Ankle and Lower Leg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8153400" cy="4114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Achilles Tendon Stretching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 tight heel cord may limit </a:t>
            </a:r>
            <a:r>
              <a:rPr lang="en-US" dirty="0" err="1" smtClean="0"/>
              <a:t>dorsiflexion</a:t>
            </a:r>
            <a:r>
              <a:rPr lang="en-US" dirty="0" smtClean="0"/>
              <a:t> and may predispose athletes to ankle injury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Should routinely stretch before and after practice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Stretching should be performed with knee extended and flexed 15-30 degrees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Strength Training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Static and dynamic joint stability is important in preventing injury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Develop a balance in strength throughout the range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Preventing Injury in the Lower Leg and Ankle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pre23615_150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90575"/>
            <a:ext cx="395287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7" descr="pre23615_1504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9000" y="790575"/>
            <a:ext cx="40640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533400"/>
            <a:ext cx="7772400" cy="57150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Neuromuscular Control Training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Can be enhanced by training in controlled activities on uneven surfaces or a balance board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Shoes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Can be an important factor in reducing injury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Shoes should not be used in activities they were not made for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Preventive Taping and </a:t>
            </a:r>
            <a:r>
              <a:rPr lang="en-US" dirty="0" err="1" smtClean="0"/>
              <a:t>Orthoses</a:t>
            </a:r>
            <a:endParaRPr lang="en-US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Tape can provide some prophylactic protection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However, improperly applied tape can disrupt normal biomechanical function and cause injury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Lace-up braces have even been found to be effective in controlling ankle motion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History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Past history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Mechanism of injury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When does it hurt?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Type of, quality of, duration of pain?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Sounds or feelings?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How long were you disabled?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Swelling?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Previous treatments?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Assessing the Lower Leg and Ankle</a:t>
            </a:r>
          </a:p>
        </p:txBody>
      </p:sp>
      <p:pic>
        <p:nvPicPr>
          <p:cNvPr id="16389" name="Picture 5" descr="http://www.activemotionphysio.ca/media/img/109/ankle_fusion_anatomy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191000"/>
            <a:ext cx="2286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533400"/>
            <a:ext cx="7772400" cy="5867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Observations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Postural deviations?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Genu</a:t>
            </a:r>
            <a:r>
              <a:rPr lang="en-US" dirty="0" smtClean="0"/>
              <a:t> </a:t>
            </a:r>
            <a:r>
              <a:rPr lang="en-US" dirty="0" err="1" smtClean="0"/>
              <a:t>valgum</a:t>
            </a:r>
            <a:r>
              <a:rPr lang="en-US" dirty="0" smtClean="0"/>
              <a:t> or </a:t>
            </a:r>
            <a:r>
              <a:rPr lang="en-US" dirty="0" err="1" smtClean="0"/>
              <a:t>varum</a:t>
            </a:r>
            <a:r>
              <a:rPr lang="en-US" dirty="0" smtClean="0"/>
              <a:t>?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Difficulty with walking?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Deformities, asymmetries or swelling?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Color and texture of skin, heat, redness?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Obvious pain?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Is range of motion normal?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Palpation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Begin with bony landmarks and progress to soft tissue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Attempt to locate areas of deformity, swelling and localized tenderness</a:t>
            </a:r>
          </a:p>
        </p:txBody>
      </p:sp>
      <p:pic>
        <p:nvPicPr>
          <p:cNvPr id="17412" name="Picture 4" descr="http://img.tfd.com/mk/G/X2604-G-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81000"/>
            <a:ext cx="1990725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90600"/>
            <a:ext cx="7772400" cy="5105400"/>
          </a:xfrm>
        </p:spPr>
        <p:txBody>
          <a:bodyPr/>
          <a:lstStyle/>
          <a:p>
            <a:pPr eaLnBrk="1" hangingPunct="1"/>
            <a:r>
              <a:rPr lang="en-US" smtClean="0"/>
              <a:t>Special Test - Lower Leg </a:t>
            </a:r>
          </a:p>
          <a:p>
            <a:pPr lvl="1" eaLnBrk="1" hangingPunct="1">
              <a:lnSpc>
                <a:spcPct val="95000"/>
              </a:lnSpc>
            </a:pPr>
            <a:r>
              <a:rPr lang="en-US" smtClean="0"/>
              <a:t>Percussion/bump test</a:t>
            </a:r>
          </a:p>
          <a:p>
            <a:pPr lvl="2" eaLnBrk="1" hangingPunct="1">
              <a:lnSpc>
                <a:spcPct val="95000"/>
              </a:lnSpc>
            </a:pPr>
            <a:r>
              <a:rPr lang="en-US" smtClean="0"/>
              <a:t>Used when fracture is suspected</a:t>
            </a:r>
          </a:p>
          <a:p>
            <a:pPr lvl="2" eaLnBrk="1" hangingPunct="1">
              <a:lnSpc>
                <a:spcPct val="95000"/>
              </a:lnSpc>
            </a:pPr>
            <a:r>
              <a:rPr lang="en-US" smtClean="0"/>
              <a:t>Percussion test is a blow to the tibia, fibula or heel to create vibratory force that resonates w/in fracture causing pain</a:t>
            </a:r>
          </a:p>
          <a:p>
            <a:pPr lvl="1" eaLnBrk="1" hangingPunct="1">
              <a:lnSpc>
                <a:spcPct val="95000"/>
              </a:lnSpc>
            </a:pPr>
            <a:r>
              <a:rPr lang="en-US" smtClean="0"/>
              <a:t>Compression test</a:t>
            </a:r>
          </a:p>
          <a:p>
            <a:pPr lvl="2" eaLnBrk="1" hangingPunct="1">
              <a:lnSpc>
                <a:spcPct val="95000"/>
              </a:lnSpc>
            </a:pPr>
            <a:r>
              <a:rPr lang="en-US" smtClean="0"/>
              <a:t>Compression test involves compression of tibia and fibula either above or below site of concern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90600"/>
            <a:ext cx="7772400" cy="51054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Ligament Tests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Anterior drawer test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Used to determine damage to anterior </a:t>
            </a:r>
            <a:r>
              <a:rPr lang="en-US" dirty="0" err="1" smtClean="0"/>
              <a:t>talofibular</a:t>
            </a:r>
            <a:r>
              <a:rPr lang="en-US" dirty="0" smtClean="0"/>
              <a:t> ligament primarily and other lateral ligament secondarily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 positive test occurs when foot slides forward and/or  makes a clunking sound as it reaches the end point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Talar</a:t>
            </a:r>
            <a:r>
              <a:rPr lang="en-US" dirty="0" smtClean="0"/>
              <a:t> tilt test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Performed to determine extent of inversion or </a:t>
            </a:r>
            <a:r>
              <a:rPr lang="en-US" dirty="0" err="1" smtClean="0"/>
              <a:t>eversion</a:t>
            </a:r>
            <a:r>
              <a:rPr lang="en-US" dirty="0" smtClean="0"/>
              <a:t> injuries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With foot at 90 degrees </a:t>
            </a:r>
            <a:r>
              <a:rPr lang="en-US" dirty="0" err="1" smtClean="0"/>
              <a:t>calcaneus</a:t>
            </a:r>
            <a:r>
              <a:rPr lang="en-US" dirty="0" smtClean="0"/>
              <a:t> is inverted and excessive motion indicates injury to </a:t>
            </a:r>
            <a:r>
              <a:rPr lang="en-US" dirty="0" err="1" smtClean="0"/>
              <a:t>calcaneofibular</a:t>
            </a:r>
            <a:r>
              <a:rPr lang="en-US" dirty="0" smtClean="0"/>
              <a:t> ligament and possibly the anterior and posterior </a:t>
            </a:r>
            <a:r>
              <a:rPr lang="en-US" dirty="0" err="1" smtClean="0"/>
              <a:t>talofibular</a:t>
            </a:r>
            <a:r>
              <a:rPr lang="en-US" dirty="0" smtClean="0"/>
              <a:t> ligaments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If the </a:t>
            </a:r>
            <a:r>
              <a:rPr lang="en-US" dirty="0" err="1" smtClean="0"/>
              <a:t>calcaneus</a:t>
            </a:r>
            <a:r>
              <a:rPr lang="en-US" dirty="0" smtClean="0"/>
              <a:t> is </a:t>
            </a:r>
            <a:r>
              <a:rPr lang="en-US" dirty="0" err="1" smtClean="0"/>
              <a:t>everted</a:t>
            </a:r>
            <a:r>
              <a:rPr lang="en-US" dirty="0" smtClean="0"/>
              <a:t>, the deltoid ligament is tested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533400" y="3505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Anterior Drawer Test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5943600" y="457200"/>
            <a:ext cx="1939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Talar Tilt Test</a:t>
            </a:r>
          </a:p>
        </p:txBody>
      </p: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1219200" y="457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Bump Test</a:t>
            </a:r>
          </a:p>
        </p:txBody>
      </p:sp>
      <p:pic>
        <p:nvPicPr>
          <p:cNvPr id="20485" name="Picture 10" descr="pre23615_1508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14400"/>
            <a:ext cx="32766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1" descr="pre23615_1508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114800"/>
            <a:ext cx="3200400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2" descr="pre23615_1508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89535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 descr="http://i1.ytimg.com/vi/409QcILpZe0/hqdefaul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4191000"/>
            <a:ext cx="3581401" cy="2362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257800" y="36576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Compression Test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609600"/>
            <a:ext cx="7772400" cy="5257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Functional Tests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While weight bearing the following should be performed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Walk on toes (plantar flexion)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Walk on heels (</a:t>
            </a:r>
            <a:r>
              <a:rPr lang="en-US" dirty="0" err="1" smtClean="0"/>
              <a:t>dorsiflexion</a:t>
            </a:r>
            <a:r>
              <a:rPr lang="en-US" dirty="0" smtClean="0"/>
              <a:t>)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Hops on injured ankle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Start and stop running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Change direction rapidly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Run figure eights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High Knees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Butt Kicks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Carioka</a:t>
            </a:r>
            <a:endParaRPr lang="en-US" dirty="0" smtClean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pic>
        <p:nvPicPr>
          <p:cNvPr id="21509" name="Picture 5" descr="http://images.teamsugar.com/files/upl1/1/12981/19_2008/tipto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048000"/>
            <a:ext cx="3810000" cy="3267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133600"/>
            <a:ext cx="8229600" cy="4114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Ankle Injuries: Sprains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Single most common injury in athletics caused by sudden inversion or </a:t>
            </a:r>
            <a:r>
              <a:rPr lang="en-US" dirty="0" err="1" smtClean="0"/>
              <a:t>eversion</a:t>
            </a:r>
            <a:r>
              <a:rPr lang="en-US" dirty="0" smtClean="0"/>
              <a:t> moments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Inversion Sprains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Most common and result in injury to the lateral ligaments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Anterior </a:t>
            </a:r>
            <a:r>
              <a:rPr lang="en-US" dirty="0" err="1" smtClean="0"/>
              <a:t>talofibular</a:t>
            </a:r>
            <a:r>
              <a:rPr lang="en-US" dirty="0" smtClean="0"/>
              <a:t> ligament is injured with inversion, plantar flexion and internal rotation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Occasionally the force is great enough for an avulsion fracture to occur w/ the lateral </a:t>
            </a:r>
            <a:r>
              <a:rPr lang="en-US" dirty="0" err="1" smtClean="0"/>
              <a:t>malleolus</a:t>
            </a:r>
            <a:endParaRPr lang="en-US" dirty="0" smtClean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Recognition and Management of Injuries to the Ankle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hlinkClick r:id="rId3"/>
              </a:rPr>
              <a:t>http://www.youtube.com/watch?v=T5qCI0T4Fhs</a:t>
            </a:r>
            <a:endParaRPr lang="en-US" smtClean="0"/>
          </a:p>
          <a:p>
            <a:endParaRPr lang="en-US" smtClean="0"/>
          </a:p>
          <a:p>
            <a:r>
              <a:rPr lang="en-US" smtClean="0">
                <a:hlinkClick r:id="rId4"/>
              </a:rPr>
              <a:t>http://nhl.si.com/2013/02/13/erik-karlsson-out-indefinitely-with-lacerated-achilles-tendon/?sct=hp_t2_a10&amp;eref=sihp</a:t>
            </a:r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143000"/>
            <a:ext cx="4114800" cy="4572000"/>
          </a:xfrm>
        </p:spPr>
        <p:txBody>
          <a:bodyPr/>
          <a:lstStyle/>
          <a:p>
            <a:pPr eaLnBrk="1" hangingPunct="1"/>
            <a:r>
              <a:rPr lang="en-US" sz="2800" smtClean="0"/>
              <a:t>Severity of a sprain-  graded (1-3)</a:t>
            </a:r>
          </a:p>
          <a:p>
            <a:pPr eaLnBrk="1" hangingPunct="1"/>
            <a:r>
              <a:rPr lang="en-US" sz="2800" smtClean="0"/>
              <a:t>With inversion sprains the foot is forcefully inverted or occurs when the foot comes into contact w/ uneven surfaces</a:t>
            </a:r>
          </a:p>
        </p:txBody>
      </p:sp>
      <p:pic>
        <p:nvPicPr>
          <p:cNvPr id="23555" name="Picture 11" descr="pre23615_1510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28600"/>
            <a:ext cx="21542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2" descr="pre23615_1510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505200"/>
            <a:ext cx="259715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pre23615_151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438" y="1177925"/>
            <a:ext cx="2873375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6" descr="pre23615_1511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1179513"/>
            <a:ext cx="4648200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 fontScale="90000"/>
          </a:bodyPr>
          <a:lstStyle/>
          <a:p>
            <a:pPr algn="l" eaLnBrk="1" hangingPunct="1">
              <a:buFontTx/>
              <a:buChar char="•"/>
            </a:pPr>
            <a:r>
              <a:rPr lang="en-US" sz="3200" smtClean="0"/>
              <a:t>Eversion Ankle Sprains</a:t>
            </a:r>
            <a:br>
              <a:rPr lang="en-US" sz="3200" smtClean="0"/>
            </a:br>
            <a:r>
              <a:rPr lang="en-US" sz="3200" smtClean="0"/>
              <a:t>	-</a:t>
            </a:r>
            <a:r>
              <a:rPr lang="en-US" sz="2800" smtClean="0"/>
              <a:t>(Represent 5-10% of all ankle sprains)</a:t>
            </a:r>
            <a:endParaRPr lang="en-US" sz="320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76400"/>
            <a:ext cx="4114800" cy="46482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2800" smtClean="0"/>
              <a:t>Etiology </a:t>
            </a:r>
          </a:p>
          <a:p>
            <a:pPr lvl="1" eaLnBrk="1" hangingPunct="1"/>
            <a:r>
              <a:rPr lang="en-US" sz="2400" smtClean="0"/>
              <a:t>Bony protection and ligament strength decreases likelihood of injury</a:t>
            </a:r>
          </a:p>
          <a:p>
            <a:pPr lvl="1" eaLnBrk="1" hangingPunct="1"/>
            <a:r>
              <a:rPr lang="en-US" sz="2400" smtClean="0"/>
              <a:t>Eversion force resulting in damage to deltoid and possibly fx of the fibula</a:t>
            </a:r>
          </a:p>
          <a:p>
            <a:pPr lvl="1" eaLnBrk="1" hangingPunct="1"/>
            <a:r>
              <a:rPr lang="en-US" sz="2400" smtClean="0"/>
              <a:t>Deltoid can also be impinged and contused with inversion sprains</a:t>
            </a:r>
          </a:p>
          <a:p>
            <a:pPr lvl="1" eaLnBrk="1" hangingPunct="1"/>
            <a:endParaRPr lang="en-US" sz="2400" smtClean="0"/>
          </a:p>
        </p:txBody>
      </p:sp>
      <p:pic>
        <p:nvPicPr>
          <p:cNvPr id="25604" name="Picture 9" descr="pre23615_151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752600"/>
            <a:ext cx="22288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0" descr="pre23615_1512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3962400"/>
            <a:ext cx="2236788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14400"/>
            <a:ext cx="7772400" cy="5257800"/>
          </a:xfrm>
        </p:spPr>
        <p:txBody>
          <a:bodyPr/>
          <a:lstStyle/>
          <a:p>
            <a:pPr eaLnBrk="1" hangingPunct="1"/>
            <a:r>
              <a:rPr lang="en-US" dirty="0" err="1" smtClean="0"/>
              <a:t>Syndesmotic</a:t>
            </a:r>
            <a:r>
              <a:rPr lang="en-US" dirty="0" smtClean="0"/>
              <a:t> Sprain (high ankle sprain)</a:t>
            </a:r>
          </a:p>
          <a:p>
            <a:pPr lvl="1" eaLnBrk="1" hangingPunct="1"/>
            <a:r>
              <a:rPr lang="en-US" dirty="0" smtClean="0"/>
              <a:t>Etiology/ MOI</a:t>
            </a:r>
          </a:p>
          <a:p>
            <a:pPr lvl="2" eaLnBrk="1" hangingPunct="1"/>
            <a:r>
              <a:rPr lang="en-US" dirty="0" smtClean="0"/>
              <a:t>Injury to the distal </a:t>
            </a:r>
            <a:r>
              <a:rPr lang="en-US" dirty="0" err="1" smtClean="0"/>
              <a:t>tibiofemoral</a:t>
            </a:r>
            <a:r>
              <a:rPr lang="en-US" dirty="0" smtClean="0"/>
              <a:t> joint (anterior/posterior </a:t>
            </a:r>
            <a:r>
              <a:rPr lang="en-US" dirty="0" err="1" smtClean="0"/>
              <a:t>tibiofibular</a:t>
            </a:r>
            <a:r>
              <a:rPr lang="en-US" dirty="0" smtClean="0"/>
              <a:t> ligament)</a:t>
            </a:r>
          </a:p>
          <a:p>
            <a:pPr lvl="2" eaLnBrk="1" hangingPunct="1"/>
            <a:r>
              <a:rPr lang="en-US" dirty="0" smtClean="0"/>
              <a:t>Injured w/ increased external rotation or </a:t>
            </a:r>
            <a:r>
              <a:rPr lang="en-US" dirty="0" err="1" smtClean="0"/>
              <a:t>dorsiflexion</a:t>
            </a:r>
            <a:endParaRPr lang="en-US" dirty="0" smtClean="0"/>
          </a:p>
          <a:p>
            <a:pPr lvl="2" eaLnBrk="1" hangingPunct="1"/>
            <a:r>
              <a:rPr lang="en-US" dirty="0" smtClean="0"/>
              <a:t>Injured in conjunction w/ medial and lateral ligaments</a:t>
            </a:r>
          </a:p>
          <a:p>
            <a:pPr lvl="2" eaLnBrk="1" hangingPunct="1"/>
            <a:r>
              <a:rPr lang="en-US" dirty="0" smtClean="0"/>
              <a:t>May require extensive period of time in order to return to play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http://painbehindkneecure.com/wp-content/uploads/2013/06/high_ankle_spr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28600"/>
            <a:ext cx="5715000" cy="5857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5943600" cy="61722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Graded Ankle Sprains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Signs of Injury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Grade 1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Mild pain and disability; weight bearing is minimally impaired; point tenderness over ligaments and no laxity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Grade 2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Feel or hear pop or snap; moderate pain w/ difficulty bearing weight; tenderness and edema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Positive </a:t>
            </a:r>
            <a:r>
              <a:rPr lang="en-US" dirty="0" err="1" smtClean="0"/>
              <a:t>talar</a:t>
            </a:r>
            <a:r>
              <a:rPr lang="en-US" dirty="0" smtClean="0"/>
              <a:t> tilt and anterior drawer tests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Possible tearing of the anterior </a:t>
            </a:r>
            <a:r>
              <a:rPr lang="en-US" dirty="0" err="1" smtClean="0"/>
              <a:t>talofibular</a:t>
            </a:r>
            <a:r>
              <a:rPr lang="en-US" dirty="0" smtClean="0"/>
              <a:t> and </a:t>
            </a:r>
            <a:r>
              <a:rPr lang="en-US" dirty="0" err="1" smtClean="0"/>
              <a:t>calcaneofibular</a:t>
            </a:r>
            <a:r>
              <a:rPr lang="en-US" dirty="0" smtClean="0"/>
              <a:t> ligaments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Grade 3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Severe pain, swelling, </a:t>
            </a:r>
            <a:r>
              <a:rPr lang="en-US" dirty="0" err="1" smtClean="0"/>
              <a:t>hemarthrosis</a:t>
            </a:r>
            <a:r>
              <a:rPr lang="en-US" dirty="0" smtClean="0"/>
              <a:t>, discoloration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Unable to bear weight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Positive </a:t>
            </a:r>
            <a:r>
              <a:rPr lang="en-US" dirty="0" err="1" smtClean="0"/>
              <a:t>talar</a:t>
            </a:r>
            <a:r>
              <a:rPr lang="en-US" dirty="0" smtClean="0"/>
              <a:t> tilt and anterior drawer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Instability due to complete </a:t>
            </a:r>
            <a:r>
              <a:rPr lang="en-US" dirty="0" err="1" smtClean="0"/>
              <a:t>ligamentous</a:t>
            </a:r>
            <a:r>
              <a:rPr lang="en-US" dirty="0" smtClean="0"/>
              <a:t> rupture</a:t>
            </a:r>
          </a:p>
        </p:txBody>
      </p:sp>
      <p:pic>
        <p:nvPicPr>
          <p:cNvPr id="27652" name="Picture 4" descr="http://us.123rf.com/400wm/400/400/alila/alila1112/alila111200001/11387382-ankle-sprain-grad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"/>
            <a:ext cx="2721427" cy="2285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457200"/>
            <a:ext cx="5867400" cy="5943600"/>
          </a:xfrm>
        </p:spPr>
        <p:txBody>
          <a:bodyPr rtlCol="0">
            <a:normAutofit fontScale="92500"/>
          </a:bodyPr>
          <a:lstStyle/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Care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Must manage pain and swelling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Apply horseshoe-shaped foam pad for focal compression 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Apply wet compression wrap to facilitate passage of cold from ice packs surrounding ankle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Apply ice for 20 minutes and repeat every hour for 24 hours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Continue to apply ice over the course of the next 3 days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Keep foot elevated as much as possible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Avoid weight bearing for at least 24 hours 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Begin weight bearing as soon as tolerated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Return to participation should be gradual and dictated by healing process</a:t>
            </a:r>
          </a:p>
        </p:txBody>
      </p:sp>
      <p:pic>
        <p:nvPicPr>
          <p:cNvPr id="28676" name="Picture 4" descr="http://graphics8.nytimes.com/images/2007/08/01/health/adam/193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447800"/>
            <a:ext cx="25908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533400"/>
            <a:ext cx="8153400" cy="5867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Ankle Fractures/Dislocations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Cause of Injury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Number of mechanisms – often similar to those seen in ankle sprains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Signs of Injury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Swelling and pain may be extreme with possible deformity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Care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Splint and refer to physician for X-ray and examination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RICE to control hemorrhaging and swelling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Once swelling is reduced, a walking cast or brace may be applied, w/ immobilization lasting 6-8 weeks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Rehabilitation is similar to that of ankle sprains once range of motion is normal</a:t>
            </a:r>
          </a:p>
        </p:txBody>
      </p:sp>
      <p:pic>
        <p:nvPicPr>
          <p:cNvPr id="29700" name="Picture 4" descr="http://faoj.files.wordpress.com/2009/11/peritdisfi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52400"/>
            <a:ext cx="1752600" cy="1220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pre23615_15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5588" y="304800"/>
            <a:ext cx="5943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"/>
            <a:ext cx="7772400" cy="5867400"/>
          </a:xfrm>
        </p:spPr>
        <p:txBody>
          <a:bodyPr rtlCol="0">
            <a:normAutofit fontScale="4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5000" dirty="0" err="1" smtClean="0"/>
              <a:t>Tibial</a:t>
            </a:r>
            <a:r>
              <a:rPr lang="en-US" sz="5000" dirty="0" smtClean="0"/>
              <a:t> and Fibular Fractures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50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5000" dirty="0" smtClean="0"/>
              <a:t>Cause of Injury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5000" dirty="0" smtClean="0"/>
              <a:t>Result of direct blow or indirect trauma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5000" dirty="0" smtClean="0"/>
              <a:t>Fibular fractures seen with </a:t>
            </a:r>
            <a:r>
              <a:rPr lang="en-US" sz="5000" dirty="0" err="1" smtClean="0"/>
              <a:t>tibial</a:t>
            </a:r>
            <a:r>
              <a:rPr lang="en-US" sz="5000" dirty="0" smtClean="0"/>
              <a:t> fractures or as the result of direct trauma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50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5000" dirty="0" smtClean="0"/>
              <a:t>Signs of Injury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5000" dirty="0" smtClean="0"/>
              <a:t>Pain, swelling, soft tissue insult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5000" dirty="0" smtClean="0"/>
              <a:t>Leg will appear hard and swollen (</a:t>
            </a:r>
            <a:r>
              <a:rPr lang="en-US" sz="5000" dirty="0" err="1" smtClean="0"/>
              <a:t>Volkman’s</a:t>
            </a:r>
            <a:r>
              <a:rPr lang="en-US" sz="5000" dirty="0" smtClean="0"/>
              <a:t> contracture)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5000" dirty="0" smtClean="0"/>
              <a:t>Deformity – may be open or closed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50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5000" dirty="0" smtClean="0"/>
              <a:t>Care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5000" dirty="0" smtClean="0"/>
              <a:t>Immediate treatment should include splinting to immobilize and ice, followed by medical referral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5000" dirty="0" smtClean="0"/>
              <a:t>Restricted weight bearing for weeks/months depending on severity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4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4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4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04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600200"/>
            <a:ext cx="4038600" cy="44958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486400" y="2209800"/>
            <a:ext cx="2743200" cy="3119718"/>
          </a:xfrm>
        </p:spPr>
      </p:pic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Problem?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pre61756_1929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5410200" cy="374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 descr="pre61756_1929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533400"/>
            <a:ext cx="3275013" cy="518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28600"/>
            <a:ext cx="7772400" cy="5943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Stress Fracture of Tibia or Fibula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Cause of Injury 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Common overuse condition, particularly in those with structural and biomechanical insufficiencies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Result of repetitive loading during training and </a:t>
            </a:r>
            <a:r>
              <a:rPr lang="en-US" dirty="0" smtClean="0"/>
              <a:t>conditioning</a:t>
            </a:r>
          </a:p>
          <a:p>
            <a:pPr lvl="2" eaLnBrk="1" fontAlgn="auto" hangingPunct="1">
              <a:spcAft>
                <a:spcPts val="0"/>
              </a:spcAft>
              <a:buNone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Signs of Injury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Pain with activity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Pain more intense after exercise than before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Point tenderness; difficult to discern bone and soft tissue pain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Bone scan results (stress fracture vs. </a:t>
            </a:r>
            <a:r>
              <a:rPr lang="en-US" dirty="0" err="1" smtClean="0"/>
              <a:t>periostitis</a:t>
            </a:r>
            <a:r>
              <a:rPr lang="en-US" dirty="0" smtClean="0"/>
              <a:t>)</a:t>
            </a: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590800"/>
            <a:ext cx="227125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533400"/>
            <a:ext cx="7543800" cy="4648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Care</a:t>
            </a:r>
          </a:p>
          <a:p>
            <a:pPr lvl="1" eaLnBrk="1" hangingPunct="1"/>
            <a:r>
              <a:rPr lang="en-US" sz="2400" dirty="0" smtClean="0"/>
              <a:t>Eliminate offending activity</a:t>
            </a:r>
          </a:p>
          <a:p>
            <a:pPr lvl="1" eaLnBrk="1" hangingPunct="1"/>
            <a:r>
              <a:rPr lang="en-US" sz="2400" dirty="0" smtClean="0"/>
              <a:t>Discontinue stress inducing activity 14 days</a:t>
            </a:r>
          </a:p>
          <a:p>
            <a:pPr lvl="1" eaLnBrk="1" hangingPunct="1"/>
            <a:r>
              <a:rPr lang="en-US" sz="2400" dirty="0" smtClean="0"/>
              <a:t>Use crutch for walking</a:t>
            </a:r>
          </a:p>
          <a:p>
            <a:pPr lvl="1" eaLnBrk="1" hangingPunct="1"/>
            <a:r>
              <a:rPr lang="en-US" sz="2400" dirty="0" smtClean="0"/>
              <a:t>Weight bearing may return when pain subsides</a:t>
            </a:r>
          </a:p>
          <a:p>
            <a:pPr lvl="1" eaLnBrk="1" hangingPunct="1"/>
            <a:r>
              <a:rPr lang="en-US" sz="2400" dirty="0" smtClean="0"/>
              <a:t>After pain free for 2 weeks athlete can gradually return to activity</a:t>
            </a:r>
          </a:p>
          <a:p>
            <a:pPr lvl="1" eaLnBrk="1" hangingPunct="1"/>
            <a:r>
              <a:rPr lang="en-US" sz="2400" dirty="0" smtClean="0"/>
              <a:t>Biomechanics must be addressed</a:t>
            </a:r>
          </a:p>
          <a:p>
            <a:pPr lvl="1" eaLnBrk="1" hangingPunct="1"/>
            <a:endParaRPr lang="en-US" sz="2400" dirty="0" smtClean="0"/>
          </a:p>
        </p:txBody>
      </p:sp>
      <p:pic>
        <p:nvPicPr>
          <p:cNvPr id="34821" name="Picture 5" descr="http://www.aafp.org/afp/2011/0101/afp20110101p39-f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191000"/>
            <a:ext cx="46482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533400"/>
            <a:ext cx="5715000" cy="5867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Medial </a:t>
            </a:r>
            <a:r>
              <a:rPr lang="en-US" dirty="0" err="1" smtClean="0"/>
              <a:t>Tibial</a:t>
            </a:r>
            <a:r>
              <a:rPr lang="en-US" dirty="0" smtClean="0"/>
              <a:t> Stress Syndrome (Shin Splints)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Cause of Injury 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Pain in anterior portion of shin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Stress fractures, muscle strains, chronic anterior compartment syndrome, </a:t>
            </a:r>
            <a:r>
              <a:rPr lang="en-US" dirty="0" err="1" smtClean="0"/>
              <a:t>periosteum</a:t>
            </a:r>
            <a:r>
              <a:rPr lang="en-US" dirty="0" smtClean="0"/>
              <a:t> irritation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Caused by repetitive </a:t>
            </a:r>
            <a:r>
              <a:rPr lang="en-US" dirty="0" err="1" smtClean="0"/>
              <a:t>microtrauma</a:t>
            </a:r>
            <a:endParaRPr lang="en-US" dirty="0" smtClean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Weak muscles, improper footwear, training errors, </a:t>
            </a:r>
            <a:r>
              <a:rPr lang="en-US" dirty="0" err="1" smtClean="0"/>
              <a:t>varus</a:t>
            </a:r>
            <a:r>
              <a:rPr lang="en-US" dirty="0" smtClean="0"/>
              <a:t> foot, tight heel cord, hypermobile or pronated feet and even forefoot supination can contribute to MTSS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May also involve, stress fractures or </a:t>
            </a:r>
            <a:r>
              <a:rPr lang="en-US" dirty="0" err="1" smtClean="0"/>
              <a:t>exertional</a:t>
            </a:r>
            <a:r>
              <a:rPr lang="en-US" dirty="0" smtClean="0"/>
              <a:t> compartment syndrome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</p:txBody>
      </p:sp>
      <p:pic>
        <p:nvPicPr>
          <p:cNvPr id="35844" name="Picture 4" descr="http://shinsplints.mrgoodhealth.com/files/2012/10/get-rid-of-shin-splin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57200"/>
            <a:ext cx="3095625" cy="5248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381000"/>
            <a:ext cx="6858000" cy="62484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Shin Splints (continued</a:t>
            </a:r>
            <a:r>
              <a:rPr lang="en-US" dirty="0" smtClean="0"/>
              <a:t>)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Signs of Injury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Diffuse pain about </a:t>
            </a:r>
            <a:r>
              <a:rPr lang="en-US" dirty="0" err="1" smtClean="0"/>
              <a:t>disto</a:t>
            </a:r>
            <a:r>
              <a:rPr lang="en-US" dirty="0" smtClean="0"/>
              <a:t>-medial aspect of </a:t>
            </a:r>
            <a:endParaRPr lang="en-US" dirty="0" smtClean="0"/>
          </a:p>
          <a:p>
            <a:pPr lvl="2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/>
              <a:t> </a:t>
            </a:r>
            <a:r>
              <a:rPr lang="en-US" dirty="0" smtClean="0"/>
              <a:t>   lower </a:t>
            </a:r>
            <a:r>
              <a:rPr lang="en-US" dirty="0" smtClean="0"/>
              <a:t>leg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As condition worsens ambulation may be painful, morning pain and stiffness may also increase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Can progress to stress fracture if not treated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Care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Physician referral for X-rays and bone scan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Activity modification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Correction of abnormal biomechanics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Ice massage to reduce pain and inflammation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Flexibility program for </a:t>
            </a:r>
            <a:r>
              <a:rPr lang="en-US" dirty="0" err="1" smtClean="0"/>
              <a:t>gastroc</a:t>
            </a:r>
            <a:r>
              <a:rPr lang="en-US" dirty="0" smtClean="0"/>
              <a:t>-soleus complex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Arch taping and orthotics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pic>
        <p:nvPicPr>
          <p:cNvPr id="36868" name="Picture 4" descr="http://t2.gstatic.com/images?q=tbn:ANd9GcTwXvRGbjuKMdbWfU8snYlSJWzHglhtnKVfG4NM0wyr2FR6A4Tgb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81000"/>
            <a:ext cx="253365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533400"/>
            <a:ext cx="8229600" cy="41148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Shin Contusion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Cause of Injury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Direct blow to lower leg (impacting </a:t>
            </a:r>
            <a:r>
              <a:rPr lang="en-US" dirty="0" err="1" smtClean="0"/>
              <a:t>periosteum</a:t>
            </a:r>
            <a:r>
              <a:rPr lang="en-US" dirty="0" smtClean="0"/>
              <a:t> anteriorly)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Signs of Injury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Intense pain, rapidly forming hematoma w/ jelly like consistency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Increased warmth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Care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RICE, NSAID’s and analgesics as needed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Maintaining compression for hematoma (which may need to aspirated) 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Fit with doughnut pad and </a:t>
            </a:r>
            <a:r>
              <a:rPr lang="en-US" dirty="0" err="1" smtClean="0"/>
              <a:t>orthoplast</a:t>
            </a:r>
            <a:r>
              <a:rPr lang="en-US" dirty="0" smtClean="0"/>
              <a:t> shell for protection</a:t>
            </a:r>
          </a:p>
        </p:txBody>
      </p:sp>
      <p:pic>
        <p:nvPicPr>
          <p:cNvPr id="37892" name="Picture 4" descr="http://s3.amazonaws.com/lcp/caton1974/myfiles/Shin_Contus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572000"/>
            <a:ext cx="3388783" cy="2084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533400"/>
            <a:ext cx="5638800" cy="5791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Compartment Syndrome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Cause of Injury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Rare acute traumatic syndrome due to direct blow or excessive exercise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May be classified as acute, acute </a:t>
            </a:r>
            <a:r>
              <a:rPr lang="en-US" dirty="0" err="1" smtClean="0"/>
              <a:t>exertional</a:t>
            </a:r>
            <a:r>
              <a:rPr lang="en-US" dirty="0" smtClean="0"/>
              <a:t> or chronic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Signs of Injury 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Excessive swelling compresses muscles, blood supply and nerves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Deep aching pain and tightness is experienced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Weakness with foot and toe extension and occasionally numbness in dorsal region of foot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</p:txBody>
      </p:sp>
      <p:pic>
        <p:nvPicPr>
          <p:cNvPr id="38916" name="Picture 4" descr="http://www.physioroom.com/images/anatomy/compartment_syndrom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219200"/>
            <a:ext cx="3190374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r>
              <a:rPr lang="en-US" smtClean="0"/>
              <a:t>Pulselessness</a:t>
            </a:r>
          </a:p>
          <a:p>
            <a:r>
              <a:rPr lang="en-US" smtClean="0"/>
              <a:t>Pallor (pale color)</a:t>
            </a:r>
          </a:p>
          <a:p>
            <a:r>
              <a:rPr lang="en-US" smtClean="0"/>
              <a:t>Paresthesia</a:t>
            </a:r>
          </a:p>
          <a:p>
            <a:r>
              <a:rPr lang="en-US" smtClean="0"/>
              <a:t>Pressure</a:t>
            </a:r>
          </a:p>
          <a:p>
            <a:r>
              <a:rPr lang="en-US" smtClean="0"/>
              <a:t>Paralysis</a:t>
            </a:r>
          </a:p>
        </p:txBody>
      </p:sp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5 P’s of Compartment Syndrome</a:t>
            </a:r>
          </a:p>
        </p:txBody>
      </p:sp>
      <p:pic>
        <p:nvPicPr>
          <p:cNvPr id="39941" name="Picture 5" descr="http://www.aurorahealthcare.org/yourhealth/healthgate/images/si55550628_105433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124200"/>
            <a:ext cx="3810000" cy="2486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"/>
            <a:ext cx="8229600" cy="4038600"/>
          </a:xfrm>
        </p:spPr>
        <p:txBody>
          <a:bodyPr rtlCol="0">
            <a:normAutofit lnSpcReduction="10000"/>
          </a:bodyPr>
          <a:lstStyle/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Care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If severe acute or chronic case, may present as medical emergency that requires surgery to reduce pressure or release fascia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RICE, NSAID’s and analgesics as needed 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Avoid use of compression wrap = increased pressure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Surgical release is generally used in recurrent conditions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May require 2-4 month recovery (post surgery)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Conservative management requires activity modification, icing and stretching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Surgery is required if conservative management fails</a:t>
            </a:r>
          </a:p>
        </p:txBody>
      </p:sp>
      <p:pic>
        <p:nvPicPr>
          <p:cNvPr id="40964" name="Picture 4" descr="http://cdn.lifeinthefastlane.com/wp-content/uploads/2010/07/compartment-syndrome-fasciotom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038600"/>
            <a:ext cx="5953125" cy="24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047750" y="2315369"/>
            <a:ext cx="2857500" cy="28575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232067"/>
            <a:ext cx="4038600" cy="3024104"/>
          </a:xfrm>
        </p:spPr>
      </p:pic>
      <p:sp>
        <p:nvSpPr>
          <p:cNvPr id="4198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Content Placeholder 3" descr="99105-004-A031C53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14600" y="1600200"/>
            <a:ext cx="4038600" cy="4708525"/>
          </a:xfrm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Bony Anatomy of the Lower Leg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28600"/>
            <a:ext cx="7772400" cy="41148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Achilles Tendonitis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Cause of Injury 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Inflammatory condition involving tendon, sheath or </a:t>
            </a:r>
            <a:r>
              <a:rPr lang="en-US" dirty="0" err="1" smtClean="0"/>
              <a:t>paratenon</a:t>
            </a:r>
            <a:endParaRPr lang="en-US" dirty="0" smtClean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Tendon is overloaded due to extensive stress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Presents with gradual onset and worsens with continued use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Decreased flexibility exacerbates condition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Signs of Injury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Generalized pain and stiffness, localized proximal to calcaneal insertion, warmth and painful with palpation, as well as thickened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May progress to morning stiffness</a:t>
            </a:r>
          </a:p>
        </p:txBody>
      </p:sp>
      <p:pic>
        <p:nvPicPr>
          <p:cNvPr id="43012" name="Picture 4" descr="http://www.thefootandankleclinic.com/media/achilles-tendonit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191000"/>
            <a:ext cx="3810000" cy="255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28600"/>
            <a:ext cx="7772400" cy="4114800"/>
          </a:xfrm>
        </p:spPr>
        <p:txBody>
          <a:bodyPr/>
          <a:lstStyle/>
          <a:p>
            <a:pPr lvl="2" eaLnBrk="1" hangingPunct="1">
              <a:buFontTx/>
              <a:buNone/>
            </a:pPr>
            <a:endParaRPr lang="en-US" smtClean="0"/>
          </a:p>
          <a:p>
            <a:pPr lvl="1" eaLnBrk="1" hangingPunct="1"/>
            <a:r>
              <a:rPr lang="en-US" smtClean="0"/>
              <a:t>Care</a:t>
            </a:r>
          </a:p>
          <a:p>
            <a:pPr lvl="2" eaLnBrk="1" hangingPunct="1"/>
            <a:r>
              <a:rPr lang="en-US" smtClean="0"/>
              <a:t>Resistant to quick resolution due to slow healing nature of tendon</a:t>
            </a:r>
          </a:p>
          <a:p>
            <a:pPr lvl="2" eaLnBrk="1" hangingPunct="1"/>
            <a:r>
              <a:rPr lang="en-US" smtClean="0"/>
              <a:t>Must reduce stress on tendon, address structural faults (orthotics, mechanics, flexibility)</a:t>
            </a:r>
          </a:p>
          <a:p>
            <a:pPr lvl="2" eaLnBrk="1" hangingPunct="1"/>
            <a:r>
              <a:rPr lang="en-US" smtClean="0"/>
              <a:t>Aggressive stretching and use of heel lift may be beneficial</a:t>
            </a:r>
          </a:p>
          <a:p>
            <a:pPr lvl="2" eaLnBrk="1" hangingPunct="1"/>
            <a:r>
              <a:rPr lang="en-US" smtClean="0"/>
              <a:t>Use of anti-inflammatory medications is suggested</a:t>
            </a:r>
          </a:p>
          <a:p>
            <a:pPr lvl="2" eaLnBrk="1" hangingPunct="1"/>
            <a:endParaRPr lang="en-US" smtClean="0"/>
          </a:p>
          <a:p>
            <a:pPr lvl="2" eaLnBrk="1" hangingPunct="1"/>
            <a:endParaRPr lang="en-US" smtClean="0"/>
          </a:p>
        </p:txBody>
      </p:sp>
      <p:pic>
        <p:nvPicPr>
          <p:cNvPr id="44036" name="Picture 4" descr="http://coloradofootinstitute.com/wp-content/themes/agency/images/achillesfram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038600"/>
            <a:ext cx="3895725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1447800"/>
            <a:ext cx="7086600" cy="4678363"/>
          </a:xfrm>
        </p:spPr>
      </p:pic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Achilles Tendon Rupture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457200"/>
            <a:ext cx="7772400" cy="4114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Achilles Tendon Rupture</a:t>
            </a:r>
          </a:p>
          <a:p>
            <a:pPr lvl="1" eaLnBrk="1" hangingPunct="1"/>
            <a:r>
              <a:rPr lang="en-US" smtClean="0"/>
              <a:t>Cause</a:t>
            </a:r>
          </a:p>
          <a:p>
            <a:pPr lvl="2" eaLnBrk="1" hangingPunct="1"/>
            <a:r>
              <a:rPr lang="en-US" smtClean="0"/>
              <a:t>Occurs w/ sudden stop and go; forceful plantar flexion w/ knee moving into full extension</a:t>
            </a:r>
          </a:p>
          <a:p>
            <a:pPr lvl="2" eaLnBrk="1" hangingPunct="1"/>
            <a:r>
              <a:rPr lang="en-US" smtClean="0"/>
              <a:t>Commonly seen in athletes </a:t>
            </a:r>
            <a:r>
              <a:rPr lang="en-US" u="sng" smtClean="0"/>
              <a:t>&gt;</a:t>
            </a:r>
            <a:r>
              <a:rPr lang="en-US" smtClean="0"/>
              <a:t> 30 years old</a:t>
            </a:r>
          </a:p>
          <a:p>
            <a:pPr lvl="2" eaLnBrk="1" hangingPunct="1"/>
            <a:r>
              <a:rPr lang="en-US" smtClean="0"/>
              <a:t>Generally has history of chronic inflammation</a:t>
            </a:r>
          </a:p>
          <a:p>
            <a:pPr lvl="1" eaLnBrk="1" hangingPunct="1"/>
            <a:r>
              <a:rPr lang="en-US" smtClean="0"/>
              <a:t>Signs of Injury</a:t>
            </a:r>
          </a:p>
          <a:p>
            <a:pPr lvl="2" eaLnBrk="1" hangingPunct="1"/>
            <a:r>
              <a:rPr lang="en-US" smtClean="0"/>
              <a:t>Sudden snap (kick in the leg) w/ immediate pain which rapidly subsides</a:t>
            </a:r>
          </a:p>
          <a:p>
            <a:pPr lvl="2" eaLnBrk="1" hangingPunct="1"/>
            <a:r>
              <a:rPr lang="en-US" smtClean="0"/>
              <a:t>Point tenderness, swelling, discoloration; decreased ROM</a:t>
            </a:r>
          </a:p>
          <a:p>
            <a:pPr lvl="2" eaLnBrk="1" hangingPunct="1"/>
            <a:r>
              <a:rPr lang="en-US" smtClean="0"/>
              <a:t>Obvious indentation and positive Thompson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762000"/>
            <a:ext cx="7772400" cy="4114800"/>
          </a:xfrm>
        </p:spPr>
        <p:txBody>
          <a:bodyPr/>
          <a:lstStyle/>
          <a:p>
            <a:pPr lvl="1" eaLnBrk="1" hangingPunct="1"/>
            <a:r>
              <a:rPr lang="en-US" smtClean="0"/>
              <a:t>Care</a:t>
            </a:r>
          </a:p>
          <a:p>
            <a:pPr lvl="2" eaLnBrk="1" hangingPunct="1"/>
            <a:r>
              <a:rPr lang="en-US" smtClean="0"/>
              <a:t>Usual management involves surgical repair for serious injuries </a:t>
            </a:r>
          </a:p>
          <a:p>
            <a:pPr lvl="2" eaLnBrk="1" hangingPunct="1"/>
            <a:r>
              <a:rPr lang="en-US" smtClean="0"/>
              <a:t>Non-operative treatment consists of RICE, NSAID’s, analgesics, and a non-weight bearing cast for 6 weeks to allow for proper tendon healing</a:t>
            </a:r>
          </a:p>
          <a:p>
            <a:pPr lvl="2" eaLnBrk="1" hangingPunct="1"/>
            <a:r>
              <a:rPr lang="en-US" smtClean="0"/>
              <a:t>Must work to regain normal range of motion followed by gradual and progressive strengthening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1600200"/>
            <a:ext cx="7924800" cy="4724400"/>
          </a:xfrm>
        </p:spPr>
      </p:pic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Achilles Tendon Repair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 descr="pre23615_1502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2057400"/>
            <a:ext cx="7077075" cy="3875088"/>
          </a:xfrm>
          <a:noFill/>
        </p:spPr>
      </p:pic>
      <p:sp>
        <p:nvSpPr>
          <p:cNvPr id="9218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Ligaments of the Lateral Ankle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Content Placeholder 3" descr="ankle_anatomy_bones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92238" y="1633538"/>
            <a:ext cx="6151562" cy="4614862"/>
          </a:xfrm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Bony Anatomy of the Ankle Joint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5" descr="pre23615_1502b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04913" y="1976438"/>
            <a:ext cx="6796087" cy="3738562"/>
          </a:xfrm>
          <a:noFill/>
        </p:spPr>
      </p:pic>
      <p:sp>
        <p:nvSpPr>
          <p:cNvPr id="1024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Ligaments of the Medial Ankle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Content Placeholder 5" descr="lower-leg-muscles-picture-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524000"/>
            <a:ext cx="4362450" cy="4495800"/>
          </a:xfrm>
          <a:ln>
            <a:solidFill>
              <a:schemeClr val="accent1"/>
            </a:solidFill>
          </a:ln>
        </p:spPr>
      </p:pic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Muscles of the Ankle and Lower Leg</a:t>
            </a:r>
          </a:p>
        </p:txBody>
      </p:sp>
      <p:pic>
        <p:nvPicPr>
          <p:cNvPr id="11268" name="Picture 6" descr="nr5555206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600200"/>
            <a:ext cx="4724400" cy="4038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Content Placeholder 3" descr="syndesmosis-an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1981200"/>
            <a:ext cx="4000500" cy="4000500"/>
          </a:xfrm>
        </p:spPr>
      </p:pic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Syndesmosis of the Lower Leg</a:t>
            </a:r>
          </a:p>
        </p:txBody>
      </p:sp>
      <p:pic>
        <p:nvPicPr>
          <p:cNvPr id="12292" name="Picture 4" descr="syndesmosi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905000"/>
            <a:ext cx="25908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1198</TotalTime>
  <Words>1704</Words>
  <Application>Microsoft Office PowerPoint</Application>
  <PresentationFormat>On-screen Show (4:3)</PresentationFormat>
  <Paragraphs>295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Times New Roman</vt:lpstr>
      <vt:lpstr>Arial</vt:lpstr>
      <vt:lpstr>Calibri</vt:lpstr>
      <vt:lpstr>Concourse</vt:lpstr>
      <vt:lpstr>The Ankle and Lower Leg</vt:lpstr>
      <vt:lpstr>Slide 2</vt:lpstr>
      <vt:lpstr>Problem?</vt:lpstr>
      <vt:lpstr>Bony Anatomy of the Lower Leg</vt:lpstr>
      <vt:lpstr>Ligaments of the Lateral Ankle</vt:lpstr>
      <vt:lpstr>Bony Anatomy of the Ankle Joint</vt:lpstr>
      <vt:lpstr>Ligaments of the Medial Ankle</vt:lpstr>
      <vt:lpstr>Muscles of the Ankle and Lower Leg</vt:lpstr>
      <vt:lpstr>Syndesmosis of the Lower Leg</vt:lpstr>
      <vt:lpstr>Preventing Injury in the Lower Leg and Ankle</vt:lpstr>
      <vt:lpstr>Slide 11</vt:lpstr>
      <vt:lpstr>Slide 12</vt:lpstr>
      <vt:lpstr>Assessing the Lower Leg and Ankle</vt:lpstr>
      <vt:lpstr>Slide 14</vt:lpstr>
      <vt:lpstr>Slide 15</vt:lpstr>
      <vt:lpstr>Slide 16</vt:lpstr>
      <vt:lpstr>Slide 17</vt:lpstr>
      <vt:lpstr> </vt:lpstr>
      <vt:lpstr>Recognition and Management of Injuries to the Ankle</vt:lpstr>
      <vt:lpstr>Slide 20</vt:lpstr>
      <vt:lpstr>Slide 21</vt:lpstr>
      <vt:lpstr>Eversion Ankle Sprains  -(Represent 5-10% of all ankle sprains)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5 P’s of Compartment Syndrome</vt:lpstr>
      <vt:lpstr>Slide 38</vt:lpstr>
      <vt:lpstr>Slide 39</vt:lpstr>
      <vt:lpstr>Slide 40</vt:lpstr>
      <vt:lpstr>Slide 41</vt:lpstr>
      <vt:lpstr>Achilles Tendon Rupture</vt:lpstr>
      <vt:lpstr>Slide 43</vt:lpstr>
      <vt:lpstr>Slide 44</vt:lpstr>
      <vt:lpstr>Achilles Tendon Repair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19: The Ankle and Lower Leg</dc:title>
  <dc:creator>Customer</dc:creator>
  <cp:lastModifiedBy>DT</cp:lastModifiedBy>
  <cp:revision>55</cp:revision>
  <dcterms:created xsi:type="dcterms:W3CDTF">2002-02-28T01:22:04Z</dcterms:created>
  <dcterms:modified xsi:type="dcterms:W3CDTF">2013-08-12T16:46:42Z</dcterms:modified>
</cp:coreProperties>
</file>