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0" r:id="rId3"/>
    <p:sldId id="355" r:id="rId4"/>
    <p:sldId id="359" r:id="rId5"/>
    <p:sldId id="337" r:id="rId6"/>
    <p:sldId id="338" r:id="rId7"/>
    <p:sldId id="351" r:id="rId8"/>
    <p:sldId id="352" r:id="rId9"/>
    <p:sldId id="343" r:id="rId10"/>
    <p:sldId id="271" r:id="rId11"/>
    <p:sldId id="257" r:id="rId12"/>
    <p:sldId id="265" r:id="rId13"/>
    <p:sldId id="264" r:id="rId14"/>
    <p:sldId id="346" r:id="rId15"/>
    <p:sldId id="286" r:id="rId16"/>
    <p:sldId id="280" r:id="rId17"/>
    <p:sldId id="348" r:id="rId18"/>
    <p:sldId id="283" r:id="rId19"/>
    <p:sldId id="347" r:id="rId20"/>
    <p:sldId id="285" r:id="rId21"/>
    <p:sldId id="287" r:id="rId22"/>
    <p:sldId id="299" r:id="rId23"/>
    <p:sldId id="288" r:id="rId24"/>
    <p:sldId id="303" r:id="rId25"/>
    <p:sldId id="304" r:id="rId26"/>
    <p:sldId id="349" r:id="rId27"/>
    <p:sldId id="307" r:id="rId28"/>
    <p:sldId id="308" r:id="rId29"/>
    <p:sldId id="309" r:id="rId30"/>
    <p:sldId id="310" r:id="rId31"/>
    <p:sldId id="313" r:id="rId32"/>
    <p:sldId id="314" r:id="rId33"/>
    <p:sldId id="318" r:id="rId34"/>
    <p:sldId id="319" r:id="rId35"/>
    <p:sldId id="320" r:id="rId36"/>
    <p:sldId id="350" r:id="rId37"/>
    <p:sldId id="353" r:id="rId38"/>
    <p:sldId id="322" r:id="rId39"/>
    <p:sldId id="356" r:id="rId40"/>
    <p:sldId id="328" r:id="rId41"/>
    <p:sldId id="358" r:id="rId42"/>
    <p:sldId id="324" r:id="rId43"/>
    <p:sldId id="332" r:id="rId44"/>
    <p:sldId id="325" r:id="rId45"/>
    <p:sldId id="357" r:id="rId46"/>
    <p:sldId id="326" r:id="rId47"/>
  </p:sldIdLst>
  <p:sldSz cx="9144000" cy="6858000" type="screen4x3"/>
  <p:notesSz cx="6858000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5" autoAdjust="0"/>
    <p:restoredTop sz="94660"/>
  </p:normalViewPr>
  <p:slideViewPr>
    <p:cSldViewPr>
      <p:cViewPr varScale="1">
        <p:scale>
          <a:sx n="88" d="100"/>
          <a:sy n="8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A5FDB4-57CF-4A2F-B3C7-50757BB135DC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6C9374-63E1-4D3A-A1C1-D2476A86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706438"/>
            <a:ext cx="4708525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73575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33133C-115C-4081-903C-EC4AA4D04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B768-9CEC-4828-AEF3-C3E15BA7AB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42E14-0D4F-475C-8DF8-20D90366C0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B9930-E51A-4C8A-80DC-6761B47FB8D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4582E-091F-45B7-B5CC-1CC3D4E6822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4C67C-4EC0-451A-BB65-3E492FC32A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CF4BE-DADD-47CC-8436-ACAAE7A93A3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B1317-2AA7-4BBC-9AAF-DA93D451E4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E7B08-AB1F-44CE-AFDA-40E405F8B84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F7373-0677-4682-A090-A5D8069D39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0F1B6-D0F8-42FF-AFB7-F8CCD67A51A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31116-0758-4248-9558-104AC08D4BE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F9468-8677-4A0A-B226-654126A587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D681F-5C42-47BD-A74C-D3DFCE97C80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4E9E5-E6F1-4931-ABA9-BF52E10B011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D3F3E-9A95-41D5-8786-72099ABED0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9AD56-A292-45C8-BE98-C0E9819F605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0E5D8-C4DC-446F-AD31-89B22D6D7C8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7435A-95E6-443C-AC3C-DDB4338DD84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9FDF8-FE67-4D7D-8AE7-08E4F70CE1E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E1D4-669C-4ADE-A760-A388C222CEB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6D13D-EEED-4C37-9521-8E01D9A534B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0104F-0F4A-4525-A7AE-870609C2F25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80D26-BC92-44B8-9AA3-9D3201AACE5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6EE64-9787-4C34-A6C3-47DEC4EE3F1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28BD9-F9B0-4A43-ADBC-E97BD211FB8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EE43A-5A10-49D2-A573-98877BD48F3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86684-FAE3-4CC9-A84E-6796A0A0EA2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3133C-115C-4081-903C-EC4AA4D041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08C9BB-8B14-4E36-9ABC-263CDFF1E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6D2D7A-B2CD-4A21-A6F4-81387438E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D508F-7FAA-401A-8C9C-516EBA048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E6234-FF34-4175-8BA4-4D23AEF39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152644-ED93-4750-B472-30F9DE3203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904FE2-58BE-49AB-9CFA-2F95FA0A4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DEF382-E9EE-4C1F-9A2E-D24BC6FDDF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E02C4F-0AFB-48CC-AA55-D1764D31A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98E824-B719-4880-B4D2-2C00104E76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2D439A-1D45-4741-BC37-CB2EF54E55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57CBCD-F867-4CC2-8F9C-7FFE3BD5A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176744-2E4A-49E6-BC6F-B6D3FC1E4F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Recognizing Different Sports Injuries and The Healing Process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Acute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mtClean="0"/>
              <a:t>Result of sudden trauma; Isolated event</a:t>
            </a:r>
          </a:p>
          <a:p>
            <a:pPr lvl="1" eaLnBrk="1" hangingPunct="1"/>
            <a:r>
              <a:rPr lang="en-US" smtClean="0"/>
              <a:t>Examples???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Chronic</a:t>
            </a:r>
          </a:p>
          <a:p>
            <a:pPr lvl="1" eaLnBrk="1" hangingPunct="1"/>
            <a:r>
              <a:rPr lang="en-US" smtClean="0"/>
              <a:t>Caused by repetitive, overuse activities</a:t>
            </a:r>
          </a:p>
          <a:p>
            <a:pPr lvl="1" eaLnBrk="1" hangingPunct="1"/>
            <a:r>
              <a:rPr lang="en-US" smtClean="0"/>
              <a:t>Examples???</a:t>
            </a:r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or chronic in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en-US" smtClean="0"/>
              <a:t>Acute Traumatic Injuries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724400" cy="609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Fractures</a:t>
            </a:r>
          </a:p>
          <a:p>
            <a:pPr eaLnBrk="1" hangingPunct="1"/>
            <a:r>
              <a:rPr lang="en-US" sz="2400" smtClean="0"/>
              <a:t>Result of extreme stress and strain on bone – breaks bone</a:t>
            </a:r>
          </a:p>
          <a:p>
            <a:pPr eaLnBrk="1" hangingPunct="1"/>
            <a:r>
              <a:rPr lang="en-US" sz="2400" smtClean="0"/>
              <a:t>Bone Anatomy</a:t>
            </a:r>
            <a:endParaRPr lang="en-US" sz="2200" b="1" smtClean="0"/>
          </a:p>
          <a:p>
            <a:pPr lvl="1" eaLnBrk="1" hangingPunct="1"/>
            <a:r>
              <a:rPr lang="en-US" sz="2000" b="1" smtClean="0"/>
              <a:t>Diaphysis </a:t>
            </a:r>
            <a:r>
              <a:rPr lang="en-US" sz="2000" smtClean="0"/>
              <a:t>-shaft </a:t>
            </a:r>
          </a:p>
          <a:p>
            <a:pPr lvl="2" eaLnBrk="1" hangingPunct="1"/>
            <a:r>
              <a:rPr lang="en-US" sz="1600" smtClean="0"/>
              <a:t>hollow and cylindrical </a:t>
            </a:r>
          </a:p>
          <a:p>
            <a:pPr lvl="1" eaLnBrk="1" hangingPunct="1"/>
            <a:r>
              <a:rPr lang="en-US" sz="2000" b="1" smtClean="0"/>
              <a:t>Epiphysis</a:t>
            </a:r>
            <a:r>
              <a:rPr lang="en-US" sz="2000" smtClean="0"/>
              <a:t> - composed of cancellous bone and has hyaline cartilage covering </a:t>
            </a:r>
          </a:p>
          <a:p>
            <a:pPr lvl="1" eaLnBrk="1" hangingPunct="1"/>
            <a:r>
              <a:rPr lang="en-US" sz="2000" b="1" smtClean="0"/>
              <a:t>Periosteum</a:t>
            </a:r>
            <a:r>
              <a:rPr lang="en-US" sz="2000" smtClean="0"/>
              <a:t>  - dense, white fibrous covering </a:t>
            </a:r>
          </a:p>
          <a:p>
            <a:pPr lvl="2" eaLnBrk="1" hangingPunct="1"/>
            <a:r>
              <a:rPr lang="en-US" sz="1600" smtClean="0"/>
              <a:t>contains blood vessels and osteoblasts</a:t>
            </a: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  <a:p>
            <a:pPr lvl="1" eaLnBrk="1" hangingPunct="1"/>
            <a:endParaRPr lang="en-US" sz="2400" smtClean="0"/>
          </a:p>
        </p:txBody>
      </p:sp>
      <p:pic>
        <p:nvPicPr>
          <p:cNvPr id="16388" name="Picture 7" descr="pre23615_1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7276" y="2400141"/>
            <a:ext cx="2060448" cy="29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6172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Acute Fractures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smtClean="0"/>
              <a:t>Partial or complete</a:t>
            </a:r>
          </a:p>
          <a:p>
            <a:pPr eaLnBrk="1" hangingPunct="1"/>
            <a:r>
              <a:rPr lang="en-US" sz="2800" smtClean="0"/>
              <a:t>Either closed or open (through skin)</a:t>
            </a:r>
          </a:p>
          <a:p>
            <a:pPr eaLnBrk="1" hangingPunct="1"/>
            <a:r>
              <a:rPr lang="en-US" sz="2800" smtClean="0"/>
              <a:t>Presents with </a:t>
            </a:r>
            <a:r>
              <a:rPr lang="en-US" sz="2800" b="1" smtClean="0"/>
              <a:t>deformity</a:t>
            </a:r>
            <a:r>
              <a:rPr lang="en-US" sz="2800" smtClean="0"/>
              <a:t>, </a:t>
            </a:r>
            <a:r>
              <a:rPr lang="en-US" sz="2800" b="1" smtClean="0"/>
              <a:t>point tenderness</a:t>
            </a:r>
            <a:r>
              <a:rPr lang="en-US" sz="2800" smtClean="0"/>
              <a:t>, </a:t>
            </a:r>
            <a:r>
              <a:rPr lang="en-US" sz="2800" b="1" smtClean="0"/>
              <a:t>swelling</a:t>
            </a:r>
            <a:r>
              <a:rPr lang="en-US" sz="2800" smtClean="0"/>
              <a:t> and </a:t>
            </a:r>
            <a:r>
              <a:rPr lang="en-US" sz="2800" b="1" smtClean="0"/>
              <a:t>pain</a:t>
            </a:r>
            <a:r>
              <a:rPr lang="en-US" sz="2800" smtClean="0"/>
              <a:t> with movement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pic>
        <p:nvPicPr>
          <p:cNvPr id="17411" name="Picture 15" descr="pre23615_1303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04800"/>
            <a:ext cx="1555750" cy="2895600"/>
          </a:xfrm>
        </p:spPr>
      </p:pic>
      <p:pic>
        <p:nvPicPr>
          <p:cNvPr id="17412" name="Picture 18" descr="pre23615_1303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51538" y="304800"/>
            <a:ext cx="1592262" cy="2895600"/>
          </a:xfrm>
        </p:spPr>
      </p:pic>
      <p:pic>
        <p:nvPicPr>
          <p:cNvPr id="17413" name="Picture 21" descr="pre23615_1303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04800"/>
            <a:ext cx="1600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pre23615_1303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4688" y="3352800"/>
            <a:ext cx="1597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3" descr="pre23615_1303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348038"/>
            <a:ext cx="16002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4" descr="pre23615_1303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8250" y="3352800"/>
            <a:ext cx="1555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81000"/>
            <a:ext cx="6019800" cy="60198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>Load Characteristics</a:t>
            </a:r>
          </a:p>
          <a:p>
            <a:pPr lvl="1" eaLnBrk="1" hangingPunct="1">
              <a:buFont typeface="Arial" charset="0"/>
              <a:buNone/>
            </a:pPr>
            <a:endParaRPr lang="en-US" sz="320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mtClean="0"/>
              <a:t>Bones can be stressed or loaded through:</a:t>
            </a:r>
          </a:p>
          <a:p>
            <a:pPr lvl="3" eaLnBrk="1" hangingPunct="1"/>
            <a:r>
              <a:rPr lang="en-US" smtClean="0"/>
              <a:t> Tension </a:t>
            </a:r>
          </a:p>
          <a:p>
            <a:pPr lvl="3" eaLnBrk="1" hangingPunct="1"/>
            <a:r>
              <a:rPr lang="en-US" smtClean="0"/>
              <a:t>Compression</a:t>
            </a:r>
          </a:p>
          <a:p>
            <a:pPr lvl="3" eaLnBrk="1" hangingPunct="1"/>
            <a:r>
              <a:rPr lang="en-US" smtClean="0"/>
              <a:t>Bending</a:t>
            </a:r>
          </a:p>
          <a:p>
            <a:pPr lvl="3" eaLnBrk="1" hangingPunct="1"/>
            <a:r>
              <a:rPr lang="en-US" smtClean="0"/>
              <a:t> twisting </a:t>
            </a:r>
          </a:p>
          <a:p>
            <a:pPr lvl="3" eaLnBrk="1" hangingPunct="1"/>
            <a:r>
              <a:rPr lang="en-US" smtClean="0"/>
              <a:t>shearing</a:t>
            </a:r>
          </a:p>
          <a:p>
            <a:pPr lvl="2" eaLnBrk="1" hangingPunct="1"/>
            <a:r>
              <a:rPr lang="en-US" smtClean="0"/>
              <a:t>Greater force = more severe fracture</a:t>
            </a:r>
          </a:p>
          <a:p>
            <a:pPr lvl="2" eaLnBrk="1" hangingPunct="1"/>
            <a:r>
              <a:rPr lang="en-US" smtClean="0"/>
              <a:t>Some bones will require more force than others</a:t>
            </a:r>
          </a:p>
        </p:txBody>
      </p:sp>
      <p:pic>
        <p:nvPicPr>
          <p:cNvPr id="18435" name="Picture 12" descr="8-1"/>
          <p:cNvPicPr>
            <a:picLocks noChangeAspect="1" noChangeArrowheads="1"/>
          </p:cNvPicPr>
          <p:nvPr/>
        </p:nvPicPr>
        <p:blipFill>
          <a:blip r:embed="rId3" cstate="print"/>
          <a:srcRect b="16936"/>
          <a:stretch>
            <a:fillRect/>
          </a:stretch>
        </p:blipFill>
        <p:spPr bwMode="auto">
          <a:xfrm>
            <a:off x="6629400" y="381000"/>
            <a:ext cx="2208213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Mechanical Forces of Injury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3200" smtClean="0"/>
              <a:t>Tendons resist tensile forces.</a:t>
            </a:r>
          </a:p>
          <a:p>
            <a:pPr lvl="1" eaLnBrk="1" hangingPunct="1"/>
            <a:r>
              <a:rPr lang="en-US" sz="3200" smtClean="0"/>
              <a:t>Bones resist compressive forces.</a:t>
            </a:r>
          </a:p>
          <a:p>
            <a:pPr lvl="1" eaLnBrk="1" hangingPunct="1"/>
            <a:r>
              <a:rPr lang="en-US" sz="3200" smtClean="0"/>
              <a:t>Ligaments resist tensile forces.</a:t>
            </a:r>
            <a:r>
              <a:rPr lang="en-US" smtClean="0"/>
              <a:t>	</a:t>
            </a:r>
          </a:p>
          <a:p>
            <a:pPr lvl="1" eaLnBrk="1" hangingPunct="1">
              <a:buFont typeface="Arial" charset="0"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mtClean="0"/>
              <a:t>Each type of tissue has a limit for how much force it can withstand.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229600" cy="510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Healing of a Fracture</a:t>
            </a:r>
          </a:p>
          <a:p>
            <a:pPr algn="ctr" eaLnBrk="1" hangingPunct="1">
              <a:buFont typeface="Arial" charset="0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mtClean="0"/>
              <a:t>Generally requires immobilization (boot or cast)</a:t>
            </a:r>
          </a:p>
          <a:p>
            <a:pPr lvl="2" eaLnBrk="1" hangingPunct="1"/>
            <a:r>
              <a:rPr lang="en-US" smtClean="0"/>
              <a:t>usually 6-8 wks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Following cast removal, normal stresses and strains will aid in healing = </a:t>
            </a:r>
            <a:r>
              <a:rPr lang="en-US" b="1" smtClean="0"/>
              <a:t>Rehabilitation</a:t>
            </a:r>
          </a:p>
        </p:txBody>
      </p:sp>
      <p:pic>
        <p:nvPicPr>
          <p:cNvPr id="20483" name="Picture 2" descr="cast_types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SLC_01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justine_2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24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 eaLnBrk="1" hangingPunct="1"/>
            <a:r>
              <a:rPr lang="en-US" sz="2600" smtClean="0"/>
              <a:t>Possible causes</a:t>
            </a:r>
          </a:p>
          <a:p>
            <a:pPr lvl="1" eaLnBrk="1" hangingPunct="1"/>
            <a:r>
              <a:rPr lang="en-US" sz="2200" smtClean="0"/>
              <a:t>Overload due to muscle contraction, </a:t>
            </a:r>
          </a:p>
          <a:p>
            <a:pPr lvl="1" eaLnBrk="1" hangingPunct="1"/>
            <a:r>
              <a:rPr lang="en-US" sz="2200" smtClean="0"/>
              <a:t>Altered stress distribution due to muscle fatigue</a:t>
            </a:r>
          </a:p>
          <a:p>
            <a:pPr lvl="1" eaLnBrk="1" hangingPunct="1"/>
            <a:r>
              <a:rPr lang="en-US" sz="2200" smtClean="0"/>
              <a:t>Changes in surface</a:t>
            </a:r>
          </a:p>
          <a:p>
            <a:pPr lvl="1" eaLnBrk="1" hangingPunct="1"/>
            <a:r>
              <a:rPr lang="en-US" sz="2200" smtClean="0"/>
              <a:t>Too much activity too soon or in general</a:t>
            </a:r>
          </a:p>
          <a:p>
            <a:pPr eaLnBrk="1" hangingPunct="1"/>
            <a:r>
              <a:rPr lang="en-US" sz="2600" smtClean="0"/>
              <a:t>Begins with a dull ache becoming worse over time</a:t>
            </a:r>
          </a:p>
          <a:p>
            <a:pPr eaLnBrk="1" hangingPunct="1"/>
            <a:r>
              <a:rPr lang="en-US" sz="2600" smtClean="0"/>
              <a:t>Initially pain during activity and then progresses to pain following activity</a:t>
            </a:r>
          </a:p>
          <a:p>
            <a:pPr eaLnBrk="1" hangingPunct="1"/>
            <a:r>
              <a:rPr lang="en-US" sz="2600" smtClean="0"/>
              <a:t>Early</a:t>
            </a:r>
            <a:r>
              <a:rPr lang="en-US" sz="3000" smtClean="0"/>
              <a:t> </a:t>
            </a:r>
            <a:r>
              <a:rPr lang="en-US" sz="2600" smtClean="0"/>
              <a:t>detection is difficult, bone scan is useful</a:t>
            </a:r>
          </a:p>
          <a:p>
            <a:pPr eaLnBrk="1" hangingPunct="1"/>
            <a:r>
              <a:rPr lang="en-US" sz="2600" smtClean="0"/>
              <a:t>X-ray is effective after several weeks</a:t>
            </a:r>
            <a:r>
              <a:rPr lang="en-US" sz="3000" smtClean="0"/>
              <a:t> </a:t>
            </a:r>
          </a:p>
          <a:p>
            <a:pPr eaLnBrk="1" hangingPunct="1"/>
            <a:r>
              <a:rPr lang="en-US" sz="2600" b="1" smtClean="0"/>
              <a:t>If suspected, Stop activity and refer to Orthopedic</a:t>
            </a: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Stress Fractures (fx)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64fig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5083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tibial-stress-frac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4be1c7695fe42Stress-fractuur-kni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4432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Dislocations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At least one bone in a joint is forced completely out of the respected joint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Most common at the fingers, ankle, and shoulders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Subluxations</a:t>
            </a:r>
            <a:r>
              <a:rPr lang="en-US" sz="28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Partial dislocation of the joint. Usually reducing itself because the bone did not come completely out of the joint.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Often occurs at the shoulder and patella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Signs and symptoms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Deformity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Swelling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Subluxation</a:t>
            </a:r>
            <a:r>
              <a:rPr lang="en-US" sz="2400" dirty="0" smtClean="0"/>
              <a:t> – pain and the sensation that it ‘came out’ of place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Dislocation’s and Subluxation’s </a:t>
            </a:r>
            <a:endParaRPr lang="en-US" smtClean="0"/>
          </a:p>
        </p:txBody>
      </p:sp>
      <p:pic>
        <p:nvPicPr>
          <p:cNvPr id="23556" name="Picture 7" descr="ankle_disloc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38600"/>
            <a:ext cx="1385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Knee_Dislocation_-_Clipp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575" y="3276600"/>
            <a:ext cx="4670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shoulder%20disloc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Content Placeholder 3" descr="ankledislocation_jpg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4648200" cy="2590800"/>
          </a:xfrm>
        </p:spPr>
      </p:pic>
      <p:pic>
        <p:nvPicPr>
          <p:cNvPr id="24581" name="Picture 5" descr="Finger_Dislocation_op_800x6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514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ncw_ap_cparker_injury_2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posteromed_ankl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twisted_ankl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808538"/>
            <a:ext cx="16764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447800"/>
            <a:ext cx="6934200" cy="4495800"/>
          </a:xfrm>
          <a:noFill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Signs and symptoms continued…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153400" cy="52578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 factors associated with dislocations –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1) loss of limb function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2) swelling and point tenderness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Additional concerns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Avulsion fractures, ligament/muscular damage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“Once a dislocation, always a dislocation”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Treatment (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Reduction-  generally done by a Physician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Dislocations (particularly first time) should always be considered and treated as a fracture until ruled out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X-ray is a MUST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Return to play often determined by extent of soft tissue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igamen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1863"/>
            <a:ext cx="37338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0000"/>
                </a:solidFill>
              </a:rPr>
              <a:t>Damage to a ligament </a:t>
            </a:r>
            <a:r>
              <a:rPr lang="en-US" sz="3000" smtClean="0"/>
              <a:t>(provides support to a joint)</a:t>
            </a:r>
          </a:p>
          <a:p>
            <a:pPr lvl="1" eaLnBrk="1" hangingPunct="1"/>
            <a:r>
              <a:rPr lang="en-US" sz="2600" smtClean="0"/>
              <a:t>Connects a bone to another bone</a:t>
            </a:r>
          </a:p>
          <a:p>
            <a:pPr lvl="1" eaLnBrk="1" hangingPunct="1"/>
            <a:r>
              <a:rPr lang="en-US" sz="2600" smtClean="0"/>
              <a:t>Extreme twist or rotation of the joint results in the  stretching or tearing of the</a:t>
            </a:r>
            <a:r>
              <a:rPr lang="en-US" sz="2600" smtClean="0">
                <a:solidFill>
                  <a:srgbClr val="FF0000"/>
                </a:solidFill>
              </a:rPr>
              <a:t> ligament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Ligament Sprains</a:t>
            </a:r>
          </a:p>
        </p:txBody>
      </p:sp>
      <p:pic>
        <p:nvPicPr>
          <p:cNvPr id="26629" name="Picture 3" descr="ank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ligament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534400" cy="586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Grading System</a:t>
            </a:r>
          </a:p>
          <a:p>
            <a:pPr lvl="1" eaLnBrk="1" hangingPunct="1"/>
            <a:r>
              <a:rPr lang="en-US" b="1" smtClean="0"/>
              <a:t>Grade/degree 1 </a:t>
            </a:r>
            <a:r>
              <a:rPr lang="en-US" smtClean="0"/>
              <a:t>–  </a:t>
            </a:r>
            <a:r>
              <a:rPr lang="en-US" b="1" smtClean="0">
                <a:solidFill>
                  <a:srgbClr val="00B050"/>
                </a:solidFill>
              </a:rPr>
              <a:t>Stretching of the Ligament</a:t>
            </a:r>
          </a:p>
          <a:p>
            <a:pPr lvl="2" eaLnBrk="1" hangingPunct="1"/>
            <a:r>
              <a:rPr lang="en-US" smtClean="0"/>
              <a:t>some pain, minimal loss of function, no abnormal motion, and mild point tenderness, </a:t>
            </a:r>
            <a:r>
              <a:rPr lang="en-US" b="1" smtClean="0"/>
              <a:t>slight swelling </a:t>
            </a:r>
            <a:r>
              <a:rPr lang="en-US" smtClean="0"/>
              <a:t>and joint stiffness</a:t>
            </a:r>
          </a:p>
          <a:p>
            <a:pPr lvl="1" eaLnBrk="1" hangingPunct="1"/>
            <a:r>
              <a:rPr lang="en-US" b="1" smtClean="0"/>
              <a:t>Grade/degree II </a:t>
            </a:r>
            <a:r>
              <a:rPr lang="en-US" smtClean="0"/>
              <a:t>– </a:t>
            </a:r>
            <a:r>
              <a:rPr lang="en-US" b="1" smtClean="0">
                <a:solidFill>
                  <a:srgbClr val="00B050"/>
                </a:solidFill>
              </a:rPr>
              <a:t>Stretching and some tearing of ligament</a:t>
            </a:r>
          </a:p>
          <a:p>
            <a:pPr lvl="2" eaLnBrk="1" hangingPunct="1"/>
            <a:r>
              <a:rPr lang="en-US" smtClean="0"/>
              <a:t> pain, moderate loss of function, swelling, and </a:t>
            </a:r>
            <a:r>
              <a:rPr lang="en-US" b="1" smtClean="0"/>
              <a:t>instability,  </a:t>
            </a:r>
            <a:r>
              <a:rPr lang="en-US" smtClean="0"/>
              <a:t>some tearing of ligament fibers </a:t>
            </a:r>
          </a:p>
          <a:p>
            <a:pPr lvl="1" eaLnBrk="1" hangingPunct="1"/>
            <a:r>
              <a:rPr lang="en-US" b="1" smtClean="0"/>
              <a:t>Grade/degree III </a:t>
            </a:r>
            <a:r>
              <a:rPr lang="en-US" smtClean="0"/>
              <a:t>– </a:t>
            </a:r>
            <a:r>
              <a:rPr lang="en-US" b="1" smtClean="0">
                <a:solidFill>
                  <a:srgbClr val="00B050"/>
                </a:solidFill>
              </a:rPr>
              <a:t>Tearing/rupture of the ligament</a:t>
            </a:r>
          </a:p>
          <a:p>
            <a:pPr lvl="2" eaLnBrk="1" hangingPunct="1"/>
            <a:r>
              <a:rPr lang="en-US" smtClean="0"/>
              <a:t>Severe pain, significant loss of function, severe instability and swelling,  and may also represent subluxation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nd%20degree%20knee%20spr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0150"/>
            <a:ext cx="32004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pre23615_13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613" y="228600"/>
            <a:ext cx="74183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534400" cy="5791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rgbClr val="FF0000"/>
                </a:solidFill>
              </a:rPr>
              <a:t>Ligament Sprains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Restoration of joint stability is difficult with grade I and II injuries</a:t>
            </a:r>
          </a:p>
          <a:p>
            <a:pPr lvl="1" eaLnBrk="1" hangingPunct="1"/>
            <a:r>
              <a:rPr lang="en-US" smtClean="0"/>
              <a:t>Must rely on other structures around the joint </a:t>
            </a:r>
          </a:p>
          <a:p>
            <a:pPr lvl="2" eaLnBrk="1" hangingPunct="1"/>
            <a:r>
              <a:rPr lang="en-US" smtClean="0"/>
              <a:t>Rely heavily on muscles surrounding joint</a:t>
            </a:r>
          </a:p>
          <a:p>
            <a:pPr lvl="1" eaLnBrk="1" hangingPunct="1"/>
            <a:r>
              <a:rPr lang="en-US" smtClean="0"/>
              <a:t>Ligament has been stretched/partially torn causing development of inelastic scar </a:t>
            </a:r>
          </a:p>
          <a:p>
            <a:pPr lvl="2" eaLnBrk="1" hangingPunct="1"/>
            <a:r>
              <a:rPr lang="en-US" smtClean="0"/>
              <a:t>Ligament will not regain original tension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Rehab = strengthening = improved joint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lvl="1" eaLnBrk="1" hangingPunct="1"/>
            <a:r>
              <a:rPr lang="en-US" smtClean="0"/>
              <a:t>Result of sudden blow to body, blunt force trauma</a:t>
            </a:r>
          </a:p>
          <a:p>
            <a:pPr lvl="1" eaLnBrk="1" hangingPunct="1"/>
            <a:r>
              <a:rPr lang="en-US" smtClean="0"/>
              <a:t>Deep or superficial</a:t>
            </a:r>
          </a:p>
          <a:p>
            <a:pPr lvl="1" eaLnBrk="1" hangingPunct="1"/>
            <a:r>
              <a:rPr lang="en-US" smtClean="0"/>
              <a:t>Hematoma = blood and lymph flow of tissue</a:t>
            </a:r>
          </a:p>
          <a:p>
            <a:pPr lvl="2" eaLnBrk="1" hangingPunct="1"/>
            <a:r>
              <a:rPr lang="en-US" smtClean="0"/>
              <a:t>bleeding results in discoloration of skin</a:t>
            </a:r>
          </a:p>
          <a:p>
            <a:pPr lvl="1" eaLnBrk="1" hangingPunct="1"/>
            <a:r>
              <a:rPr lang="en-US" smtClean="0"/>
              <a:t>Must be cautious of repeated blows to same area</a:t>
            </a:r>
          </a:p>
          <a:p>
            <a:pPr lvl="2" eaLnBrk="1" hangingPunct="1"/>
            <a:r>
              <a:rPr lang="en-US" smtClean="0"/>
              <a:t>Myositis Ossificans </a:t>
            </a:r>
          </a:p>
          <a:p>
            <a:pPr lvl="3" eaLnBrk="1" hangingPunct="1"/>
            <a:r>
              <a:rPr lang="en-US" smtClean="0"/>
              <a:t>Calcium deposits form within the soft tissue</a:t>
            </a:r>
          </a:p>
          <a:p>
            <a:pPr lvl="3" eaLnBrk="1" hangingPunct="1"/>
            <a:r>
              <a:rPr lang="en-US" smtClean="0"/>
              <a:t>Protect the area with padding</a:t>
            </a:r>
          </a:p>
          <a:p>
            <a:pPr lvl="3" eaLnBrk="1" hangingPunct="1"/>
            <a:r>
              <a:rPr lang="en-US" smtClean="0"/>
              <a:t>Quadriceps and biceps are common sites</a:t>
            </a:r>
          </a:p>
          <a:p>
            <a:pPr lvl="3" eaLnBrk="1" hangingPunct="1"/>
            <a:endParaRPr lang="en-US" smtClean="0"/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Contusions (Bruise)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4" descr="21-07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3462338" cy="2424113"/>
          </a:xfrm>
        </p:spPr>
      </p:pic>
      <p:pic>
        <p:nvPicPr>
          <p:cNvPr id="31747" name="Picture 5" descr="273_7366_r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"/>
            <a:ext cx="2457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b_quad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bursitis-contusion-of-upp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14800"/>
            <a:ext cx="3276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myosossifap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52400"/>
            <a:ext cx="23431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7724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MOI</a:t>
            </a:r>
          </a:p>
          <a:p>
            <a:pPr lvl="1" eaLnBrk="1" hangingPunct="1"/>
            <a:r>
              <a:rPr lang="en-US" sz="2000" smtClean="0"/>
              <a:t>Stretch, tear or rupture of muscle or connective tissue</a:t>
            </a:r>
            <a:endParaRPr lang="en-US" sz="2400" smtClean="0"/>
          </a:p>
          <a:p>
            <a:pPr eaLnBrk="1" hangingPunct="1"/>
            <a:r>
              <a:rPr lang="en-US" sz="2800" smtClean="0"/>
              <a:t>Signs and Symptoms</a:t>
            </a:r>
          </a:p>
          <a:p>
            <a:pPr lvl="1" eaLnBrk="1" hangingPunct="1"/>
            <a:r>
              <a:rPr lang="en-US" sz="2400" smtClean="0"/>
              <a:t>Hear/feel a pop    	- Tightness</a:t>
            </a:r>
          </a:p>
          <a:p>
            <a:pPr lvl="1" eaLnBrk="1" hangingPunct="1"/>
            <a:r>
              <a:rPr lang="en-US" sz="2400" smtClean="0"/>
              <a:t>Deformity	  	- feels like they have been </a:t>
            </a:r>
          </a:p>
          <a:p>
            <a:pPr lvl="1" eaLnBrk="1" hangingPunct="1"/>
            <a:r>
              <a:rPr lang="en-US" sz="2400" smtClean="0"/>
              <a:t>Pain 			   ‘shot’ </a:t>
            </a:r>
          </a:p>
          <a:p>
            <a:pPr lvl="1" eaLnBrk="1" hangingPunct="1"/>
            <a:r>
              <a:rPr lang="en-US" sz="2400" smtClean="0"/>
              <a:t>Decreased ROM/flexibility</a:t>
            </a:r>
          </a:p>
          <a:p>
            <a:pPr eaLnBrk="1" hangingPunct="1"/>
            <a:r>
              <a:rPr lang="en-US" sz="2800" smtClean="0"/>
              <a:t>Rehabilitation</a:t>
            </a:r>
          </a:p>
          <a:p>
            <a:pPr lvl="1" eaLnBrk="1" hangingPunct="1"/>
            <a:r>
              <a:rPr lang="en-US" sz="2400" b="1" smtClean="0"/>
              <a:t>Lengthy</a:t>
            </a:r>
            <a:r>
              <a:rPr lang="en-US" sz="2400" smtClean="0"/>
              <a:t> process regardless of severity</a:t>
            </a:r>
          </a:p>
          <a:p>
            <a:pPr lvl="1" eaLnBrk="1" hangingPunct="1"/>
            <a:r>
              <a:rPr lang="en-US" sz="2400" smtClean="0"/>
              <a:t>6-8 weeks</a:t>
            </a:r>
          </a:p>
          <a:p>
            <a:pPr lvl="1" eaLnBrk="1" hangingPunct="1"/>
            <a:r>
              <a:rPr lang="en-US" sz="2400" b="1" smtClean="0"/>
              <a:t>Return to activity too soon= re-injury </a:t>
            </a:r>
          </a:p>
          <a:p>
            <a:pPr lvl="2" eaLnBrk="1" hangingPunct="1"/>
            <a:endParaRPr lang="en-US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Muscle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534400" cy="68580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Grades/severity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Grade/Deg I </a:t>
            </a:r>
            <a:r>
              <a:rPr lang="en-US" dirty="0" smtClean="0"/>
              <a:t>- some fibers have been stretched or actually torn resulting in tenderness and pain on active ROM; </a:t>
            </a:r>
            <a:r>
              <a:rPr lang="en-US" b="1" dirty="0" smtClean="0"/>
              <a:t>movement painful but full ROM present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Grade/Deg II </a:t>
            </a:r>
            <a:r>
              <a:rPr lang="en-US" dirty="0" smtClean="0"/>
              <a:t>– more fibers have been torn and contraction is painful; usually a depression or divot is palpable; some swelling and discoloration are present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Grade/Deg III- </a:t>
            </a:r>
            <a:r>
              <a:rPr lang="en-US" dirty="0" smtClean="0"/>
              <a:t>Complete rupture of muscle or </a:t>
            </a:r>
            <a:r>
              <a:rPr lang="en-US" dirty="0" err="1" smtClean="0"/>
              <a:t>musculotendinous</a:t>
            </a:r>
            <a:r>
              <a:rPr lang="en-US" dirty="0" smtClean="0"/>
              <a:t> junction; usual loss of function; initial great deal of pain that diminishes due to nerve damage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re23615_1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1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3IOC5CA6PCDO9CAOH3MONCA613GMJCAU16K0PCA37W22RCALSGGI9CAQL04C4CA9FZM49CAFB3PC1CA0KPJ7ACA64B97WCASD9CJCCATHQS1QCA97VLTOCASQJPL5CA44T3EZCA1AOXL2CAL82W9XCA22M70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196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4505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Swelling</a:t>
            </a:r>
            <a:r>
              <a:rPr lang="en-US" smtClean="0"/>
              <a:t>- Enlargement of organs, skin, or other body parts; Caused by the build up of fluid in the tissues</a:t>
            </a:r>
          </a:p>
          <a:p>
            <a:r>
              <a:rPr lang="en-US" smtClean="0">
                <a:solidFill>
                  <a:srgbClr val="FF0000"/>
                </a:solidFill>
              </a:rPr>
              <a:t>Ecchymosis</a:t>
            </a:r>
            <a:r>
              <a:rPr lang="en-US" smtClean="0"/>
              <a:t> – black/blue discoloration due to hemorrhaging</a:t>
            </a:r>
          </a:p>
          <a:p>
            <a:r>
              <a:rPr lang="en-US" smtClean="0">
                <a:solidFill>
                  <a:srgbClr val="FF0000"/>
                </a:solidFill>
              </a:rPr>
              <a:t>Edema</a:t>
            </a:r>
            <a:r>
              <a:rPr lang="en-US" smtClean="0"/>
              <a:t> – the collection of fluid in connective tissue</a:t>
            </a:r>
          </a:p>
          <a:p>
            <a:r>
              <a:rPr lang="en-US" smtClean="0">
                <a:solidFill>
                  <a:srgbClr val="FF0000"/>
                </a:solidFill>
              </a:rPr>
              <a:t>Inflammation- </a:t>
            </a:r>
            <a:r>
              <a:rPr lang="en-US" smtClean="0"/>
              <a:t>A basic way in which the body reacts to infection, irritation or other injury</a:t>
            </a:r>
            <a:endParaRPr lang="en-US" smtClean="0">
              <a:solidFill>
                <a:srgbClr val="FF0000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382000" cy="62484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Muscle Cramps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Painful involuntary contraction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Attributed to dehydration/electrolyte imbalance and fatigue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Muscle Soreness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Overexertion in strenuous exercise resulting in pain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Two types of soreness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Acute-onset muscle soreness </a:t>
            </a:r>
            <a:r>
              <a:rPr lang="en-US" dirty="0" smtClean="0"/>
              <a:t>- accompanies fatigue, and is transient muscle pain experienced immediately after exercise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Delayed-onset muscle soreness (DOMS) </a:t>
            </a:r>
            <a:r>
              <a:rPr lang="en-US" dirty="0" smtClean="0"/>
              <a:t>- pain that occurs 24-48 hours following activity that gradually subsides (pain free 3-4 days later)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Caused by slight </a:t>
            </a:r>
            <a:r>
              <a:rPr lang="en-US" dirty="0" err="1" smtClean="0"/>
              <a:t>microtrauma</a:t>
            </a:r>
            <a:r>
              <a:rPr lang="en-US" dirty="0" smtClean="0"/>
              <a:t> to muscle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Two main causes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compression and tension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Acute or Chronic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Causes pain and result in sensory responses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pinch, burn, tingle, muscle weakness, radiating pain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Minor → Severe → Life Altering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Healing process is very slow and long term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Tx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Referral, rest, Anti-inflammatories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sport related activity until asymptomatic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Nerve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Constant Inflammation </a:t>
            </a:r>
          </a:p>
          <a:p>
            <a:pPr lvl="1" eaLnBrk="1" hangingPunct="1"/>
            <a:r>
              <a:rPr lang="en-US" smtClean="0"/>
              <a:t>Essential part of healing process</a:t>
            </a:r>
          </a:p>
          <a:p>
            <a:pPr lvl="2" eaLnBrk="1" hangingPunct="1"/>
            <a:r>
              <a:rPr lang="en-US" b="1" smtClean="0"/>
              <a:t>Must occur </a:t>
            </a:r>
            <a:r>
              <a:rPr lang="en-US" smtClean="0"/>
              <a:t>following tissue damage to initiate healing</a:t>
            </a:r>
          </a:p>
          <a:p>
            <a:pPr lvl="1" eaLnBrk="1" hangingPunct="1"/>
            <a:r>
              <a:rPr lang="en-US" smtClean="0"/>
              <a:t>Signs and Symptoms</a:t>
            </a:r>
          </a:p>
          <a:p>
            <a:pPr lvl="2" eaLnBrk="1" hangingPunct="1"/>
            <a:r>
              <a:rPr lang="en-US" b="1" smtClean="0"/>
              <a:t>Pain, </a:t>
            </a:r>
          </a:p>
          <a:p>
            <a:pPr lvl="2" eaLnBrk="1" hangingPunct="1"/>
            <a:r>
              <a:rPr lang="en-US" b="1" smtClean="0"/>
              <a:t>Redness</a:t>
            </a:r>
          </a:p>
          <a:p>
            <a:pPr lvl="2" eaLnBrk="1" hangingPunct="1"/>
            <a:r>
              <a:rPr lang="en-US" b="1" smtClean="0"/>
              <a:t>Swelling</a:t>
            </a:r>
          </a:p>
          <a:p>
            <a:pPr lvl="2" eaLnBrk="1" hangingPunct="1"/>
            <a:r>
              <a:rPr lang="en-US" b="1" smtClean="0"/>
              <a:t>Loss of function </a:t>
            </a:r>
          </a:p>
          <a:p>
            <a:pPr lvl="2" eaLnBrk="1" hangingPunct="1"/>
            <a:r>
              <a:rPr lang="en-US" b="1" smtClean="0"/>
              <a:t>Increase in Temperature</a:t>
            </a:r>
          </a:p>
          <a:p>
            <a:pPr lvl="1" eaLnBrk="1" hangingPunct="1"/>
            <a:r>
              <a:rPr lang="en-US" smtClean="0"/>
              <a:t>If source of irritation is not removed then inflammatory process becomes chronic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Chronic Overuse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029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Most common overuse injury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S/S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swelling and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Decreased function and 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also experience crepitus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Key treatment = 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Maintain fitness through non-weight bearing (NWB) or non impact activities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Swimming, bike and elipitical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891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Tendinitis</a:t>
            </a:r>
            <a:endParaRPr lang="en-US" smtClean="0"/>
          </a:p>
        </p:txBody>
      </p:sp>
      <p:pic>
        <p:nvPicPr>
          <p:cNvPr id="38916" name="Picture 2" descr="general_tendonitis_achil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55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si555504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762000"/>
            <a:ext cx="42116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ankle_peroneal_tendinitis_intro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029200"/>
            <a:ext cx="2620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equerv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08425"/>
            <a:ext cx="2895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mtClean="0"/>
              <a:t>Inflammation of synovial sheath</a:t>
            </a:r>
          </a:p>
          <a:p>
            <a:pPr lvl="1" eaLnBrk="1" hangingPunct="1"/>
            <a:r>
              <a:rPr lang="en-US" smtClean="0"/>
              <a:t>Area of the tendon that’s subject to ↑ of friction</a:t>
            </a:r>
          </a:p>
          <a:p>
            <a:pPr lvl="2" eaLnBrk="1" hangingPunct="1"/>
            <a:r>
              <a:rPr lang="en-US" smtClean="0"/>
              <a:t>Acute = sudden onset, crepitus, and diffuse swelling</a:t>
            </a:r>
          </a:p>
          <a:p>
            <a:pPr lvl="2" eaLnBrk="1" hangingPunct="1"/>
            <a:r>
              <a:rPr lang="en-US" smtClean="0"/>
              <a:t>Chronic = thickening of tendon with pain and crepitus</a:t>
            </a:r>
          </a:p>
          <a:p>
            <a:pPr eaLnBrk="1" hangingPunct="1"/>
            <a:r>
              <a:rPr lang="en-US" smtClean="0"/>
              <a:t>Common in the long flexor tendons of fingers</a:t>
            </a:r>
          </a:p>
          <a:p>
            <a:pPr eaLnBrk="1" hangingPunct="1"/>
            <a:r>
              <a:rPr lang="en-US" smtClean="0"/>
              <a:t>Tx </a:t>
            </a:r>
          </a:p>
          <a:p>
            <a:pPr lvl="1" eaLnBrk="1" hangingPunct="1"/>
            <a:r>
              <a:rPr lang="en-US" smtClean="0"/>
              <a:t> same as Tendinitis</a:t>
            </a:r>
          </a:p>
          <a:p>
            <a:pPr lvl="1" eaLnBrk="1" hangingPunct="1"/>
            <a:r>
              <a:rPr lang="en-US" smtClean="0"/>
              <a:t>NSAID’s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Tenosynovitis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Bursa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Fluid filled sac found in areas of friction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Knees, shoulders, ankles, elbows, etc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Acute bursitis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Sudden traumatic injury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Chronic bursitis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Overuse and constant external trauma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S/S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Swelling = increase in pressure due to limited space around anatomical structures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Pain, and some loss of function</a:t>
            </a:r>
          </a:p>
        </p:txBody>
      </p:sp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Bursitis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ursitis%2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6013"/>
            <a:ext cx="38862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hip_bursectomy_intro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Prepatellar_bursiti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37338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bursitis_elbow_wc_jp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19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bursiti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b="1" smtClean="0"/>
              <a:t>The Healing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/>
              <a:t>Must understand the sequence and time frame of the various phases of healing </a:t>
            </a:r>
          </a:p>
          <a:p>
            <a:pPr eaLnBrk="1" hangingPunct="1"/>
            <a:r>
              <a:rPr lang="en-US" smtClean="0"/>
              <a:t>Interference with healing process will delay return to full activity</a:t>
            </a:r>
          </a:p>
          <a:p>
            <a:pPr eaLnBrk="1" hangingPunct="1"/>
            <a:r>
              <a:rPr lang="en-US" smtClean="0"/>
              <a:t>Need optimal healing environment</a:t>
            </a:r>
          </a:p>
          <a:p>
            <a:pPr lvl="1" eaLnBrk="1" hangingPunct="1"/>
            <a:r>
              <a:rPr lang="en-US" smtClean="0"/>
              <a:t>Little can be done to speed the process, while much can be done to impede it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Importance of the Healing Process Following Injury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smtClean="0"/>
              <a:t>Inflammatory </a:t>
            </a:r>
          </a:p>
          <a:p>
            <a:r>
              <a:rPr lang="en-US" smtClean="0"/>
              <a:t>Fibroblastic (Repair)</a:t>
            </a:r>
          </a:p>
          <a:p>
            <a:r>
              <a:rPr lang="en-US" smtClean="0"/>
              <a:t>Maturation - Remodeling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3 Phases</a:t>
            </a:r>
          </a:p>
        </p:txBody>
      </p:sp>
      <p:pic>
        <p:nvPicPr>
          <p:cNvPr id="45060" name="Picture 6" descr="pre23615_1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8763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Modality</a:t>
            </a:r>
            <a:r>
              <a:rPr lang="en-US" smtClean="0"/>
              <a:t> - A therapeutic method or agent</a:t>
            </a:r>
          </a:p>
          <a:p>
            <a:r>
              <a:rPr lang="en-US" smtClean="0">
                <a:solidFill>
                  <a:srgbClr val="FF0000"/>
                </a:solidFill>
              </a:rPr>
              <a:t>Analgesic</a:t>
            </a:r>
            <a:r>
              <a:rPr lang="en-US" smtClean="0"/>
              <a:t> – agent that relieves pain w/out causing a complete loss of sensation</a:t>
            </a:r>
          </a:p>
          <a:p>
            <a:r>
              <a:rPr lang="en-US" smtClean="0">
                <a:solidFill>
                  <a:srgbClr val="FF0000"/>
                </a:solidFill>
              </a:rPr>
              <a:t>Vasoconstriction</a:t>
            </a:r>
            <a:r>
              <a:rPr lang="en-US" smtClean="0"/>
              <a:t> – decrease in the diameter of the blood vessel</a:t>
            </a:r>
          </a:p>
          <a:p>
            <a:r>
              <a:rPr lang="en-US" smtClean="0">
                <a:solidFill>
                  <a:srgbClr val="FF0000"/>
                </a:solidFill>
              </a:rPr>
              <a:t>Vasodilation</a:t>
            </a:r>
            <a:r>
              <a:rPr lang="en-US" smtClean="0"/>
              <a:t> – Increase in the diameter of the blood vessel</a:t>
            </a:r>
          </a:p>
          <a:p>
            <a:r>
              <a:rPr lang="en-US" smtClean="0">
                <a:solidFill>
                  <a:srgbClr val="FF0000"/>
                </a:solidFill>
              </a:rPr>
              <a:t>Erythema</a:t>
            </a:r>
            <a:r>
              <a:rPr lang="en-US" smtClean="0"/>
              <a:t> – redness of the skin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Inflammatory Phase: 5 Cardinal signs of Inflammation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4953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000" smtClean="0"/>
          </a:p>
          <a:p>
            <a:pPr lvl="1" eaLnBrk="1" hangingPunct="1"/>
            <a:r>
              <a:rPr lang="en-US" smtClean="0"/>
              <a:t>Swelling</a:t>
            </a:r>
          </a:p>
          <a:p>
            <a:pPr lvl="1" eaLnBrk="1" hangingPunct="1"/>
            <a:r>
              <a:rPr lang="en-US" smtClean="0"/>
              <a:t>Loss of function 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r>
              <a:rPr lang="en-US" smtClean="0"/>
              <a:t>Pain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r>
              <a:rPr lang="en-US" smtClean="0"/>
              <a:t>Reddening of skin (erythema).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r>
              <a:rPr lang="en-US" smtClean="0"/>
              <a:t>Warmth – an increase in temperature of the affected area.</a:t>
            </a:r>
          </a:p>
          <a:p>
            <a:pPr eaLnBrk="1" hangingPunct="1"/>
            <a:endParaRPr lang="en-US" smtClean="0"/>
          </a:p>
        </p:txBody>
      </p:sp>
      <p:pic>
        <p:nvPicPr>
          <p:cNvPr id="46084" name="Picture 5" descr="untitled3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gout_feet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3161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smtClean="0"/>
              <a:t>Severity of injury</a:t>
            </a:r>
          </a:p>
          <a:p>
            <a:r>
              <a:rPr lang="en-US" smtClean="0"/>
              <a:t>Swelling</a:t>
            </a:r>
          </a:p>
          <a:p>
            <a:r>
              <a:rPr lang="en-US" smtClean="0"/>
              <a:t>Muscle spasm</a:t>
            </a:r>
          </a:p>
          <a:p>
            <a:r>
              <a:rPr lang="en-US" smtClean="0"/>
              <a:t>Atrophy</a:t>
            </a:r>
          </a:p>
          <a:p>
            <a:r>
              <a:rPr lang="en-US" smtClean="0"/>
              <a:t>Infection</a:t>
            </a:r>
          </a:p>
          <a:p>
            <a:r>
              <a:rPr lang="en-US" smtClean="0"/>
              <a:t>Age</a:t>
            </a:r>
          </a:p>
          <a:p>
            <a:r>
              <a:rPr lang="en-US" smtClean="0"/>
              <a:t>Health/nutrition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Factors that interfere with Healing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Begins immediately following injury </a:t>
            </a:r>
          </a:p>
          <a:p>
            <a:pPr lvl="2" eaLnBrk="1" hangingPunct="1"/>
            <a:r>
              <a:rPr lang="en-US" smtClean="0"/>
              <a:t>Without the inflammatory phase the other phases will not occur</a:t>
            </a:r>
          </a:p>
          <a:p>
            <a:pPr lvl="1" eaLnBrk="1" hangingPunct="1"/>
            <a:r>
              <a:rPr lang="en-US" smtClean="0"/>
              <a:t>Vasoconstriction initially, followed by vasodilation</a:t>
            </a:r>
          </a:p>
          <a:p>
            <a:pPr lvl="1" eaLnBrk="1" hangingPunct="1"/>
            <a:r>
              <a:rPr lang="en-US" smtClean="0"/>
              <a:t>Damage to blood vessels results in blood flow into interstitial spaces causing a hematoma.</a:t>
            </a:r>
          </a:p>
          <a:p>
            <a:pPr lvl="1" eaLnBrk="1" hangingPunct="1"/>
            <a:r>
              <a:rPr lang="en-US" smtClean="0"/>
              <a:t>Blood clot if formed to stop bleeding</a:t>
            </a:r>
          </a:p>
          <a:p>
            <a:pPr lvl="1" eaLnBrk="1" hangingPunct="1"/>
            <a:r>
              <a:rPr lang="en-US" smtClean="0"/>
              <a:t>Plasma proteins, platelets, and leukocytes move out of capillaries and into damaged tissue.</a:t>
            </a:r>
          </a:p>
          <a:p>
            <a:pPr lvl="2" eaLnBrk="1" hangingPunct="1"/>
            <a:r>
              <a:rPr lang="en-US" smtClean="0"/>
              <a:t>Leukocytes engage in phagocytosis</a:t>
            </a:r>
          </a:p>
          <a:p>
            <a:pPr lvl="3" eaLnBrk="1" hangingPunct="1"/>
            <a:r>
              <a:rPr lang="en-US" smtClean="0"/>
              <a:t>Phagocytosis occurs to clean the injured area</a:t>
            </a:r>
          </a:p>
          <a:p>
            <a:pPr lvl="3" eaLnBrk="1" hangingPunct="1"/>
            <a:r>
              <a:rPr lang="en-US" smtClean="0"/>
              <a:t>‘eats’ the debris and injured tissue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Inflammatory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/>
          <a:lstStyle/>
          <a:p>
            <a:pPr lvl="1" eaLnBrk="1" hangingPunct="1"/>
            <a:r>
              <a:rPr lang="en-US" smtClean="0"/>
              <a:t>Chemical mediators are released to facilitate healing</a:t>
            </a:r>
          </a:p>
          <a:p>
            <a:pPr lvl="1" eaLnBrk="1" hangingPunct="1"/>
            <a:r>
              <a:rPr lang="en-US" smtClean="0"/>
              <a:t>Symptomatically presents with the 5 cardinal signs of inflammation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800" smtClean="0"/>
              <a:t>The acute inflammatory process results in a walling off of the damaged area from the rest of the body.</a:t>
            </a:r>
          </a:p>
          <a:p>
            <a:pPr eaLnBrk="1" hangingPunct="1"/>
            <a:r>
              <a:rPr lang="en-US" sz="2800" smtClean="0"/>
              <a:t>The process acts to clean up the debris and provide components for healing.</a:t>
            </a:r>
          </a:p>
          <a:p>
            <a:pPr eaLnBrk="1" hangingPunct="1"/>
            <a:r>
              <a:rPr lang="en-US" sz="2800" b="1" smtClean="0"/>
              <a:t>Inflammation phase lasts 2-4 days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Inflammatory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Proliferative and regenerative activity occurs resulting in scar formation </a:t>
            </a:r>
          </a:p>
          <a:p>
            <a:pPr lvl="1" eaLnBrk="1" hangingPunct="1"/>
            <a:r>
              <a:rPr lang="en-US" sz="2400" smtClean="0"/>
              <a:t> Special leukocytes migrate to the area which break down debris and prepare the area for regeneration and repair.</a:t>
            </a:r>
          </a:p>
          <a:p>
            <a:pPr lvl="1" eaLnBrk="1" hangingPunct="1"/>
            <a:r>
              <a:rPr lang="en-US" sz="2400" smtClean="0"/>
              <a:t>Unorganized development of scar tissue/collagen is laid down</a:t>
            </a:r>
          </a:p>
          <a:p>
            <a:pPr lvl="2" eaLnBrk="1" hangingPunct="1"/>
            <a:r>
              <a:rPr lang="en-US" sz="2000" smtClean="0"/>
              <a:t>The collagen fibers are laid down randomly </a:t>
            </a:r>
          </a:p>
          <a:p>
            <a:pPr lvl="2" eaLnBrk="1" hangingPunct="1"/>
            <a:r>
              <a:rPr lang="en-US" sz="2000" smtClean="0"/>
              <a:t>As the tissue continues to proliferate the area of injury becomes stronger</a:t>
            </a:r>
          </a:p>
          <a:p>
            <a:pPr lvl="2" eaLnBrk="1" hangingPunct="1"/>
            <a:r>
              <a:rPr lang="en-US" sz="2000" smtClean="0"/>
              <a:t>Therefore the tensile strength of wound ↑rapidly in proportion to collagen synthesis</a:t>
            </a:r>
          </a:p>
          <a:p>
            <a:pPr lvl="2" eaLnBrk="1" hangingPunct="1"/>
            <a:r>
              <a:rPr lang="en-US" sz="2000" smtClean="0"/>
              <a:t>This signals the beginning of the next phase</a:t>
            </a:r>
          </a:p>
          <a:p>
            <a:pPr lvl="2" eaLnBrk="1" hangingPunct="1"/>
            <a:endParaRPr lang="en-US" smtClean="0"/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Fibroblastic Repair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1" eaLnBrk="1" hangingPunct="1"/>
            <a:r>
              <a:rPr lang="en-US" b="1" smtClean="0"/>
              <a:t>Occurs within initial hours of injury and continues up to 4-6 weeks</a:t>
            </a:r>
          </a:p>
          <a:p>
            <a:pPr lvl="1" eaLnBrk="1" hangingPunct="1"/>
            <a:r>
              <a:rPr lang="en-US" smtClean="0"/>
              <a:t>S&amp;S of inflammatory phase subside</a:t>
            </a:r>
          </a:p>
          <a:p>
            <a:pPr lvl="2" eaLnBrk="1" hangingPunct="1"/>
            <a:r>
              <a:rPr lang="en-US" smtClean="0"/>
              <a:t>Athlete will still experience some tenderness and pain with motion</a:t>
            </a:r>
          </a:p>
          <a:p>
            <a:pPr lvl="2" eaLnBrk="1" hangingPunct="1"/>
            <a:r>
              <a:rPr lang="en-US" smtClean="0"/>
              <a:t>With development of scar - complaints of pain and tenderness will decrease</a:t>
            </a:r>
          </a:p>
          <a:p>
            <a:pPr lvl="2" eaLnBrk="1" hangingPunct="1"/>
            <a:r>
              <a:rPr lang="en-US" smtClean="0"/>
              <a:t>Scar tissue can be 95% as strong as the original tissue. Stress on the tissue is helpful for rehabilitation; exercises are critical to this process.</a:t>
            </a:r>
          </a:p>
          <a:p>
            <a:pPr lvl="2" eaLnBrk="1" hangingPunct="1"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Fibroblastic Repair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Long-term process</a:t>
            </a:r>
          </a:p>
          <a:p>
            <a:pPr lvl="1" eaLnBrk="1" hangingPunct="1"/>
            <a:r>
              <a:rPr lang="en-US" smtClean="0"/>
              <a:t>Re-alignment of scar tissue according to tensile forces acting on tissue</a:t>
            </a:r>
          </a:p>
          <a:p>
            <a:pPr lvl="2" eaLnBrk="1" hangingPunct="1"/>
            <a:r>
              <a:rPr lang="en-US" smtClean="0"/>
              <a:t>Re-align to position of maximum efficiency (parallel to lines of tension)</a:t>
            </a:r>
          </a:p>
          <a:p>
            <a:pPr lvl="1" eaLnBrk="1" hangingPunct="1"/>
            <a:r>
              <a:rPr lang="en-US" smtClean="0"/>
              <a:t>Tissue gradually resumes normal appearance and function</a:t>
            </a:r>
          </a:p>
          <a:p>
            <a:pPr lvl="1" eaLnBrk="1" hangingPunct="1"/>
            <a:r>
              <a:rPr lang="en-US" smtClean="0"/>
              <a:t>After 3 weeks</a:t>
            </a:r>
          </a:p>
          <a:p>
            <a:pPr lvl="2" eaLnBrk="1" hangingPunct="1"/>
            <a:r>
              <a:rPr lang="en-US" smtClean="0"/>
              <a:t>Firm, strong, contracted, nonvascular scar exists</a:t>
            </a:r>
          </a:p>
          <a:p>
            <a:pPr lvl="1" eaLnBrk="1" hangingPunct="1"/>
            <a:r>
              <a:rPr lang="en-US" smtClean="0"/>
              <a:t>Maturation may take several years to be totally complete</a:t>
            </a:r>
          </a:p>
        </p:txBody>
      </p:sp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207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Maturation-Remodeling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Everyone copes with pain differently.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Pain is as much psychological as physiological.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Pain results from sensory input received through the nervous system and indicates location of tissue damage.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Pain is not a useful indicator of injury severity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934200" cy="762000"/>
          </a:xfrm>
        </p:spPr>
        <p:txBody>
          <a:bodyPr/>
          <a:lstStyle/>
          <a:p>
            <a:pPr eaLnBrk="1" hangingPunct="1"/>
            <a:r>
              <a:rPr lang="en-US" b="1" smtClean="0"/>
              <a:t>Pain and Acute Injury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886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10600" cy="5410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Cryotherapy</a:t>
            </a:r>
            <a:r>
              <a:rPr lang="en-US" smtClean="0"/>
              <a:t>  </a:t>
            </a:r>
          </a:p>
          <a:p>
            <a:pPr lvl="1" eaLnBrk="1" hangingPunct="1"/>
            <a:r>
              <a:rPr lang="en-US" smtClean="0"/>
              <a:t>Appropriate immediately following an injury (20min)</a:t>
            </a:r>
          </a:p>
          <a:p>
            <a:pPr lvl="1" eaLnBrk="1" hangingPunct="1"/>
            <a:r>
              <a:rPr lang="en-US" smtClean="0"/>
              <a:t>Direct application of cold causes </a:t>
            </a:r>
            <a:r>
              <a:rPr lang="en-US" b="1" smtClean="0"/>
              <a:t>vasoconstriction</a:t>
            </a:r>
            <a:r>
              <a:rPr lang="en-US" smtClean="0"/>
              <a:t> in the affected tissues</a:t>
            </a:r>
          </a:p>
          <a:p>
            <a:pPr lvl="2" eaLnBrk="1" hangingPunct="1"/>
            <a:r>
              <a:rPr lang="en-US" smtClean="0"/>
              <a:t>Constriction of the surrounding blood vessels</a:t>
            </a:r>
          </a:p>
          <a:p>
            <a:pPr lvl="1" eaLnBrk="1" hangingPunct="1"/>
            <a:r>
              <a:rPr lang="en-US" smtClean="0"/>
              <a:t>Why??</a:t>
            </a:r>
          </a:p>
          <a:p>
            <a:pPr lvl="2" eaLnBrk="1" hangingPunct="1"/>
            <a:r>
              <a:rPr lang="en-US" smtClean="0"/>
              <a:t>Analgesic – decreases pain</a:t>
            </a:r>
          </a:p>
          <a:p>
            <a:pPr lvl="2" eaLnBrk="1" hangingPunct="1"/>
            <a:r>
              <a:rPr lang="en-US" smtClean="0"/>
              <a:t>reduces muscle spasm (involuntary contraction of muscle)</a:t>
            </a:r>
          </a:p>
          <a:p>
            <a:pPr lvl="2" eaLnBrk="1" hangingPunct="1"/>
            <a:r>
              <a:rPr lang="en-US" smtClean="0"/>
              <a:t>Decreases blood flow, decreases temperature = a decrease in secondary swelling </a:t>
            </a:r>
          </a:p>
          <a:p>
            <a:pPr lvl="1" eaLnBrk="1" hangingPunct="1"/>
            <a:r>
              <a:rPr lang="en-US" smtClean="0"/>
              <a:t>Ice bags or packs, aerosol coolants, ice cups, ice water immersion/whirlpool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Thermotherapy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Appropriate 48-72 hours post injury</a:t>
            </a:r>
          </a:p>
          <a:p>
            <a:pPr lvl="1" eaLnBrk="1" hangingPunct="1"/>
            <a:r>
              <a:rPr lang="en-US" smtClean="0"/>
              <a:t>Considered an analgesic</a:t>
            </a:r>
            <a:endParaRPr lang="en-US" b="1" smtClean="0"/>
          </a:p>
          <a:p>
            <a:pPr lvl="1" eaLnBrk="1" hangingPunct="1"/>
            <a:r>
              <a:rPr lang="en-US" smtClean="0"/>
              <a:t>Why should you </a:t>
            </a:r>
            <a:r>
              <a:rPr lang="en-US" b="1" smtClean="0"/>
              <a:t>not</a:t>
            </a:r>
            <a:r>
              <a:rPr lang="en-US" smtClean="0"/>
              <a:t> use heat for an acute injury?</a:t>
            </a:r>
          </a:p>
          <a:p>
            <a:pPr lvl="2" eaLnBrk="1" hangingPunct="1"/>
            <a:r>
              <a:rPr lang="en-US" b="1" smtClean="0">
                <a:solidFill>
                  <a:srgbClr val="7030A0"/>
                </a:solidFill>
              </a:rPr>
              <a:t>Increases blood flow, Increases temperature </a:t>
            </a:r>
            <a:r>
              <a:rPr lang="en-US" b="1" smtClean="0"/>
              <a:t>= </a:t>
            </a:r>
            <a:r>
              <a:rPr lang="en-US" b="1" smtClean="0">
                <a:solidFill>
                  <a:srgbClr val="00B050"/>
                </a:solidFill>
              </a:rPr>
              <a:t>an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B050"/>
                </a:solidFill>
              </a:rPr>
              <a:t>Increase in swelling </a:t>
            </a:r>
            <a:r>
              <a:rPr lang="en-US" b="1" smtClean="0"/>
              <a:t>= </a:t>
            </a:r>
            <a:r>
              <a:rPr lang="en-US" b="1" smtClean="0">
                <a:solidFill>
                  <a:srgbClr val="FF0066"/>
                </a:solidFill>
              </a:rPr>
              <a:t>longer recovery time</a:t>
            </a:r>
          </a:p>
          <a:p>
            <a:pPr lvl="2" eaLnBrk="1" hangingPunct="1"/>
            <a:r>
              <a:rPr lang="en-US" smtClean="0"/>
              <a:t>Your goal is to decrease swelling when dealing with an acute injury</a:t>
            </a:r>
          </a:p>
          <a:p>
            <a:pPr lvl="1" eaLnBrk="1" hangingPunct="1"/>
            <a:r>
              <a:rPr lang="en-US" smtClean="0"/>
              <a:t> Hydrocollator packs, paraffin wax, warm whirlpool and ultrasound </a:t>
            </a:r>
          </a:p>
          <a:p>
            <a:endParaRPr lang="en-US" smtClean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Modalities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ECAC-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TherabathPRO-Professional-Unit-For-Hands-&amp;-Feet-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057400"/>
            <a:ext cx="26606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imgCGHydroHotPack_1008_u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1013"/>
            <a:ext cx="51816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5075184040_309c928a6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886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870E67A8-6944-4FAB-A29185B17FB7C08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0"/>
            <a:ext cx="287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ice-water-immersion-tubs-s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850" y="0"/>
            <a:ext cx="285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untitledf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590800"/>
            <a:ext cx="1924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20101573647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90800"/>
            <a:ext cx="185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 eaLnBrk="1" hangingPunct="1"/>
            <a:r>
              <a:rPr lang="en-US" b="1" smtClean="0"/>
              <a:t>N</a:t>
            </a:r>
            <a:r>
              <a:rPr lang="en-US" smtClean="0"/>
              <a:t>on-</a:t>
            </a:r>
            <a:r>
              <a:rPr lang="en-US" b="1" smtClean="0"/>
              <a:t>S</a:t>
            </a:r>
            <a:r>
              <a:rPr lang="en-US" smtClean="0"/>
              <a:t>teroidal </a:t>
            </a:r>
            <a:r>
              <a:rPr lang="en-US" b="1" smtClean="0"/>
              <a:t>A</a:t>
            </a:r>
            <a:r>
              <a:rPr lang="en-US" smtClean="0"/>
              <a:t>nti-</a:t>
            </a:r>
            <a:r>
              <a:rPr lang="en-US" b="1" smtClean="0"/>
              <a:t>I</a:t>
            </a:r>
            <a:r>
              <a:rPr lang="en-US" smtClean="0"/>
              <a:t>nflammatory </a:t>
            </a:r>
            <a:r>
              <a:rPr lang="en-US" b="1" smtClean="0"/>
              <a:t>D</a:t>
            </a:r>
            <a:r>
              <a:rPr lang="en-US" smtClean="0"/>
              <a:t>rug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lvl="2" eaLnBrk="1" hangingPunct="1"/>
            <a:r>
              <a:rPr lang="en-US" smtClean="0"/>
              <a:t>NSAIDs are very popular drugs.</a:t>
            </a:r>
          </a:p>
          <a:p>
            <a:pPr lvl="2" eaLnBrk="1" hangingPunct="1"/>
            <a:r>
              <a:rPr lang="en-US" smtClean="0"/>
              <a:t>They work to decrease inflammation</a:t>
            </a:r>
            <a:endParaRPr lang="en-US" sz="1200" smtClean="0"/>
          </a:p>
          <a:p>
            <a:pPr lvl="2" eaLnBrk="1" hangingPunct="1"/>
            <a:r>
              <a:rPr lang="en-US" smtClean="0"/>
              <a:t>Common NSAIDs include Aspirin, Ibuprofen, Motrin, Aleve, and Advil </a:t>
            </a:r>
          </a:p>
          <a:p>
            <a:pPr lvl="2" eaLnBrk="1" hangingPunct="1"/>
            <a:r>
              <a:rPr lang="en-US" smtClean="0"/>
              <a:t>Rx (prescription) or OTC (over the counter)</a:t>
            </a:r>
          </a:p>
          <a:p>
            <a:pPr lvl="2"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NSAIDs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4936</TotalTime>
  <Words>1867</Words>
  <Application>Microsoft Office PowerPoint</Application>
  <PresentationFormat>On-screen Show (4:3)</PresentationFormat>
  <Paragraphs>350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Concourse</vt:lpstr>
      <vt:lpstr>Recognizing Different Sports Injuries and The Healing Process</vt:lpstr>
      <vt:lpstr>Key Terminology</vt:lpstr>
      <vt:lpstr>Key Terminology</vt:lpstr>
      <vt:lpstr>Key Terminology</vt:lpstr>
      <vt:lpstr>Pain and Acute Injury</vt:lpstr>
      <vt:lpstr>Modalities</vt:lpstr>
      <vt:lpstr>Modalities</vt:lpstr>
      <vt:lpstr>Slide 8</vt:lpstr>
      <vt:lpstr>NSAIDs</vt:lpstr>
      <vt:lpstr>Acute or chronic in nature</vt:lpstr>
      <vt:lpstr>Acute Traumatic Injuries </vt:lpstr>
      <vt:lpstr>Slide 12</vt:lpstr>
      <vt:lpstr>Slide 13</vt:lpstr>
      <vt:lpstr>Mechanical Forces of Injury</vt:lpstr>
      <vt:lpstr>Slide 15</vt:lpstr>
      <vt:lpstr>Stress Fractures (fx)</vt:lpstr>
      <vt:lpstr>Slide 17</vt:lpstr>
      <vt:lpstr>Dislocation’s and Subluxation’s </vt:lpstr>
      <vt:lpstr>Slide 19</vt:lpstr>
      <vt:lpstr>Signs and symptoms continued…</vt:lpstr>
      <vt:lpstr>Ligament Sprains</vt:lpstr>
      <vt:lpstr>Slide 22</vt:lpstr>
      <vt:lpstr>Slide 23</vt:lpstr>
      <vt:lpstr>Slide 24</vt:lpstr>
      <vt:lpstr>Contusions (Bruise)</vt:lpstr>
      <vt:lpstr>Slide 26</vt:lpstr>
      <vt:lpstr>Muscle Strains</vt:lpstr>
      <vt:lpstr>Slide 28</vt:lpstr>
      <vt:lpstr>Slide 29</vt:lpstr>
      <vt:lpstr>Slide 30</vt:lpstr>
      <vt:lpstr>Nerve Injuries</vt:lpstr>
      <vt:lpstr>Chronic Overuse Injuries</vt:lpstr>
      <vt:lpstr>Tendinitis</vt:lpstr>
      <vt:lpstr>Tenosynovitis</vt:lpstr>
      <vt:lpstr>Bursitis</vt:lpstr>
      <vt:lpstr>Slide 36</vt:lpstr>
      <vt:lpstr>The Healing Process</vt:lpstr>
      <vt:lpstr>Importance of the Healing Process Following Injury </vt:lpstr>
      <vt:lpstr>3 Phases</vt:lpstr>
      <vt:lpstr>Inflammatory Phase: 5 Cardinal signs of Inflammation</vt:lpstr>
      <vt:lpstr>Factors that interfere with Healing</vt:lpstr>
      <vt:lpstr>Inflammatory Phase</vt:lpstr>
      <vt:lpstr>Inflammatory Phase</vt:lpstr>
      <vt:lpstr>Fibroblastic Repair Phase</vt:lpstr>
      <vt:lpstr>Fibroblastic Repair Phase</vt:lpstr>
      <vt:lpstr>Maturation-Remodeling Phase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Recognizing Different Sports Injuries</dc:title>
  <dc:creator>Gateway_User</dc:creator>
  <cp:lastModifiedBy>DT</cp:lastModifiedBy>
  <cp:revision>520</cp:revision>
  <dcterms:created xsi:type="dcterms:W3CDTF">2004-01-14T18:57:46Z</dcterms:created>
  <dcterms:modified xsi:type="dcterms:W3CDTF">2013-08-12T16:03:12Z</dcterms:modified>
</cp:coreProperties>
</file>