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256" r:id="rId2"/>
    <p:sldId id="408" r:id="rId3"/>
    <p:sldId id="257" r:id="rId4"/>
    <p:sldId id="258" r:id="rId5"/>
    <p:sldId id="260" r:id="rId6"/>
    <p:sldId id="262" r:id="rId7"/>
    <p:sldId id="384" r:id="rId8"/>
    <p:sldId id="264" r:id="rId9"/>
    <p:sldId id="369" r:id="rId10"/>
    <p:sldId id="284" r:id="rId11"/>
    <p:sldId id="386" r:id="rId12"/>
    <p:sldId id="376" r:id="rId13"/>
    <p:sldId id="271" r:id="rId14"/>
    <p:sldId id="274" r:id="rId15"/>
    <p:sldId id="383" r:id="rId16"/>
    <p:sldId id="275" r:id="rId17"/>
    <p:sldId id="286" r:id="rId18"/>
    <p:sldId id="377" r:id="rId19"/>
    <p:sldId id="276" r:id="rId20"/>
    <p:sldId id="378" r:id="rId21"/>
    <p:sldId id="277" r:id="rId22"/>
    <p:sldId id="379" r:id="rId23"/>
    <p:sldId id="279" r:id="rId24"/>
    <p:sldId id="380" r:id="rId25"/>
    <p:sldId id="280" r:id="rId26"/>
    <p:sldId id="291" r:id="rId27"/>
    <p:sldId id="281" r:id="rId28"/>
    <p:sldId id="381" r:id="rId29"/>
    <p:sldId id="382" r:id="rId30"/>
    <p:sldId id="298" r:id="rId31"/>
    <p:sldId id="299" r:id="rId32"/>
    <p:sldId id="301" r:id="rId33"/>
    <p:sldId id="303" r:id="rId34"/>
    <p:sldId id="304" r:id="rId35"/>
    <p:sldId id="307" r:id="rId36"/>
    <p:sldId id="308" r:id="rId37"/>
    <p:sldId id="309" r:id="rId38"/>
    <p:sldId id="310" r:id="rId39"/>
    <p:sldId id="387" r:id="rId40"/>
    <p:sldId id="311" r:id="rId41"/>
    <p:sldId id="312" r:id="rId42"/>
    <p:sldId id="313" r:id="rId43"/>
    <p:sldId id="388" r:id="rId44"/>
    <p:sldId id="390" r:id="rId45"/>
    <p:sldId id="314" r:id="rId46"/>
    <p:sldId id="406" r:id="rId47"/>
    <p:sldId id="318" r:id="rId48"/>
    <p:sldId id="319" r:id="rId49"/>
    <p:sldId id="407" r:id="rId50"/>
    <p:sldId id="322" r:id="rId51"/>
    <p:sldId id="323" r:id="rId52"/>
    <p:sldId id="324" r:id="rId53"/>
    <p:sldId id="333" r:id="rId54"/>
    <p:sldId id="334" r:id="rId55"/>
    <p:sldId id="337" r:id="rId56"/>
    <p:sldId id="391" r:id="rId57"/>
    <p:sldId id="339" r:id="rId58"/>
    <p:sldId id="392" r:id="rId59"/>
    <p:sldId id="342" r:id="rId60"/>
    <p:sldId id="393" r:id="rId61"/>
    <p:sldId id="343" r:id="rId62"/>
    <p:sldId id="394" r:id="rId63"/>
    <p:sldId id="344" r:id="rId64"/>
    <p:sldId id="395" r:id="rId65"/>
    <p:sldId id="371" r:id="rId66"/>
    <p:sldId id="396" r:id="rId67"/>
    <p:sldId id="348" r:id="rId68"/>
    <p:sldId id="397" r:id="rId69"/>
    <p:sldId id="349" r:id="rId70"/>
    <p:sldId id="398" r:id="rId71"/>
    <p:sldId id="350" r:id="rId72"/>
    <p:sldId id="399" r:id="rId73"/>
    <p:sldId id="351" r:id="rId74"/>
    <p:sldId id="400" r:id="rId75"/>
    <p:sldId id="352" r:id="rId76"/>
    <p:sldId id="372" r:id="rId77"/>
    <p:sldId id="373" r:id="rId78"/>
    <p:sldId id="403" r:id="rId79"/>
    <p:sldId id="375" r:id="rId80"/>
    <p:sldId id="404" r:id="rId81"/>
    <p:sldId id="374" r:id="rId82"/>
    <p:sldId id="405" r:id="rId83"/>
  </p:sldIdLst>
  <p:sldSz cx="9144000" cy="6858000" type="screen4x3"/>
  <p:notesSz cx="6858000" cy="9418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4AA06DD-AACB-419F-B2B2-B307B42C748C}" type="datetimeFigureOut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45563"/>
            <a:ext cx="2971800" cy="47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945563"/>
            <a:ext cx="2971800" cy="47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CCA48B0-B763-436A-9EC1-99F121540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074738" y="706438"/>
            <a:ext cx="4708525" cy="3532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73575"/>
            <a:ext cx="54864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45563"/>
            <a:ext cx="29718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945563"/>
            <a:ext cx="29718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2DF194-64F5-43FF-A2D4-6CCBD2B0F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A9E7FC-C212-4835-99A4-F11FD23F693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B57865-0845-4680-BBFD-90BBEF20D9A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D57356-03A8-40CF-8CA6-7331E4C02E0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2DF194-64F5-43FF-A2D4-6CCBD2B0F6D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39965D-D4D1-48BB-85C3-0A9CB73A6BB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3BC64-B8CD-40D5-85B0-DD9C886964E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2DF194-64F5-43FF-A2D4-6CCBD2B0F6D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61D737-59D6-44F3-B67C-035F8158165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B9755-2EF0-4468-B522-8B4D1089975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2DF194-64F5-43FF-A2D4-6CCBD2B0F6D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DDCEBC-930A-45FF-950C-605CA6DFD7E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2DF194-64F5-43FF-A2D4-6CCBD2B0F6D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2DF194-64F5-43FF-A2D4-6CCBD2B0F6D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9F3DB7-9BFD-4748-80BE-76C742959D5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2DF194-64F5-43FF-A2D4-6CCBD2B0F6D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39808-E3A7-4026-87D3-21F9AE6057C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2DF194-64F5-43FF-A2D4-6CCBD2B0F6D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A4E906-7588-4A14-AC9E-14ADE7EDD0A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8F344F-79A8-43CC-B182-016C30FB50A2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C6B2E-0E13-4D5E-9DCE-2C4DF36E7B3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2DF194-64F5-43FF-A2D4-6CCBD2B0F6D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2DF194-64F5-43FF-A2D4-6CCBD2B0F6D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53328C-C212-434C-B1D0-00D40E7FAED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3321C2-E765-43CD-AE7E-0201E94D466E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191793-F0F6-4B39-B745-B735BD43ECC6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62F0F3-FED7-467C-9313-D3B128BACFA5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A82BE9-FF01-4258-94C6-67E12196AF08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351B84-EDD5-4D25-955D-B9CF6F1C9D0E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9D0073-68B3-4B28-9803-4331D6A83BE9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60F1F1-4369-4A2A-8876-0A31168ED303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863F97-6BF1-4290-B5D0-7F6E696D493A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30F972-F066-4F8C-ADC4-2B930A8664DB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2DF194-64F5-43FF-A2D4-6CCBD2B0F6D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15C65C-1B0A-49F7-90BA-7F64AA6EBDF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F0D5A4-2DFC-4510-9B30-766421DCF6FD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749DE1-0762-4F6A-8B57-0F82053D28E6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704969-BE4D-4999-BAA4-4EA53450FDA4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2DF194-64F5-43FF-A2D4-6CCBD2B0F6D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67CC8-12CB-40FC-89A1-85695BA076E5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DDB42A-F0B0-46C2-A4AD-43CE5D57F40C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2DF194-64F5-43FF-A2D4-6CCBD2B0F6D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5065FE-A269-464A-8547-6A221ACF68A7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208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F55ADB-3C80-4A54-AEE5-2E87CC2E1DD6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218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2DF194-64F5-43FF-A2D4-6CCBD2B0F6D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ED16EF-0BA7-4341-9AA8-35358E6FEEE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912926-C214-4654-B8D9-6B6202E88507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228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3D6B6-BC02-46CA-9D8F-9449AC47827E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239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77599-E683-4C12-A3CC-E4BC63507912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249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283D6F-462D-4E0C-86A8-C78283B7D4B9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259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3C3A4-3A81-4F91-A7B4-D91843E93E63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269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1DDB42-1E46-440D-ADFE-A0D8C57D8383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280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2DF194-64F5-43FF-A2D4-6CCBD2B0F6DF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ED816-E7DF-4741-89F1-546C01234018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290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2DF194-64F5-43FF-A2D4-6CCBD2B0F6DF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9398B8-2071-4345-A300-48CA0D4BEF3E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300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AB8FFA-1429-4741-AB7C-AC0698D9CBD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2DF194-64F5-43FF-A2D4-6CCBD2B0F6DF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296778-F5E9-46CD-94F3-C73DD112D345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310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2DF194-64F5-43FF-A2D4-6CCBD2B0F6DF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CC993-63F0-4CD2-A247-A1B1497FB585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32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2DF194-64F5-43FF-A2D4-6CCBD2B0F6DF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E3B598-8B83-4B25-BD32-6229891C7F4C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33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2DF194-64F5-43FF-A2D4-6CCBD2B0F6DF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52F494-C566-4503-BCEB-833D9D33294E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34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2DF194-64F5-43FF-A2D4-6CCBD2B0F6DF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8D8E1-5171-4E93-894D-690A05D7AAB4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35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2DF194-64F5-43FF-A2D4-6CCBD2B0F6D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2DF194-64F5-43FF-A2D4-6CCBD2B0F6DF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D71610-9BA5-42B5-8D51-3ADD45AB0071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36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2DF194-64F5-43FF-A2D4-6CCBD2B0F6DF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EA425C-9249-459A-8180-EF44E6A15739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37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2DF194-64F5-43FF-A2D4-6CCBD2B0F6DF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83A2F0-CA84-4A11-88FB-7FCB87354283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138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AE15B-5064-46D4-9065-5D31213FE754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139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047A01-6DFE-42C3-A11F-4B626717295A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140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2DF194-64F5-43FF-A2D4-6CCBD2B0F6DF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40BB1-EB13-4E61-B186-5C2D88ABD56D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141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F6350-5DA0-4881-BE09-A6A36D518BD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2DF194-64F5-43FF-A2D4-6CCBD2B0F6DF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3D0FD9-71C0-4D8A-98A4-D106F28C143D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142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2DF194-64F5-43FF-A2D4-6CCBD2B0F6DF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79706F-207F-42C5-B22C-66A43818243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156B13"/>
            </a:gs>
            <a:gs pos="50000">
              <a:srgbClr val="9CB86E"/>
            </a:gs>
            <a:gs pos="100000">
              <a:srgbClr val="DDEBC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4495800" y="6553200"/>
            <a:ext cx="4343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cs typeface="Times New Roman" pitchFamily="18" charset="0"/>
              </a:rPr>
              <a:t>© </a:t>
            </a:r>
            <a:r>
              <a:rPr lang="en-US" sz="1200"/>
              <a:t>2007 McGraw-Hill Higher Education.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_mw704tez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youtube.com/watch?v=ex2ryik9j9g&amp;feature=related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9zjlRUSooE&amp;feature=related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RJt-O7knnOg&amp;feature=relat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mtClean="0"/>
              <a:t>Chapter 19: The Elbow, Forearm, Wrist and Hand</a:t>
            </a: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4495800" y="6553200"/>
            <a:ext cx="4343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cs typeface="Times New Roman" pitchFamily="18" charset="0"/>
              </a:rPr>
              <a:t>© </a:t>
            </a:r>
            <a:r>
              <a:rPr lang="en-US" sz="1200"/>
              <a:t>2007 McGraw-Hill Higher Education. 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r>
              <a:rPr lang="en-US" smtClean="0"/>
              <a:t>Recognition and Management of Injuries to the Elbow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772400" cy="4114800"/>
          </a:xfrm>
        </p:spPr>
        <p:txBody>
          <a:bodyPr/>
          <a:lstStyle/>
          <a:p>
            <a:r>
              <a:rPr lang="en-US" smtClean="0"/>
              <a:t>Olecranon Bursitis</a:t>
            </a:r>
          </a:p>
          <a:p>
            <a:pPr lvl="1"/>
            <a:r>
              <a:rPr lang="en-US" smtClean="0"/>
              <a:t>Cause of Injury</a:t>
            </a:r>
          </a:p>
          <a:p>
            <a:pPr lvl="2"/>
            <a:r>
              <a:rPr lang="en-US" smtClean="0"/>
              <a:t>Superficial location makes it extremely susceptible to injury (acute or chronic) --direct blow</a:t>
            </a:r>
          </a:p>
          <a:p>
            <a:pPr lvl="1"/>
            <a:r>
              <a:rPr lang="en-US" smtClean="0"/>
              <a:t>Signs of Injury</a:t>
            </a:r>
          </a:p>
          <a:p>
            <a:pPr lvl="2"/>
            <a:r>
              <a:rPr lang="en-US" smtClean="0"/>
              <a:t>Pain, swelling, and point tenderness</a:t>
            </a:r>
          </a:p>
          <a:p>
            <a:pPr lvl="2"/>
            <a:r>
              <a:rPr lang="en-US" smtClean="0"/>
              <a:t>Swelling will appear almost spontaneously and w/out usual pain and heat</a:t>
            </a:r>
          </a:p>
          <a:p>
            <a:pPr lvl="2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114800"/>
          </a:xfrm>
        </p:spPr>
        <p:txBody>
          <a:bodyPr/>
          <a:lstStyle/>
          <a:p>
            <a:pPr lvl="1"/>
            <a:r>
              <a:rPr lang="en-US" smtClean="0"/>
              <a:t>Care</a:t>
            </a:r>
          </a:p>
          <a:p>
            <a:pPr lvl="2"/>
            <a:r>
              <a:rPr lang="en-US" smtClean="0"/>
              <a:t>In acute conditions, ice</a:t>
            </a:r>
          </a:p>
          <a:p>
            <a:pPr lvl="2"/>
            <a:r>
              <a:rPr lang="en-US" smtClean="0"/>
              <a:t>Chronic cases require protective therapy</a:t>
            </a:r>
          </a:p>
          <a:p>
            <a:pPr lvl="2"/>
            <a:r>
              <a:rPr lang="en-US" smtClean="0"/>
              <a:t>If swelling fails to resolve, aspiration may be necessary</a:t>
            </a:r>
          </a:p>
          <a:p>
            <a:pPr lvl="2"/>
            <a:r>
              <a:rPr lang="en-US" smtClean="0"/>
              <a:t>Can be padded in order to return to competition</a:t>
            </a:r>
          </a:p>
          <a:p>
            <a:endParaRPr lang="en-US" smtClean="0"/>
          </a:p>
        </p:txBody>
      </p:sp>
      <p:pic>
        <p:nvPicPr>
          <p:cNvPr id="12292" name="Picture 4" descr="http://www.eorthopod.com/images/ContentImages/elbow/elbow_bursitis/elbow_bursitis_intro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962400"/>
            <a:ext cx="38100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315" name="Content Placeholder 6" descr="Burs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981200"/>
            <a:ext cx="2819400" cy="3733800"/>
          </a:xfrm>
        </p:spPr>
      </p:pic>
      <p:pic>
        <p:nvPicPr>
          <p:cNvPr id="13316" name="Content Placeholder 7" descr="Olecranon_Infected_Bursitis_sm-202x35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76800" y="1981200"/>
            <a:ext cx="2743200" cy="3752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533400"/>
            <a:ext cx="7772400" cy="4114800"/>
          </a:xfrm>
        </p:spPr>
        <p:txBody>
          <a:bodyPr/>
          <a:lstStyle/>
          <a:p>
            <a:r>
              <a:rPr lang="en-US" smtClean="0"/>
              <a:t>Contusion</a:t>
            </a:r>
          </a:p>
          <a:p>
            <a:pPr lvl="1"/>
            <a:r>
              <a:rPr lang="en-US" smtClean="0"/>
              <a:t>Cause of Injury</a:t>
            </a:r>
          </a:p>
          <a:p>
            <a:pPr lvl="2"/>
            <a:r>
              <a:rPr lang="en-US" smtClean="0"/>
              <a:t>Vulnerable area due to lack of padding</a:t>
            </a:r>
          </a:p>
          <a:p>
            <a:pPr lvl="2"/>
            <a:r>
              <a:rPr lang="en-US" smtClean="0"/>
              <a:t>Result of direct blow or repetitive blows</a:t>
            </a:r>
          </a:p>
          <a:p>
            <a:pPr lvl="1"/>
            <a:r>
              <a:rPr lang="en-US" smtClean="0"/>
              <a:t>Signs of Injury</a:t>
            </a:r>
          </a:p>
          <a:p>
            <a:pPr lvl="2"/>
            <a:r>
              <a:rPr lang="en-US" smtClean="0"/>
              <a:t>Swelling (rapidly after irritation of bursa or synovial membrane)</a:t>
            </a:r>
          </a:p>
          <a:p>
            <a:pPr lvl="1"/>
            <a:r>
              <a:rPr lang="en-US" smtClean="0"/>
              <a:t>Care</a:t>
            </a:r>
          </a:p>
          <a:p>
            <a:pPr lvl="2"/>
            <a:r>
              <a:rPr lang="en-US" smtClean="0"/>
              <a:t>Treat w/ RICE immediately for at least 24 hours</a:t>
            </a:r>
          </a:p>
          <a:p>
            <a:pPr lvl="2"/>
            <a:r>
              <a:rPr lang="en-US" smtClean="0"/>
              <a:t>If severe, refer for X-ray to determine presence of fracture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0"/>
            <a:ext cx="8458200" cy="6553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Elbow Sprains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Cause of Injury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Elbow hyperextension or a </a:t>
            </a:r>
            <a:r>
              <a:rPr lang="en-US" dirty="0" err="1" smtClean="0"/>
              <a:t>valgus</a:t>
            </a:r>
            <a:r>
              <a:rPr lang="en-US" dirty="0" smtClean="0"/>
              <a:t> force (often seen in the cocking phase of throwing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Signs of Injury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Pain along medial aspect of elbow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Inability to grasp objects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Point tenderness over the UCL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Care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Conservative treatment begins w/ RICE elbow fixed at 90 degrees in a sling for at least 24 hours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Coach should be concerned with gradually regaining elbow full ROM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Athlete should modify activity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Gradual progression involving an increase in number of throws while range and strength return</a:t>
            </a:r>
          </a:p>
        </p:txBody>
      </p:sp>
      <p:pic>
        <p:nvPicPr>
          <p:cNvPr id="15364" name="Picture 4" descr="http://www.glutesgutsgreatness.com/wp-content/uploads/2013/04/G3-Forear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447800"/>
            <a:ext cx="2743200" cy="2105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7" name="Content Placeholder 6" descr="tommy-john-surger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057400"/>
            <a:ext cx="7086600" cy="4114800"/>
          </a:xfrm>
        </p:spPr>
      </p:pic>
      <p:sp>
        <p:nvSpPr>
          <p:cNvPr id="16388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229600" cy="4953000"/>
          </a:xfrm>
        </p:spPr>
        <p:txBody>
          <a:bodyPr/>
          <a:lstStyle/>
          <a:p>
            <a:r>
              <a:rPr lang="en-US" dirty="0" smtClean="0"/>
              <a:t>Lateral </a:t>
            </a:r>
            <a:r>
              <a:rPr lang="en-US" dirty="0" err="1" smtClean="0"/>
              <a:t>Epicondylitis</a:t>
            </a:r>
            <a:r>
              <a:rPr lang="en-US" dirty="0" smtClean="0"/>
              <a:t> (Tennis Elbow)</a:t>
            </a:r>
          </a:p>
          <a:p>
            <a:pPr lvl="1"/>
            <a:r>
              <a:rPr lang="en-US" dirty="0" smtClean="0"/>
              <a:t>Cause of Injury</a:t>
            </a:r>
          </a:p>
          <a:p>
            <a:pPr lvl="2"/>
            <a:r>
              <a:rPr lang="en-US" dirty="0" smtClean="0"/>
              <a:t>Repetitive </a:t>
            </a:r>
            <a:r>
              <a:rPr lang="en-US" dirty="0" err="1" smtClean="0"/>
              <a:t>microtrauma</a:t>
            </a:r>
            <a:r>
              <a:rPr lang="en-US" dirty="0" smtClean="0"/>
              <a:t> to insertion of extensor muscles of lateral </a:t>
            </a:r>
            <a:r>
              <a:rPr lang="en-US" dirty="0" err="1" smtClean="0"/>
              <a:t>epicondyle</a:t>
            </a:r>
            <a:endParaRPr lang="en-US" dirty="0" smtClean="0"/>
          </a:p>
          <a:p>
            <a:pPr lvl="1"/>
            <a:r>
              <a:rPr lang="en-US" dirty="0" smtClean="0"/>
              <a:t>Signs of Injury </a:t>
            </a:r>
          </a:p>
          <a:p>
            <a:pPr lvl="2"/>
            <a:r>
              <a:rPr lang="en-US" dirty="0" smtClean="0"/>
              <a:t>Aching pain in region of lateral </a:t>
            </a:r>
            <a:r>
              <a:rPr lang="en-US" dirty="0" err="1" smtClean="0"/>
              <a:t>epicondyle</a:t>
            </a:r>
            <a:r>
              <a:rPr lang="en-US" dirty="0" smtClean="0"/>
              <a:t> after activity</a:t>
            </a:r>
          </a:p>
          <a:p>
            <a:pPr lvl="2"/>
            <a:r>
              <a:rPr lang="en-US" dirty="0" smtClean="0"/>
              <a:t>Pain worsens and weakness in wrist and hand develop</a:t>
            </a:r>
          </a:p>
          <a:p>
            <a:pPr lvl="2"/>
            <a:r>
              <a:rPr lang="en-US" dirty="0" smtClean="0"/>
              <a:t>Elbow has decreased ROM; pain w/ resistive wrist extension</a:t>
            </a:r>
          </a:p>
          <a:p>
            <a:pPr lvl="1"/>
            <a:endParaRPr lang="en-US" dirty="0" smtClean="0"/>
          </a:p>
        </p:txBody>
      </p:sp>
      <p:pic>
        <p:nvPicPr>
          <p:cNvPr id="17412" name="Picture 4" descr="http://www.home-remedies-for-you.com/health-images/tennis-elbow-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038600"/>
            <a:ext cx="4362450" cy="2238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r>
              <a:rPr lang="en-US" smtClean="0"/>
              <a:t>Lateral Epicondylitis (continued)</a:t>
            </a:r>
          </a:p>
          <a:p>
            <a:pPr lvl="1"/>
            <a:r>
              <a:rPr lang="en-US" smtClean="0"/>
              <a:t>Care</a:t>
            </a:r>
          </a:p>
          <a:p>
            <a:pPr lvl="2"/>
            <a:r>
              <a:rPr lang="en-US" smtClean="0"/>
              <a:t>RICE, NSAID’s and analgesics</a:t>
            </a:r>
          </a:p>
          <a:p>
            <a:pPr lvl="2"/>
            <a:r>
              <a:rPr lang="en-US" smtClean="0"/>
              <a:t>ROM exercises and PRE, deep friction massage, hand grasping while in supination, avoidance of pronation motions</a:t>
            </a:r>
          </a:p>
          <a:p>
            <a:pPr lvl="2"/>
            <a:r>
              <a:rPr lang="en-US" smtClean="0"/>
              <a:t>Mobilization and stretching in pain free ranges</a:t>
            </a:r>
          </a:p>
          <a:p>
            <a:pPr lvl="2"/>
            <a:r>
              <a:rPr lang="en-US" smtClean="0"/>
              <a:t>Use of a counter force or neoprene sleeve</a:t>
            </a:r>
          </a:p>
          <a:p>
            <a:pPr lvl="2"/>
            <a:r>
              <a:rPr lang="en-US" smtClean="0"/>
              <a:t>Proper mechanics and equipment instruction is critically important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59" name="Content Placeholder 7" descr="tennis_elbow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2209800"/>
            <a:ext cx="5948363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Medial </a:t>
            </a:r>
            <a:r>
              <a:rPr lang="en-US" dirty="0" err="1" smtClean="0"/>
              <a:t>Epicondylitis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Cause of Injury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Repeated forceful flexion of wrist and extreme </a:t>
            </a:r>
            <a:r>
              <a:rPr lang="en-US" dirty="0" err="1" smtClean="0"/>
              <a:t>valgus</a:t>
            </a:r>
            <a:r>
              <a:rPr lang="en-US" dirty="0" smtClean="0"/>
              <a:t> torque of elbow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Signs of Injury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Pain produced w/ forceful flexion or extension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Point tenderness and mild swelling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Passive movement of wrist seldom elicits pain, but active movement </a:t>
            </a:r>
            <a:r>
              <a:rPr lang="en-US" dirty="0" smtClean="0"/>
              <a:t>does</a:t>
            </a:r>
            <a:endParaRPr lang="en-US" dirty="0" smtClean="0"/>
          </a:p>
        </p:txBody>
      </p:sp>
      <p:pic>
        <p:nvPicPr>
          <p:cNvPr id="20484" name="Picture 4" descr="http://www.mayoclinic.com/images/image_popup/ans7_golfer_elb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86200"/>
            <a:ext cx="38100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762000"/>
            <a:ext cx="6934200" cy="5638800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Content Placeholder 5" descr="medial-epicondylitis-golfers-elbo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52600" y="2590800"/>
            <a:ext cx="5486400" cy="3810000"/>
          </a:xfrm>
        </p:spPr>
      </p:pic>
      <p:sp>
        <p:nvSpPr>
          <p:cNvPr id="4" name="Rectangle 3"/>
          <p:cNvSpPr/>
          <p:nvPr/>
        </p:nvSpPr>
        <p:spPr>
          <a:xfrm>
            <a:off x="381000" y="228601"/>
            <a:ext cx="838200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dirty="0" smtClean="0"/>
              <a:t>Care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Sling, rest, </a:t>
            </a:r>
            <a:r>
              <a:rPr lang="en-US" dirty="0" err="1" smtClean="0"/>
              <a:t>cryotherapy</a:t>
            </a:r>
            <a:r>
              <a:rPr lang="en-US" dirty="0" smtClean="0"/>
              <a:t> or heat through ultrasound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Analgesic and NSAID's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Curvilinear brace below elbow to reduce elbow stressing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Severe cases may require splinting and complete rest for 7-10 days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"/>
            <a:ext cx="7772400" cy="4114800"/>
          </a:xfrm>
        </p:spPr>
        <p:txBody>
          <a:bodyPr/>
          <a:lstStyle/>
          <a:p>
            <a:r>
              <a:rPr lang="en-US" dirty="0" smtClean="0"/>
              <a:t>Elbow </a:t>
            </a:r>
            <a:r>
              <a:rPr lang="en-US" dirty="0" err="1" smtClean="0"/>
              <a:t>Osteochondritis</a:t>
            </a:r>
            <a:r>
              <a:rPr lang="en-US" dirty="0" smtClean="0"/>
              <a:t> </a:t>
            </a:r>
            <a:r>
              <a:rPr lang="en-US" dirty="0" err="1" smtClean="0"/>
              <a:t>Dissecans</a:t>
            </a:r>
            <a:endParaRPr lang="en-US" dirty="0" smtClean="0"/>
          </a:p>
          <a:p>
            <a:pPr lvl="1"/>
            <a:r>
              <a:rPr lang="en-US" dirty="0" smtClean="0"/>
              <a:t>Cause of Injury </a:t>
            </a:r>
          </a:p>
          <a:p>
            <a:pPr lvl="2"/>
            <a:r>
              <a:rPr lang="en-US" dirty="0" smtClean="0"/>
              <a:t>Impairment of blood supply to anterior surface resulting in degeneration of </a:t>
            </a:r>
            <a:r>
              <a:rPr lang="en-US" dirty="0" err="1" smtClean="0"/>
              <a:t>articular</a:t>
            </a:r>
            <a:r>
              <a:rPr lang="en-US" dirty="0" smtClean="0"/>
              <a:t> cartilage, and bone creating loose bodies within the joint</a:t>
            </a:r>
          </a:p>
          <a:p>
            <a:pPr lvl="1"/>
            <a:r>
              <a:rPr lang="en-US" dirty="0" smtClean="0"/>
              <a:t>Signs of Injury </a:t>
            </a:r>
          </a:p>
          <a:p>
            <a:pPr lvl="2"/>
            <a:r>
              <a:rPr lang="en-US" dirty="0" smtClean="0"/>
              <a:t>Sudden pain, locking; range usually returns in a few days</a:t>
            </a:r>
          </a:p>
          <a:p>
            <a:pPr lvl="2"/>
            <a:r>
              <a:rPr lang="en-US" dirty="0" smtClean="0"/>
              <a:t>Swelling, pain and </a:t>
            </a:r>
            <a:r>
              <a:rPr lang="en-US" dirty="0" err="1" smtClean="0"/>
              <a:t>crepitation</a:t>
            </a:r>
            <a:r>
              <a:rPr lang="en-US" dirty="0" smtClean="0"/>
              <a:t> may also occur</a:t>
            </a:r>
          </a:p>
          <a:p>
            <a:pPr lvl="1"/>
            <a:r>
              <a:rPr lang="en-US" dirty="0" smtClean="0"/>
              <a:t>Care</a:t>
            </a:r>
          </a:p>
          <a:p>
            <a:pPr lvl="2"/>
            <a:r>
              <a:rPr lang="en-US" dirty="0" smtClean="0"/>
              <a:t>If repeated locking occurs, loose bodies may be removed surgically</a:t>
            </a:r>
          </a:p>
          <a:p>
            <a:pPr lvl="2"/>
            <a:r>
              <a:rPr lang="en-US" dirty="0" smtClean="0"/>
              <a:t>Without removal, arthritis may develop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Elbow </a:t>
            </a:r>
            <a:r>
              <a:rPr lang="en-US" dirty="0" err="1" smtClean="0"/>
              <a:t>Osteochondritis</a:t>
            </a:r>
            <a:r>
              <a:rPr lang="en-US" dirty="0" smtClean="0"/>
              <a:t> </a:t>
            </a:r>
            <a:r>
              <a:rPr lang="en-US" dirty="0" err="1" smtClean="0"/>
              <a:t>Dissecans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23555" name="Content Placeholder 6" descr="OSTEOCHONDRITIS%20DISSECANS%20-%20ELBOW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2057400"/>
            <a:ext cx="3962400" cy="3962400"/>
          </a:xfrm>
        </p:spPr>
      </p:pic>
      <p:pic>
        <p:nvPicPr>
          <p:cNvPr id="23556" name="Content Placeholder 7" descr="child_elbow_OCD_surgery01a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53000" y="2133600"/>
            <a:ext cx="342900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 smtClean="0"/>
              <a:t>Ulnar</a:t>
            </a:r>
            <a:r>
              <a:rPr lang="en-US" dirty="0" smtClean="0"/>
              <a:t> Nerve Injuries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Cause of Injury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Pronounced </a:t>
            </a:r>
            <a:r>
              <a:rPr lang="en-US" dirty="0" err="1" smtClean="0"/>
              <a:t>cubital</a:t>
            </a:r>
            <a:r>
              <a:rPr lang="en-US" dirty="0" smtClean="0"/>
              <a:t> </a:t>
            </a:r>
            <a:r>
              <a:rPr lang="en-US" dirty="0" err="1" smtClean="0"/>
              <a:t>valgus</a:t>
            </a:r>
            <a:r>
              <a:rPr lang="en-US" dirty="0" smtClean="0"/>
              <a:t> may cause deep friction problem</a:t>
            </a:r>
          </a:p>
          <a:p>
            <a:pPr lvl="2">
              <a:lnSpc>
                <a:spcPct val="90000"/>
              </a:lnSpc>
            </a:pPr>
            <a:r>
              <a:rPr lang="en-US" dirty="0" err="1" smtClean="0"/>
              <a:t>Ulnar</a:t>
            </a:r>
            <a:r>
              <a:rPr lang="en-US" dirty="0" smtClean="0"/>
              <a:t> nerve dislocation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Traction injury from </a:t>
            </a:r>
            <a:r>
              <a:rPr lang="en-US" dirty="0" err="1" smtClean="0"/>
              <a:t>valgus</a:t>
            </a:r>
            <a:r>
              <a:rPr lang="en-US" dirty="0" smtClean="0"/>
              <a:t> force, irregularities w/ tunnel, </a:t>
            </a:r>
            <a:r>
              <a:rPr lang="en-US" dirty="0" err="1" smtClean="0"/>
              <a:t>subluxation</a:t>
            </a:r>
            <a:r>
              <a:rPr lang="en-US" dirty="0" smtClean="0"/>
              <a:t> of </a:t>
            </a:r>
            <a:r>
              <a:rPr lang="en-US" dirty="0" err="1" smtClean="0"/>
              <a:t>ulnar</a:t>
            </a:r>
            <a:r>
              <a:rPr lang="en-US" dirty="0" smtClean="0"/>
              <a:t> nerve due to lax impingement, or progressive compression of ligament on the nerve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Signs of Injury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Generally respond with </a:t>
            </a:r>
            <a:r>
              <a:rPr lang="en-US" dirty="0" err="1" smtClean="0"/>
              <a:t>paresthesia</a:t>
            </a:r>
            <a:r>
              <a:rPr lang="en-US" dirty="0" smtClean="0"/>
              <a:t> in 4</a:t>
            </a:r>
            <a:r>
              <a:rPr lang="en-US" baseline="30000" dirty="0" smtClean="0"/>
              <a:t>th</a:t>
            </a:r>
            <a:r>
              <a:rPr lang="en-US" dirty="0" smtClean="0"/>
              <a:t> and 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fingers</a:t>
            </a:r>
            <a:endParaRPr lang="en-US" dirty="0" smtClean="0"/>
          </a:p>
        </p:txBody>
      </p:sp>
      <p:pic>
        <p:nvPicPr>
          <p:cNvPr id="24580" name="Picture 4" descr="http://apmsurgery.com/images/ulnar_nerve_anatomy2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953000"/>
            <a:ext cx="4267200" cy="1704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Content Placeholder 6" descr="ulnar-nerve-entrapment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2057400"/>
            <a:ext cx="3124200" cy="3810000"/>
          </a:xfrm>
        </p:spPr>
      </p:pic>
      <p:pic>
        <p:nvPicPr>
          <p:cNvPr id="25604" name="Content Placeholder 7" descr="ulnar_nerve_decompressed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2209800"/>
            <a:ext cx="3810000" cy="3581400"/>
          </a:xfrm>
        </p:spPr>
      </p:pic>
      <p:sp>
        <p:nvSpPr>
          <p:cNvPr id="5" name="Rectangle 4"/>
          <p:cNvSpPr/>
          <p:nvPr/>
        </p:nvSpPr>
        <p:spPr>
          <a:xfrm>
            <a:off x="533400" y="228600"/>
            <a:ext cx="739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dirty="0" smtClean="0"/>
              <a:t>Care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Conservative management – avoid aggravating condition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Surgery may be necessary if stress on nerve can not be avoided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534400" cy="5638800"/>
          </a:xfrm>
        </p:spPr>
        <p:txBody>
          <a:bodyPr/>
          <a:lstStyle/>
          <a:p>
            <a:r>
              <a:rPr lang="en-US" dirty="0" smtClean="0"/>
              <a:t>Dislocation of the Elbow</a:t>
            </a:r>
          </a:p>
          <a:p>
            <a:pPr lvl="1"/>
            <a:r>
              <a:rPr lang="en-US" sz="2000" dirty="0" smtClean="0"/>
              <a:t>Cause of Injury </a:t>
            </a:r>
          </a:p>
          <a:p>
            <a:pPr lvl="2"/>
            <a:r>
              <a:rPr lang="en-US" sz="2000" dirty="0" smtClean="0"/>
              <a:t>High incidence in sports caused by fall on outstretched hand w/ elbow extended or severe twist while flexed</a:t>
            </a:r>
          </a:p>
          <a:p>
            <a:pPr lvl="1"/>
            <a:r>
              <a:rPr lang="en-US" sz="2000" dirty="0" smtClean="0"/>
              <a:t>Signs of Injury</a:t>
            </a:r>
          </a:p>
          <a:p>
            <a:pPr lvl="2"/>
            <a:r>
              <a:rPr lang="en-US" sz="2000" dirty="0" smtClean="0"/>
              <a:t>Swelling, severe pain, disability</a:t>
            </a:r>
          </a:p>
          <a:p>
            <a:pPr lvl="2"/>
            <a:r>
              <a:rPr lang="en-US" sz="2000" dirty="0" smtClean="0"/>
              <a:t>May be displaced backwards, forward, or laterally</a:t>
            </a:r>
          </a:p>
          <a:p>
            <a:pPr lvl="2"/>
            <a:r>
              <a:rPr lang="en-US" sz="2000" dirty="0" smtClean="0"/>
              <a:t>Complications w/ median and radial nerves and blood vessels</a:t>
            </a:r>
          </a:p>
          <a:p>
            <a:pPr lvl="2"/>
            <a:r>
              <a:rPr lang="en-US" sz="2000" dirty="0" smtClean="0"/>
              <a:t>Rupture and tearing of stabilizing ligaments will usually accompany the injury</a:t>
            </a:r>
          </a:p>
          <a:p>
            <a:pPr lvl="1"/>
            <a:r>
              <a:rPr lang="en-US" sz="2000" dirty="0" smtClean="0"/>
              <a:t>Care</a:t>
            </a:r>
          </a:p>
          <a:p>
            <a:pPr lvl="2"/>
            <a:r>
              <a:rPr lang="en-US" sz="2000" dirty="0" smtClean="0"/>
              <a:t>Immobilize and refer to physician for reduction</a:t>
            </a:r>
          </a:p>
          <a:p>
            <a:pPr lvl="2"/>
            <a:r>
              <a:rPr lang="en-US" sz="2000" dirty="0" smtClean="0"/>
              <a:t>Following reduction, elbow should remain </a:t>
            </a:r>
            <a:endParaRPr lang="en-US" sz="2000" dirty="0" smtClean="0"/>
          </a:p>
          <a:p>
            <a:pPr lvl="2"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  splinted </a:t>
            </a:r>
            <a:r>
              <a:rPr lang="en-US" sz="2000" dirty="0" smtClean="0"/>
              <a:t>in flexion for 3 weeks</a:t>
            </a:r>
          </a:p>
          <a:p>
            <a:pPr lvl="2">
              <a:buFontTx/>
              <a:buNone/>
            </a:pPr>
            <a:r>
              <a:rPr lang="en-US" sz="2000" b="1" dirty="0" smtClean="0">
                <a:solidFill>
                  <a:srgbClr val="FF0000"/>
                </a:solidFill>
                <a:hlinkClick r:id="rId3"/>
              </a:rPr>
              <a:t>http://www.youtube.com/watch?v=k_mw704tezU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2">
              <a:buFontTx/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lvl="2">
              <a:buFontTx/>
              <a:buNone/>
            </a:pPr>
            <a:r>
              <a:rPr lang="en-US" sz="2000" b="1" dirty="0" smtClean="0">
                <a:solidFill>
                  <a:srgbClr val="FF0000"/>
                </a:solidFill>
                <a:hlinkClick r:id="rId4"/>
              </a:rPr>
              <a:t>http://www.youtube.com/watch?v=ex2ryik9j9g&amp;feature=related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2">
              <a:buFontTx/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lvl="2">
              <a:buFontTx/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lvl="2">
              <a:buFontTx/>
              <a:buNone/>
            </a:pPr>
            <a:endParaRPr lang="en-US" sz="2000" dirty="0" smtClean="0"/>
          </a:p>
        </p:txBody>
      </p:sp>
      <p:pic>
        <p:nvPicPr>
          <p:cNvPr id="26628" name="Picture 4" descr="http://www.eorthopod.com/images/ContentImages/elbow/elbow_dislocation/elbow_dislocation_intro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267200"/>
            <a:ext cx="251460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smtClean="0"/>
              <a:t>Elbow Dislocation</a:t>
            </a:r>
          </a:p>
        </p:txBody>
      </p:sp>
      <p:pic>
        <p:nvPicPr>
          <p:cNvPr id="27651" name="Picture 6" descr="pre23615_1909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5013" y="1600200"/>
            <a:ext cx="302418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elbowdislo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752600"/>
            <a:ext cx="3886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685800"/>
            <a:ext cx="7772400" cy="55626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/>
              <a:t>Fractures of the Elbow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Cause of Injury 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Fall on flexed elbow or from a direct blow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Fracture can occur in any one or more of the bones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Fall on outstretched hand often fractures </a:t>
            </a:r>
            <a:r>
              <a:rPr lang="en-US" dirty="0" err="1" smtClean="0"/>
              <a:t>humerus</a:t>
            </a:r>
            <a:r>
              <a:rPr lang="en-US" dirty="0" smtClean="0"/>
              <a:t> above </a:t>
            </a:r>
            <a:r>
              <a:rPr lang="en-US" dirty="0" err="1" smtClean="0"/>
              <a:t>condyles</a:t>
            </a:r>
            <a:r>
              <a:rPr lang="en-US" dirty="0" smtClean="0"/>
              <a:t> or between </a:t>
            </a:r>
            <a:r>
              <a:rPr lang="en-US" dirty="0" err="1" smtClean="0"/>
              <a:t>condyles</a:t>
            </a:r>
            <a:endParaRPr lang="en-US" dirty="0" smtClean="0"/>
          </a:p>
          <a:p>
            <a:pPr lvl="1">
              <a:lnSpc>
                <a:spcPct val="95000"/>
              </a:lnSpc>
            </a:pPr>
            <a:r>
              <a:rPr lang="en-US" dirty="0" smtClean="0"/>
              <a:t>Signs of Injury 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May or may not result in visual deformity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Hemorrhaging, swelling, muscle spasm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Care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Ice and sling for support – refer to physician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752600"/>
          </a:xfrm>
        </p:spPr>
        <p:txBody>
          <a:bodyPr/>
          <a:lstStyle/>
          <a:p>
            <a:pPr lvl="1">
              <a:lnSpc>
                <a:spcPct val="95000"/>
              </a:lnSpc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-Care</a:t>
            </a:r>
            <a:br>
              <a:rPr lang="en-US" sz="3200" dirty="0" smtClean="0"/>
            </a:br>
            <a:r>
              <a:rPr lang="en-US" sz="3200" dirty="0" smtClean="0"/>
              <a:t>Ice and sling for support – refer to physician; surgery if necessary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29700" name="Content Placeholder 8" descr="fracture_elbow_titl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2438400"/>
            <a:ext cx="3886200" cy="3352800"/>
          </a:xfrm>
        </p:spPr>
      </p:pic>
      <p:pic>
        <p:nvPicPr>
          <p:cNvPr id="29702" name="Content Placeholder 9" descr="elbow-fracture-repair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76800" y="2438400"/>
            <a:ext cx="3276600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3"/>
              </a:rPr>
              <a:t>http://www.youtube.com/watch?v=L9zjlRUSooE&amp;feature=related</a:t>
            </a:r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>
                <a:hlinkClick r:id="rId4"/>
              </a:rPr>
              <a:t>http://www.youtube.com/watch?v=RJt-O7knnOg&amp;feature=related</a:t>
            </a:r>
            <a:endParaRPr lang="en-US" smtClean="0"/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7772400" cy="1143000"/>
          </a:xfrm>
        </p:spPr>
        <p:txBody>
          <a:bodyPr/>
          <a:lstStyle/>
          <a:p>
            <a:r>
              <a:rPr lang="en-US" smtClean="0"/>
              <a:t>Anatomy of the Elbow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495800" y="6553200"/>
            <a:ext cx="4343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cs typeface="Times New Roman" pitchFamily="18" charset="0"/>
              </a:rPr>
              <a:t>© </a:t>
            </a:r>
            <a:r>
              <a:rPr lang="en-US" sz="1200"/>
              <a:t>2007 McGraw-Hill Higher Education. 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057400"/>
            <a:ext cx="7772400" cy="1143000"/>
          </a:xfrm>
        </p:spPr>
        <p:txBody>
          <a:bodyPr/>
          <a:lstStyle/>
          <a:p>
            <a:r>
              <a:rPr lang="en-US" smtClean="0"/>
              <a:t>Anatomy of the Forearm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pre23615_1910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347663"/>
            <a:ext cx="6858000" cy="6008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pre23615_1911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611188"/>
            <a:ext cx="8610600" cy="54340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Assessment of the Forearm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History	</a:t>
            </a:r>
          </a:p>
          <a:p>
            <a:pPr lvl="1"/>
            <a:r>
              <a:rPr lang="en-US" smtClean="0"/>
              <a:t>What was the cause?</a:t>
            </a:r>
          </a:p>
          <a:p>
            <a:pPr lvl="1"/>
            <a:r>
              <a:rPr lang="en-US" smtClean="0"/>
              <a:t>What were the symptoms at the time of injury, did they occur later, were they localized or diffuse?</a:t>
            </a:r>
          </a:p>
          <a:p>
            <a:pPr lvl="1"/>
            <a:r>
              <a:rPr lang="en-US" smtClean="0"/>
              <a:t>Was there swelling an discoloration?</a:t>
            </a:r>
          </a:p>
          <a:p>
            <a:pPr lvl="1"/>
            <a:r>
              <a:rPr lang="en-US" smtClean="0"/>
              <a:t>What treatment was given and how does it feel now?</a:t>
            </a:r>
          </a:p>
          <a:p>
            <a:pPr lvl="1"/>
            <a:r>
              <a:rPr lang="en-US" smtClean="0"/>
              <a:t>When did the injury occur?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762000"/>
            <a:ext cx="7772400" cy="4114800"/>
          </a:xfrm>
        </p:spPr>
        <p:txBody>
          <a:bodyPr/>
          <a:lstStyle/>
          <a:p>
            <a:r>
              <a:rPr lang="en-US" smtClean="0"/>
              <a:t>Observation</a:t>
            </a:r>
          </a:p>
          <a:p>
            <a:pPr lvl="1"/>
            <a:r>
              <a:rPr lang="en-US" smtClean="0"/>
              <a:t>Visually inspect for deformities, swelling and skin defects</a:t>
            </a:r>
          </a:p>
          <a:p>
            <a:pPr lvl="1"/>
            <a:r>
              <a:rPr lang="en-US" smtClean="0"/>
              <a:t>Range of motion</a:t>
            </a:r>
          </a:p>
          <a:p>
            <a:pPr lvl="1"/>
            <a:r>
              <a:rPr lang="en-US" smtClean="0"/>
              <a:t>Pain w/ motion</a:t>
            </a:r>
          </a:p>
          <a:p>
            <a:r>
              <a:rPr lang="en-US" smtClean="0"/>
              <a:t>Palpation</a:t>
            </a:r>
          </a:p>
          <a:p>
            <a:pPr lvl="1"/>
            <a:r>
              <a:rPr lang="en-US" smtClean="0"/>
              <a:t>Palpated at distant sites and at point of injury</a:t>
            </a:r>
          </a:p>
          <a:p>
            <a:pPr lvl="1"/>
            <a:r>
              <a:rPr lang="en-US" smtClean="0"/>
              <a:t>Can reveal tenderness, edema, fracture, deformity, changes in skin temperature, a false joint, bone fragments or lack of bone continuity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Recognition and Management of Injuries to the Forearm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Contusion</a:t>
            </a:r>
          </a:p>
          <a:p>
            <a:pPr lvl="1"/>
            <a:r>
              <a:rPr lang="en-US" smtClean="0"/>
              <a:t>Cause of Injury </a:t>
            </a:r>
          </a:p>
          <a:p>
            <a:pPr lvl="2"/>
            <a:r>
              <a:rPr lang="en-US" smtClean="0"/>
              <a:t>Ulnar side receives majority of blows due to arm blocks</a:t>
            </a:r>
          </a:p>
          <a:p>
            <a:pPr lvl="2"/>
            <a:r>
              <a:rPr lang="en-US" smtClean="0"/>
              <a:t>Can be acute or chronic </a:t>
            </a:r>
          </a:p>
          <a:p>
            <a:pPr lvl="2"/>
            <a:r>
              <a:rPr lang="en-US" smtClean="0"/>
              <a:t>Result of direct contact or blow</a:t>
            </a:r>
          </a:p>
          <a:p>
            <a:pPr lvl="1"/>
            <a:r>
              <a:rPr lang="en-US" smtClean="0"/>
              <a:t>Signs of Injury </a:t>
            </a:r>
          </a:p>
          <a:p>
            <a:pPr lvl="2"/>
            <a:r>
              <a:rPr lang="en-US" smtClean="0"/>
              <a:t>Pain, swelling and hematoma</a:t>
            </a:r>
          </a:p>
          <a:p>
            <a:pPr lvl="2"/>
            <a:r>
              <a:rPr lang="en-US" smtClean="0"/>
              <a:t>If repeated blows occur, heavy fibrosis and possibly bony callus could form w/in hematoma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4800600" cy="5029200"/>
          </a:xfrm>
        </p:spPr>
        <p:txBody>
          <a:bodyPr/>
          <a:lstStyle/>
          <a:p>
            <a:r>
              <a:rPr lang="en-US" dirty="0" smtClean="0"/>
              <a:t>Contusion (continued)</a:t>
            </a:r>
          </a:p>
          <a:p>
            <a:pPr lvl="1"/>
            <a:r>
              <a:rPr lang="en-US" dirty="0" smtClean="0"/>
              <a:t>Care</a:t>
            </a:r>
          </a:p>
          <a:p>
            <a:pPr lvl="2"/>
            <a:r>
              <a:rPr lang="en-US" dirty="0" smtClean="0"/>
              <a:t>Proper care in acute stage involves RICE for at least one hour and followed up w/ additional </a:t>
            </a:r>
            <a:r>
              <a:rPr lang="en-US" dirty="0" err="1" smtClean="0"/>
              <a:t>cryotherapy</a:t>
            </a:r>
            <a:endParaRPr lang="en-US" dirty="0" smtClean="0"/>
          </a:p>
          <a:p>
            <a:pPr lvl="2"/>
            <a:r>
              <a:rPr lang="en-US" dirty="0" smtClean="0"/>
              <a:t>Protection is critical - full-length sponge rubber pad can be used to provide protective covering</a:t>
            </a:r>
          </a:p>
          <a:p>
            <a:endParaRPr lang="en-US" dirty="0" smtClean="0"/>
          </a:p>
        </p:txBody>
      </p:sp>
      <p:pic>
        <p:nvPicPr>
          <p:cNvPr id="37892" name="Picture 4" descr="http://www.photoree.com/image_cache/10/80/19/51/10801951_3be5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762000"/>
            <a:ext cx="271462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305800" cy="61722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Forearm Splints and Other Strains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Cause of Injury 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Forearm strain - most come from severe static contraction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Cause of splints - repeated static contractions</a:t>
            </a:r>
          </a:p>
          <a:p>
            <a:pPr lvl="3">
              <a:lnSpc>
                <a:spcPct val="85000"/>
              </a:lnSpc>
            </a:pPr>
            <a:r>
              <a:rPr lang="en-US" dirty="0" smtClean="0"/>
              <a:t>Creates minute tears in connective tissues of forearm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Signs of Injury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Dull ache between extensors which cross posterior aspect of forearm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Weakness and pain w/ contraction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Point tenderness in </a:t>
            </a:r>
            <a:r>
              <a:rPr lang="en-US" dirty="0" err="1" smtClean="0"/>
              <a:t>interosseus</a:t>
            </a:r>
            <a:r>
              <a:rPr lang="en-US" dirty="0" smtClean="0"/>
              <a:t> membrane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Care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Treat symptomatically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If occurs early in season, strengthen forearm; when it occurs late in season treat w/ </a:t>
            </a:r>
            <a:r>
              <a:rPr lang="en-US" dirty="0" err="1" smtClean="0"/>
              <a:t>cryotherapy</a:t>
            </a:r>
            <a:r>
              <a:rPr lang="en-US" dirty="0" smtClean="0"/>
              <a:t>, wraps, or heat</a:t>
            </a:r>
          </a:p>
        </p:txBody>
      </p:sp>
      <p:pic>
        <p:nvPicPr>
          <p:cNvPr id="38916" name="Picture 4" descr="http://s7d5.scene7.com/is/image/Staples/s0582689_sc7?$splssku$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57200"/>
            <a:ext cx="1485900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62000"/>
            <a:ext cx="7772400" cy="5410200"/>
          </a:xfrm>
        </p:spPr>
        <p:txBody>
          <a:bodyPr/>
          <a:lstStyle/>
          <a:p>
            <a:r>
              <a:rPr lang="en-US" dirty="0" smtClean="0"/>
              <a:t>Forearm Fractures</a:t>
            </a:r>
          </a:p>
          <a:p>
            <a:pPr lvl="1"/>
            <a:r>
              <a:rPr lang="en-US" dirty="0" smtClean="0"/>
              <a:t>Cause of Injury </a:t>
            </a:r>
          </a:p>
          <a:p>
            <a:pPr lvl="2"/>
            <a:r>
              <a:rPr lang="en-US" dirty="0" smtClean="0"/>
              <a:t>Common in youth - due to falls and direct blows</a:t>
            </a:r>
          </a:p>
          <a:p>
            <a:pPr lvl="2"/>
            <a:r>
              <a:rPr lang="en-US" dirty="0" smtClean="0"/>
              <a:t>Fracturing ulna or radius singularly is rarer than simultaneous fractures to both</a:t>
            </a:r>
          </a:p>
          <a:p>
            <a:pPr lvl="1"/>
            <a:r>
              <a:rPr lang="en-US" dirty="0" smtClean="0"/>
              <a:t>Signs of Injury</a:t>
            </a:r>
          </a:p>
          <a:p>
            <a:pPr lvl="2"/>
            <a:r>
              <a:rPr lang="en-US" dirty="0" smtClean="0"/>
              <a:t>Audible pop or crack followed by moderate to severe pain, swelling, and disability</a:t>
            </a:r>
          </a:p>
          <a:p>
            <a:pPr lvl="2"/>
            <a:r>
              <a:rPr lang="en-US" dirty="0" smtClean="0"/>
              <a:t>Edema, </a:t>
            </a:r>
            <a:r>
              <a:rPr lang="en-US" dirty="0" err="1" smtClean="0"/>
              <a:t>ecchymosis</a:t>
            </a:r>
            <a:r>
              <a:rPr lang="en-US" dirty="0" smtClean="0"/>
              <a:t> w/ possible </a:t>
            </a:r>
            <a:r>
              <a:rPr lang="en-US" dirty="0" err="1" smtClean="0"/>
              <a:t>crepitus</a:t>
            </a:r>
            <a:endParaRPr lang="en-US" dirty="0" smtClean="0"/>
          </a:p>
          <a:p>
            <a:pPr lvl="2"/>
            <a:r>
              <a:rPr lang="en-US" dirty="0" smtClean="0"/>
              <a:t>Older athlete may experience extensive damage to soft tissue structures </a:t>
            </a:r>
          </a:p>
        </p:txBody>
      </p:sp>
      <p:pic>
        <p:nvPicPr>
          <p:cNvPr id="39940" name="Picture 4" descr="http://www.daviddarling.info/images/radius_and_ul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28600"/>
            <a:ext cx="1754606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Content Placeholder 3" descr="fractures_forear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1981200"/>
            <a:ext cx="65532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4495800" y="6553200"/>
            <a:ext cx="4343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cs typeface="Times New Roman" pitchFamily="18" charset="0"/>
              </a:rPr>
              <a:t>© </a:t>
            </a:r>
            <a:r>
              <a:rPr lang="en-US" sz="1200"/>
              <a:t>2007 McGraw-Hill Higher Education.  All rights reserved.</a:t>
            </a:r>
          </a:p>
        </p:txBody>
      </p:sp>
      <p:pic>
        <p:nvPicPr>
          <p:cNvPr id="5123" name="Picture 9" descr="pre23615_1901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627063"/>
            <a:ext cx="8229600" cy="5451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3200400" cy="4114800"/>
          </a:xfrm>
        </p:spPr>
        <p:txBody>
          <a:bodyPr/>
          <a:lstStyle/>
          <a:p>
            <a:pPr lvl="1"/>
            <a:r>
              <a:rPr lang="en-US" smtClean="0"/>
              <a:t>Care</a:t>
            </a:r>
          </a:p>
          <a:p>
            <a:pPr lvl="2"/>
            <a:r>
              <a:rPr lang="en-US" smtClean="0"/>
              <a:t>RICE, splint, immobilize and refer to physician </a:t>
            </a:r>
          </a:p>
          <a:p>
            <a:pPr lvl="2"/>
            <a:r>
              <a:rPr lang="en-US" smtClean="0"/>
              <a:t>Athlete is usually incapacitated for 8 weeks</a:t>
            </a:r>
          </a:p>
        </p:txBody>
      </p:sp>
      <p:pic>
        <p:nvPicPr>
          <p:cNvPr id="41987" name="Picture 4" descr="pre61756_2403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38600" y="1676400"/>
            <a:ext cx="4724400" cy="2838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3810000" cy="4114800"/>
          </a:xfrm>
        </p:spPr>
        <p:txBody>
          <a:bodyPr/>
          <a:lstStyle/>
          <a:p>
            <a:r>
              <a:rPr lang="en-US" sz="2800" smtClean="0"/>
              <a:t>Colles’ Fracture</a:t>
            </a:r>
          </a:p>
          <a:p>
            <a:pPr lvl="1"/>
            <a:r>
              <a:rPr lang="en-US" sz="2400" smtClean="0"/>
              <a:t>Cause of Injury </a:t>
            </a:r>
          </a:p>
          <a:p>
            <a:pPr lvl="2"/>
            <a:r>
              <a:rPr lang="en-US" smtClean="0"/>
              <a:t>Occurs in lower end of radius or ulna</a:t>
            </a:r>
          </a:p>
          <a:p>
            <a:pPr lvl="2"/>
            <a:r>
              <a:rPr lang="en-US" smtClean="0"/>
              <a:t>MOI is fall on outstretched hand, forcing radius and ulna into hyperextension</a:t>
            </a:r>
          </a:p>
        </p:txBody>
      </p:sp>
      <p:pic>
        <p:nvPicPr>
          <p:cNvPr id="43011" name="Picture 7" descr="pre23615_191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8525" y="1146175"/>
            <a:ext cx="3902075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8" descr="pre23615_1913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8525" y="3508375"/>
            <a:ext cx="3902075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7772400" cy="5791200"/>
          </a:xfrm>
        </p:spPr>
        <p:txBody>
          <a:bodyPr/>
          <a:lstStyle/>
          <a:p>
            <a:pPr lvl="1"/>
            <a:r>
              <a:rPr lang="en-US" dirty="0" smtClean="0"/>
              <a:t>Signs of Injury </a:t>
            </a:r>
          </a:p>
          <a:p>
            <a:pPr lvl="2"/>
            <a:r>
              <a:rPr lang="en-US" dirty="0" smtClean="0"/>
              <a:t>Forward displacement of radius causing visible deformity (silver fork deformity)</a:t>
            </a:r>
          </a:p>
          <a:p>
            <a:pPr lvl="2"/>
            <a:r>
              <a:rPr lang="en-US" dirty="0" smtClean="0"/>
              <a:t>When no deformity is present, injury may be passed off as bad sprain</a:t>
            </a:r>
          </a:p>
          <a:p>
            <a:pPr lvl="2"/>
            <a:r>
              <a:rPr lang="en-US" dirty="0" smtClean="0"/>
              <a:t>Extensive bleeding and swelling</a:t>
            </a:r>
          </a:p>
          <a:p>
            <a:pPr lvl="2"/>
            <a:r>
              <a:rPr lang="en-US" dirty="0" smtClean="0"/>
              <a:t>Tendons may be torn/avulsed and there may be median nerve damage</a:t>
            </a:r>
          </a:p>
          <a:p>
            <a:pPr lvl="1"/>
            <a:r>
              <a:rPr lang="en-US" dirty="0" smtClean="0"/>
              <a:t>Care</a:t>
            </a:r>
          </a:p>
          <a:p>
            <a:pPr lvl="2"/>
            <a:r>
              <a:rPr lang="en-US" dirty="0" smtClean="0"/>
              <a:t>Cold compress, splint wrist and refer to physician</a:t>
            </a:r>
          </a:p>
          <a:p>
            <a:pPr lvl="2"/>
            <a:r>
              <a:rPr lang="en-US" dirty="0" smtClean="0"/>
              <a:t>X-ray and immobilization</a:t>
            </a:r>
          </a:p>
          <a:p>
            <a:pPr lvl="2"/>
            <a:r>
              <a:rPr lang="en-US" dirty="0" smtClean="0"/>
              <a:t>Without complications a </a:t>
            </a:r>
            <a:r>
              <a:rPr lang="en-US" dirty="0" err="1" smtClean="0"/>
              <a:t>Colles</a:t>
            </a:r>
            <a:r>
              <a:rPr lang="en-US" dirty="0" smtClean="0"/>
              <a:t>’ fracture will keep an athlete out for 1-2 months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059" name="Content Placeholder 3" descr="wrist_colles_fractur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33600" y="2057400"/>
            <a:ext cx="487680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pre23615_1914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55900" y="228600"/>
            <a:ext cx="3587750" cy="6172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r>
              <a:rPr lang="en-US" smtClean="0"/>
              <a:t>Anatomy of the Wrist, Hand and Fingers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8131" name="Content Placeholder 4" descr="bones_han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762000"/>
            <a:ext cx="70104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7" descr="pre23615_1915a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371475"/>
            <a:ext cx="6934200" cy="60277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pre23615_1915b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354013"/>
            <a:ext cx="7467600" cy="5876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Content Placeholder 2" descr="Xray_normal_hand_PA.jpg"/>
          <p:cNvPicPr>
            <a:picLocks noGrp="1" noChangeAspect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457200"/>
            <a:ext cx="7315200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pre23615_1902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604963"/>
            <a:ext cx="8763000" cy="34655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Assessment of the Wrist, Hand and Fingers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smtClean="0"/>
              <a:t>History</a:t>
            </a:r>
          </a:p>
          <a:p>
            <a:pPr lvl="1"/>
            <a:r>
              <a:rPr lang="en-US" smtClean="0"/>
              <a:t>Past history</a:t>
            </a:r>
          </a:p>
          <a:p>
            <a:pPr lvl="1"/>
            <a:r>
              <a:rPr lang="en-US" smtClean="0"/>
              <a:t>Mechanism of injury</a:t>
            </a:r>
          </a:p>
          <a:p>
            <a:pPr lvl="1"/>
            <a:r>
              <a:rPr lang="en-US" smtClean="0"/>
              <a:t>When does it hurt?</a:t>
            </a:r>
          </a:p>
          <a:p>
            <a:pPr lvl="1"/>
            <a:r>
              <a:rPr lang="en-US" smtClean="0"/>
              <a:t>Type of, quality of, duration of, pain?</a:t>
            </a:r>
          </a:p>
          <a:p>
            <a:pPr lvl="1"/>
            <a:r>
              <a:rPr lang="en-US" smtClean="0"/>
              <a:t>Sounds or feelings?</a:t>
            </a:r>
          </a:p>
          <a:p>
            <a:pPr lvl="1"/>
            <a:r>
              <a:rPr lang="en-US" smtClean="0"/>
              <a:t>How long were you disabled?</a:t>
            </a:r>
          </a:p>
          <a:p>
            <a:pPr lvl="1"/>
            <a:r>
              <a:rPr lang="en-US" smtClean="0"/>
              <a:t>Swelling?</a:t>
            </a:r>
          </a:p>
          <a:p>
            <a:pPr lvl="1"/>
            <a:r>
              <a:rPr lang="en-US" smtClean="0"/>
              <a:t>Previous treatments?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114800"/>
          </a:xfrm>
        </p:spPr>
        <p:txBody>
          <a:bodyPr/>
          <a:lstStyle/>
          <a:p>
            <a:r>
              <a:rPr lang="en-US" smtClean="0"/>
              <a:t>Observation</a:t>
            </a:r>
          </a:p>
          <a:p>
            <a:pPr lvl="1"/>
            <a:r>
              <a:rPr lang="en-US" smtClean="0"/>
              <a:t>Postural deviations</a:t>
            </a:r>
          </a:p>
          <a:p>
            <a:pPr lvl="1"/>
            <a:r>
              <a:rPr lang="en-US" smtClean="0"/>
              <a:t>Is the part held still, stiff or protected?</a:t>
            </a:r>
          </a:p>
          <a:p>
            <a:pPr lvl="1"/>
            <a:r>
              <a:rPr lang="en-US" smtClean="0"/>
              <a:t>Wrist or hand swollen or discolored?</a:t>
            </a:r>
          </a:p>
          <a:p>
            <a:pPr lvl="1"/>
            <a:r>
              <a:rPr lang="en-US" smtClean="0"/>
              <a:t>General attitude</a:t>
            </a:r>
          </a:p>
          <a:p>
            <a:pPr lvl="1"/>
            <a:r>
              <a:rPr lang="en-US" smtClean="0"/>
              <a:t>What movements can be performed fully and rhythmically?</a:t>
            </a:r>
          </a:p>
          <a:p>
            <a:pPr lvl="1"/>
            <a:r>
              <a:rPr lang="en-US" smtClean="0"/>
              <a:t>Thumb to finger touching</a:t>
            </a:r>
          </a:p>
          <a:p>
            <a:pPr lvl="1"/>
            <a:r>
              <a:rPr lang="en-US" smtClean="0"/>
              <a:t>Color of nailbeds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buFontTx/>
              <a:buChar char="•"/>
            </a:pPr>
            <a:r>
              <a:rPr lang="en-US" sz="3200" smtClean="0"/>
              <a:t>Palpation: Bony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09800"/>
            <a:ext cx="7772400" cy="3810000"/>
          </a:xfrm>
        </p:spPr>
        <p:txBody>
          <a:bodyPr/>
          <a:lstStyle/>
          <a:p>
            <a:r>
              <a:rPr lang="en-US" smtClean="0"/>
              <a:t>Palpate for pain and deformity</a:t>
            </a:r>
          </a:p>
          <a:p>
            <a:pPr lvl="1"/>
            <a:r>
              <a:rPr lang="en-US" smtClean="0"/>
              <a:t>Be sure to palpate all the bones of wrist and hand during the evaluation</a:t>
            </a:r>
          </a:p>
          <a:p>
            <a:r>
              <a:rPr lang="en-US" smtClean="0"/>
              <a:t>Soft tissue palpation should include the tendons crossing the wrist and the muscles involved in movement of the thumb as well as the digits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Recognition and Management of Injuries to the Wrist, Hand and Fingers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Wrist Sprains</a:t>
            </a:r>
          </a:p>
          <a:p>
            <a:pPr lvl="1"/>
            <a:r>
              <a:rPr lang="en-US" smtClean="0"/>
              <a:t>Cause of Injury </a:t>
            </a:r>
          </a:p>
          <a:p>
            <a:pPr lvl="2"/>
            <a:r>
              <a:rPr lang="en-US" smtClean="0"/>
              <a:t>Most common wrist injury</a:t>
            </a:r>
          </a:p>
          <a:p>
            <a:pPr lvl="2"/>
            <a:r>
              <a:rPr lang="en-US" smtClean="0"/>
              <a:t>Arises from any abnormal, forced movement</a:t>
            </a:r>
          </a:p>
          <a:p>
            <a:pPr lvl="2"/>
            <a:r>
              <a:rPr lang="en-US" smtClean="0"/>
              <a:t>Falling on hyperextended wrist, violent flexion or torsion</a:t>
            </a:r>
          </a:p>
          <a:p>
            <a:pPr lvl="1"/>
            <a:r>
              <a:rPr lang="en-US" smtClean="0"/>
              <a:t>Signs of Injury </a:t>
            </a:r>
          </a:p>
          <a:p>
            <a:pPr lvl="2"/>
            <a:r>
              <a:rPr lang="en-US" smtClean="0"/>
              <a:t>Pain, swelling and difficulty w/ movement</a:t>
            </a:r>
          </a:p>
          <a:p>
            <a:endParaRPr lang="en-US" smtClean="0"/>
          </a:p>
        </p:txBody>
      </p:sp>
      <p:pic>
        <p:nvPicPr>
          <p:cNvPr id="55301" name="Picture 5" descr="http://www.injurytreatment.com.au/wp-content/uploads/wr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447800"/>
            <a:ext cx="2085975" cy="179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114800"/>
          </a:xfrm>
        </p:spPr>
        <p:txBody>
          <a:bodyPr/>
          <a:lstStyle/>
          <a:p>
            <a:pPr lvl="1"/>
            <a:r>
              <a:rPr lang="en-US" smtClean="0"/>
              <a:t>Care</a:t>
            </a:r>
          </a:p>
          <a:p>
            <a:pPr lvl="2"/>
            <a:r>
              <a:rPr lang="en-US" smtClean="0"/>
              <a:t>Refer to physician for X-ray if severe</a:t>
            </a:r>
          </a:p>
          <a:p>
            <a:pPr lvl="2"/>
            <a:r>
              <a:rPr lang="en-US" smtClean="0"/>
              <a:t>RICE, splint and analgesics</a:t>
            </a:r>
          </a:p>
          <a:p>
            <a:pPr lvl="2"/>
            <a:r>
              <a:rPr lang="en-US" smtClean="0"/>
              <a:t>Have athlete begin strengthening soon after injury</a:t>
            </a:r>
          </a:p>
          <a:p>
            <a:pPr lvl="2"/>
            <a:r>
              <a:rPr lang="en-US" smtClean="0"/>
              <a:t>Tape for support can benefit healing and prevent further injury</a:t>
            </a:r>
          </a:p>
          <a:p>
            <a:endParaRPr lang="en-US" smtClean="0"/>
          </a:p>
        </p:txBody>
      </p:sp>
      <p:pic>
        <p:nvPicPr>
          <p:cNvPr id="56324" name="Picture 4" descr="http://www.plasticsurgeryaustin.com/images/handSprai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352800"/>
            <a:ext cx="3914775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57200"/>
            <a:ext cx="7772400" cy="41148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mtClean="0"/>
              <a:t>Wrist Tendinitis</a:t>
            </a:r>
          </a:p>
          <a:p>
            <a:pPr lvl="1">
              <a:lnSpc>
                <a:spcPct val="85000"/>
              </a:lnSpc>
            </a:pPr>
            <a:r>
              <a:rPr lang="en-US" smtClean="0"/>
              <a:t>Cause of Injury </a:t>
            </a:r>
          </a:p>
          <a:p>
            <a:pPr lvl="2">
              <a:lnSpc>
                <a:spcPct val="85000"/>
              </a:lnSpc>
            </a:pPr>
            <a:r>
              <a:rPr lang="en-US" smtClean="0"/>
              <a:t>Primary cause is overuse of the wrist</a:t>
            </a:r>
          </a:p>
          <a:p>
            <a:pPr lvl="2">
              <a:lnSpc>
                <a:spcPct val="85000"/>
              </a:lnSpc>
            </a:pPr>
            <a:r>
              <a:rPr lang="en-US" smtClean="0"/>
              <a:t>Repetitive wrist accelerations and decelerations</a:t>
            </a:r>
          </a:p>
          <a:p>
            <a:pPr lvl="1">
              <a:lnSpc>
                <a:spcPct val="85000"/>
              </a:lnSpc>
            </a:pPr>
            <a:r>
              <a:rPr lang="en-US" smtClean="0"/>
              <a:t>Signs of Injury</a:t>
            </a:r>
          </a:p>
          <a:p>
            <a:pPr lvl="2">
              <a:lnSpc>
                <a:spcPct val="85000"/>
              </a:lnSpc>
            </a:pPr>
            <a:r>
              <a:rPr lang="en-US" smtClean="0"/>
              <a:t>Pain on active use or passive stretching</a:t>
            </a:r>
          </a:p>
          <a:p>
            <a:pPr lvl="2">
              <a:lnSpc>
                <a:spcPct val="85000"/>
              </a:lnSpc>
            </a:pPr>
            <a:r>
              <a:rPr lang="en-US" smtClean="0"/>
              <a:t>Tenderness and swelling over involved tendon</a:t>
            </a:r>
          </a:p>
          <a:p>
            <a:pPr lvl="1">
              <a:lnSpc>
                <a:spcPct val="85000"/>
              </a:lnSpc>
            </a:pPr>
            <a:r>
              <a:rPr lang="en-US" smtClean="0"/>
              <a:t>Care</a:t>
            </a:r>
          </a:p>
          <a:p>
            <a:pPr lvl="2">
              <a:lnSpc>
                <a:spcPct val="85000"/>
              </a:lnSpc>
            </a:pPr>
            <a:r>
              <a:rPr lang="en-US" smtClean="0"/>
              <a:t>Acute pain and inflammation treated w/ ice massage 4x daily for first 48-72 hours, NSAID’s and rest</a:t>
            </a:r>
          </a:p>
          <a:p>
            <a:pPr lvl="2">
              <a:lnSpc>
                <a:spcPct val="85000"/>
              </a:lnSpc>
            </a:pPr>
            <a:r>
              <a:rPr lang="en-US" smtClean="0"/>
              <a:t>Use of wrist splint may protect injured tendon</a:t>
            </a:r>
          </a:p>
          <a:p>
            <a:pPr lvl="2">
              <a:lnSpc>
                <a:spcPct val="85000"/>
              </a:lnSpc>
            </a:pPr>
            <a:r>
              <a:rPr lang="en-US" smtClean="0"/>
              <a:t>PRE can be instituted once swelling and pain subsided (high rep, low resistance)</a:t>
            </a:r>
          </a:p>
          <a:p>
            <a:pPr lvl="2">
              <a:lnSpc>
                <a:spcPct val="80000"/>
              </a:lnSpc>
            </a:pPr>
            <a:endParaRPr lang="en-US" smtClean="0"/>
          </a:p>
          <a:p>
            <a:pPr lvl="2">
              <a:lnSpc>
                <a:spcPct val="8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8371" name="Content Placeholder 3" descr="wristtendonitis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62200" y="2133600"/>
            <a:ext cx="4191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81000"/>
            <a:ext cx="7772400" cy="5715000"/>
          </a:xfrm>
        </p:spPr>
        <p:txBody>
          <a:bodyPr/>
          <a:lstStyle/>
          <a:p>
            <a:r>
              <a:rPr lang="en-US" dirty="0" smtClean="0"/>
              <a:t>Carpal Tunnel Syndrome</a:t>
            </a:r>
          </a:p>
          <a:p>
            <a:pPr lvl="1"/>
            <a:r>
              <a:rPr lang="en-US" dirty="0" smtClean="0"/>
              <a:t>Cause of Injury </a:t>
            </a:r>
          </a:p>
          <a:p>
            <a:pPr lvl="2"/>
            <a:r>
              <a:rPr lang="en-US" dirty="0" smtClean="0"/>
              <a:t>Compression of median nerve due to inflammation of tendons and sheaths of carpal tunnel</a:t>
            </a:r>
          </a:p>
          <a:p>
            <a:pPr lvl="2"/>
            <a:r>
              <a:rPr lang="en-US" dirty="0" smtClean="0"/>
              <a:t>Result of repeated wrist flexion or direct trauma to anterior aspect of wrist</a:t>
            </a:r>
          </a:p>
          <a:p>
            <a:pPr lvl="1"/>
            <a:r>
              <a:rPr lang="en-US" dirty="0" smtClean="0"/>
              <a:t>Signs of Injury</a:t>
            </a:r>
          </a:p>
          <a:p>
            <a:pPr lvl="2"/>
            <a:r>
              <a:rPr lang="en-US" dirty="0" smtClean="0"/>
              <a:t>Sensory and motor deficits (tingling, numbness and </a:t>
            </a:r>
            <a:r>
              <a:rPr lang="en-US" dirty="0" err="1" smtClean="0"/>
              <a:t>paresthesia</a:t>
            </a:r>
            <a:r>
              <a:rPr lang="en-US" dirty="0" smtClean="0"/>
              <a:t>); weakness in </a:t>
            </a:r>
            <a:r>
              <a:rPr lang="en-US" dirty="0" smtClean="0"/>
              <a:t>thumb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Content Placeholder 3" descr="carpaltunne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38400" y="2286000"/>
            <a:ext cx="4267200" cy="3810000"/>
          </a:xfrm>
        </p:spPr>
      </p:pic>
      <p:sp>
        <p:nvSpPr>
          <p:cNvPr id="4" name="Rectangle 3"/>
          <p:cNvSpPr/>
          <p:nvPr/>
        </p:nvSpPr>
        <p:spPr>
          <a:xfrm>
            <a:off x="457200" y="152400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Care</a:t>
            </a:r>
          </a:p>
          <a:p>
            <a:pPr lvl="2"/>
            <a:r>
              <a:rPr lang="en-US" dirty="0" smtClean="0"/>
              <a:t>Conservative treatment - rest, immobilization, NSAID’s</a:t>
            </a:r>
          </a:p>
          <a:p>
            <a:pPr lvl="2"/>
            <a:r>
              <a:rPr lang="en-US" dirty="0" smtClean="0"/>
              <a:t>If symptoms persist, corticosteroid injection may be necessary or surgical decompression of transverse carpal ligament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82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 smtClean="0"/>
              <a:t>Scaphoid</a:t>
            </a:r>
            <a:r>
              <a:rPr lang="en-US" dirty="0" smtClean="0"/>
              <a:t> Fracture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Cause of Injury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Caused by force on outstretched hand, compressing </a:t>
            </a:r>
            <a:r>
              <a:rPr lang="en-US" dirty="0" err="1" smtClean="0"/>
              <a:t>scaphoid</a:t>
            </a:r>
            <a:r>
              <a:rPr lang="en-US" dirty="0" smtClean="0"/>
              <a:t> between radius and second row of carpal bones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Signs of Injury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Swelling, severe pain in anatomical snuff box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61444" name="Picture 4" descr="http://www.activemotionphysio.ca/media/img/1237/wrist_scaphoid_fracture_causes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505200"/>
            <a:ext cx="607695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Assessment of the Elbow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smtClean="0"/>
              <a:t>History</a:t>
            </a:r>
          </a:p>
          <a:p>
            <a:pPr lvl="1"/>
            <a:r>
              <a:rPr lang="en-US" smtClean="0"/>
              <a:t>Past history</a:t>
            </a:r>
          </a:p>
          <a:p>
            <a:pPr lvl="1"/>
            <a:r>
              <a:rPr lang="en-US" smtClean="0"/>
              <a:t>Mechanism of injury</a:t>
            </a:r>
          </a:p>
          <a:p>
            <a:pPr lvl="1"/>
            <a:r>
              <a:rPr lang="en-US" smtClean="0"/>
              <a:t>When and where does it hurt?</a:t>
            </a:r>
          </a:p>
          <a:p>
            <a:pPr lvl="1"/>
            <a:r>
              <a:rPr lang="en-US" smtClean="0"/>
              <a:t>Motions that increase or decrease pain</a:t>
            </a:r>
          </a:p>
          <a:p>
            <a:pPr lvl="1"/>
            <a:r>
              <a:rPr lang="en-US" smtClean="0"/>
              <a:t>Type of, quality of, duration of, pain?</a:t>
            </a:r>
          </a:p>
          <a:p>
            <a:pPr lvl="1"/>
            <a:r>
              <a:rPr lang="en-US" smtClean="0"/>
              <a:t>Sounds or feelings?</a:t>
            </a:r>
          </a:p>
          <a:p>
            <a:pPr lvl="1"/>
            <a:r>
              <a:rPr lang="en-US" smtClean="0"/>
              <a:t>How long were you disabled?</a:t>
            </a:r>
          </a:p>
          <a:p>
            <a:pPr lvl="1"/>
            <a:r>
              <a:rPr lang="en-US" smtClean="0"/>
              <a:t>Swelling?</a:t>
            </a:r>
          </a:p>
          <a:p>
            <a:pPr lvl="1"/>
            <a:r>
              <a:rPr lang="en-US" smtClean="0"/>
              <a:t>Previous treatments?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Content Placeholder 6" descr="scaphoid%20fractur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2986210"/>
            <a:ext cx="2943225" cy="3643190"/>
          </a:xfrm>
        </p:spPr>
      </p:pic>
      <p:pic>
        <p:nvPicPr>
          <p:cNvPr id="62468" name="Content Placeholder 7" descr="scaphoid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53000" y="3048000"/>
            <a:ext cx="3333750" cy="3505200"/>
          </a:xfrm>
        </p:spPr>
      </p:pic>
      <p:sp>
        <p:nvSpPr>
          <p:cNvPr id="5" name="Rectangle 4"/>
          <p:cNvSpPr/>
          <p:nvPr/>
        </p:nvSpPr>
        <p:spPr>
          <a:xfrm>
            <a:off x="381000" y="228600"/>
            <a:ext cx="822960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dirty="0" smtClean="0"/>
              <a:t>-Care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Must be splinted and referred for X-ray prior to casting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May be missed on initial X-ray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Immobilization lasts 6 weeks and is followed by strengthening and protective tape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Wrist requires protection against impact loading for 3 additional months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Often fails to heal due to poor blood supply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62000"/>
            <a:ext cx="7772400" cy="4114800"/>
          </a:xfrm>
        </p:spPr>
        <p:txBody>
          <a:bodyPr/>
          <a:lstStyle/>
          <a:p>
            <a:r>
              <a:rPr lang="en-US" smtClean="0"/>
              <a:t>Hamate Fracture</a:t>
            </a:r>
          </a:p>
          <a:p>
            <a:pPr lvl="1"/>
            <a:r>
              <a:rPr lang="en-US" smtClean="0"/>
              <a:t>Cause of Injury </a:t>
            </a:r>
          </a:p>
          <a:p>
            <a:pPr lvl="2"/>
            <a:r>
              <a:rPr lang="en-US" smtClean="0"/>
              <a:t>Occurs as a result of a fall or more commonly from contact while athlete is holding an implement</a:t>
            </a:r>
          </a:p>
          <a:p>
            <a:pPr lvl="1"/>
            <a:r>
              <a:rPr lang="en-US" smtClean="0"/>
              <a:t>Signs of Injury</a:t>
            </a:r>
          </a:p>
          <a:p>
            <a:pPr lvl="2"/>
            <a:r>
              <a:rPr lang="en-US" smtClean="0"/>
              <a:t>Wrist pain and weakness (5</a:t>
            </a:r>
            <a:r>
              <a:rPr lang="en-US" baseline="30000" smtClean="0"/>
              <a:t>th</a:t>
            </a:r>
            <a:r>
              <a:rPr lang="en-US" smtClean="0"/>
              <a:t> digit due to ulnar nerve compression), along w/ point tenderness</a:t>
            </a:r>
          </a:p>
          <a:p>
            <a:pPr lvl="1"/>
            <a:r>
              <a:rPr lang="en-US" smtClean="0"/>
              <a:t>Care</a:t>
            </a:r>
          </a:p>
          <a:p>
            <a:pPr lvl="2"/>
            <a:r>
              <a:rPr lang="en-US" smtClean="0"/>
              <a:t>Casting wrist and thumb is treatment of choice</a:t>
            </a:r>
          </a:p>
          <a:p>
            <a:pPr lvl="2"/>
            <a:r>
              <a:rPr lang="en-US" smtClean="0"/>
              <a:t>Hook of hamate can be protected w/ doughnut pad to take pressure off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Content Placeholder 3" descr="hookhamat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533400"/>
            <a:ext cx="4495800" cy="3810000"/>
          </a:xfrm>
        </p:spPr>
      </p:pic>
      <p:pic>
        <p:nvPicPr>
          <p:cNvPr id="64517" name="Picture 5" descr="http://www.eorthopod.com/sites/default/files/images/adult_hand_fx_hamate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1336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7772400" cy="5105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Wrist Ganglion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Cause of Injury</a:t>
            </a:r>
          </a:p>
          <a:p>
            <a:pPr lvl="2">
              <a:lnSpc>
                <a:spcPct val="85000"/>
              </a:lnSpc>
            </a:pPr>
            <a:r>
              <a:rPr lang="en-US" sz="2200" dirty="0" smtClean="0"/>
              <a:t>Synovial cyst (</a:t>
            </a:r>
            <a:r>
              <a:rPr lang="en-US" sz="2200" dirty="0" err="1" smtClean="0"/>
              <a:t>herniation</a:t>
            </a:r>
            <a:r>
              <a:rPr lang="en-US" sz="2200" dirty="0" smtClean="0"/>
              <a:t> of joint capsule or synovial sheath of tendon)</a:t>
            </a:r>
          </a:p>
          <a:p>
            <a:pPr lvl="2">
              <a:lnSpc>
                <a:spcPct val="85000"/>
              </a:lnSpc>
            </a:pPr>
            <a:r>
              <a:rPr lang="en-US" sz="2200" dirty="0" smtClean="0"/>
              <a:t>Generally appears following wrist strain or repeated forced hyperextension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Signs of Injury</a:t>
            </a:r>
          </a:p>
          <a:p>
            <a:pPr lvl="2">
              <a:lnSpc>
                <a:spcPct val="85000"/>
              </a:lnSpc>
            </a:pPr>
            <a:r>
              <a:rPr lang="en-US" sz="2200" dirty="0" smtClean="0"/>
              <a:t>Appear on back of wrist generally</a:t>
            </a:r>
          </a:p>
          <a:p>
            <a:pPr lvl="2">
              <a:lnSpc>
                <a:spcPct val="85000"/>
              </a:lnSpc>
            </a:pPr>
            <a:r>
              <a:rPr lang="en-US" sz="2200" dirty="0" smtClean="0"/>
              <a:t>Occasional pain w/ lump at site</a:t>
            </a:r>
          </a:p>
          <a:p>
            <a:pPr lvl="2">
              <a:lnSpc>
                <a:spcPct val="85000"/>
              </a:lnSpc>
            </a:pPr>
            <a:r>
              <a:rPr lang="en-US" sz="2200" dirty="0" smtClean="0"/>
              <a:t>Pain increases w/ use</a:t>
            </a:r>
          </a:p>
          <a:p>
            <a:pPr lvl="2">
              <a:lnSpc>
                <a:spcPct val="85000"/>
              </a:lnSpc>
            </a:pPr>
            <a:r>
              <a:rPr lang="en-US" sz="2200" dirty="0" smtClean="0"/>
              <a:t>May feel soft, rubbery or very </a:t>
            </a:r>
            <a:r>
              <a:rPr lang="en-US" sz="2200" dirty="0" smtClean="0"/>
              <a:t>hard</a:t>
            </a:r>
            <a:endParaRPr lang="en-US" sz="2200" dirty="0" smtClean="0"/>
          </a:p>
        </p:txBody>
      </p:sp>
      <p:pic>
        <p:nvPicPr>
          <p:cNvPr id="65542" name="Picture 6" descr="http://www.primehealthchannel.com/wp-content/uploads/2010/09/Cyst_Profil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971800"/>
            <a:ext cx="2971800" cy="326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Content Placeholder 3" descr="ganglion-cys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2209800"/>
            <a:ext cx="4114800" cy="3657600"/>
          </a:xfrm>
        </p:spPr>
      </p:pic>
      <p:sp>
        <p:nvSpPr>
          <p:cNvPr id="4" name="Rectangle 3"/>
          <p:cNvSpPr/>
          <p:nvPr/>
        </p:nvSpPr>
        <p:spPr>
          <a:xfrm>
            <a:off x="152400" y="304801"/>
            <a:ext cx="8686800" cy="1845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5000"/>
              </a:lnSpc>
            </a:pPr>
            <a:r>
              <a:rPr lang="en-US" dirty="0" smtClean="0"/>
              <a:t>-Care</a:t>
            </a:r>
          </a:p>
          <a:p>
            <a:pPr lvl="2">
              <a:lnSpc>
                <a:spcPct val="85000"/>
              </a:lnSpc>
            </a:pPr>
            <a:r>
              <a:rPr lang="en-US" sz="2200" dirty="0" smtClean="0"/>
              <a:t>Old method was to first break down the swelling through distal pressure and then apply pressure pad to encourage healing</a:t>
            </a:r>
          </a:p>
          <a:p>
            <a:pPr lvl="2">
              <a:lnSpc>
                <a:spcPct val="85000"/>
              </a:lnSpc>
            </a:pPr>
            <a:r>
              <a:rPr lang="en-US" sz="2200" dirty="0" smtClean="0"/>
              <a:t>New approach includes aspiration, chemical cauterization w/ subsequent pressure from pad</a:t>
            </a:r>
          </a:p>
          <a:p>
            <a:pPr lvl="2">
              <a:lnSpc>
                <a:spcPct val="85000"/>
              </a:lnSpc>
            </a:pPr>
            <a:r>
              <a:rPr lang="en-US" sz="2200" dirty="0" smtClean="0"/>
              <a:t>Surgical removal is most effective way </a:t>
            </a:r>
            <a:endParaRPr lang="en-US" sz="2200" dirty="0" smtClean="0"/>
          </a:p>
        </p:txBody>
      </p:sp>
      <p:pic>
        <p:nvPicPr>
          <p:cNvPr id="66565" name="Picture 5" descr="http://www.eatonhand.com/jpg/12885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286000"/>
            <a:ext cx="37338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81000"/>
            <a:ext cx="7772400" cy="5257800"/>
          </a:xfrm>
        </p:spPr>
        <p:txBody>
          <a:bodyPr/>
          <a:lstStyle/>
          <a:p>
            <a:r>
              <a:rPr lang="en-US" dirty="0" smtClean="0"/>
              <a:t>Metacarpal Fracture</a:t>
            </a:r>
          </a:p>
          <a:p>
            <a:pPr lvl="1"/>
            <a:r>
              <a:rPr lang="en-US" dirty="0" smtClean="0"/>
              <a:t>Cause of Injury</a:t>
            </a:r>
          </a:p>
          <a:p>
            <a:pPr lvl="2"/>
            <a:r>
              <a:rPr lang="en-US" dirty="0" smtClean="0"/>
              <a:t>Direct axial force or compressive force</a:t>
            </a:r>
          </a:p>
          <a:p>
            <a:pPr lvl="2"/>
            <a:r>
              <a:rPr lang="en-US" dirty="0" smtClean="0"/>
              <a:t>Fractures of the 5th metacarpal are associated w/ boxing or martial arts (boxer’s fracture)</a:t>
            </a:r>
          </a:p>
          <a:p>
            <a:pPr lvl="1"/>
            <a:r>
              <a:rPr lang="en-US" dirty="0" smtClean="0"/>
              <a:t>Signs of Injury</a:t>
            </a:r>
          </a:p>
          <a:p>
            <a:pPr lvl="2"/>
            <a:r>
              <a:rPr lang="en-US" dirty="0" smtClean="0"/>
              <a:t>Pain and swelling; possible angular or rotational deformity</a:t>
            </a:r>
          </a:p>
          <a:p>
            <a:pPr lvl="2"/>
            <a:r>
              <a:rPr lang="en-US" dirty="0" smtClean="0"/>
              <a:t>Palpable defect is </a:t>
            </a:r>
            <a:r>
              <a:rPr lang="en-US" dirty="0" smtClean="0"/>
              <a:t>possible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Content Placeholder 6" descr="metacarpalfx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609850"/>
            <a:ext cx="3810000" cy="2857500"/>
          </a:xfrm>
        </p:spPr>
      </p:pic>
      <p:pic>
        <p:nvPicPr>
          <p:cNvPr id="68612" name="Content Placeholder 7" descr="fracture_metacarpal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53000" y="2590800"/>
            <a:ext cx="3048000" cy="2895600"/>
          </a:xfrm>
        </p:spPr>
      </p:pic>
      <p:sp>
        <p:nvSpPr>
          <p:cNvPr id="5" name="Rectangle 4"/>
          <p:cNvSpPr/>
          <p:nvPr/>
        </p:nvSpPr>
        <p:spPr>
          <a:xfrm>
            <a:off x="1295400" y="228600"/>
            <a:ext cx="5562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-Care</a:t>
            </a:r>
          </a:p>
          <a:p>
            <a:pPr lvl="2"/>
            <a:r>
              <a:rPr lang="en-US" dirty="0" smtClean="0"/>
              <a:t>RICE, refer to physician for reduction and immobilization</a:t>
            </a:r>
          </a:p>
          <a:p>
            <a:pPr lvl="2"/>
            <a:r>
              <a:rPr lang="en-US" dirty="0" smtClean="0"/>
              <a:t>Deformity is reduced, followed by splinting - 4 weeks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Recognition and Management of Finger Injuries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Mallet Finger 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Cause of Injury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Caused by a blow that contacts tip of finger avulsing extensor tendon from insertion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Signs of Injury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Pain at DIP; X-ray shows avulsed bone on dorsal proximal distal phalanx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Unable to extend distal end of finger (carrying at 30 degree angle)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Point tenderness at sight of </a:t>
            </a:r>
            <a:r>
              <a:rPr lang="en-US" dirty="0" smtClean="0"/>
              <a:t>injury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Content Placeholder 6" descr="finger_mallet_intro0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514600"/>
            <a:ext cx="3657600" cy="3048000"/>
          </a:xfrm>
        </p:spPr>
      </p:pic>
      <p:pic>
        <p:nvPicPr>
          <p:cNvPr id="70660" name="Content Placeholder 7" descr="mallet_finger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2590800"/>
            <a:ext cx="3810000" cy="2895600"/>
          </a:xfrm>
        </p:spPr>
      </p:pic>
      <p:sp>
        <p:nvSpPr>
          <p:cNvPr id="5" name="Rectangle 4"/>
          <p:cNvSpPr/>
          <p:nvPr/>
        </p:nvSpPr>
        <p:spPr>
          <a:xfrm>
            <a:off x="1219200" y="457200"/>
            <a:ext cx="56388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dirty="0" smtClean="0"/>
              <a:t>-Care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RICE and splinting (in extension) for 6-8 weeks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57200"/>
            <a:ext cx="7772400" cy="4495800"/>
          </a:xfrm>
        </p:spPr>
        <p:txBody>
          <a:bodyPr/>
          <a:lstStyle/>
          <a:p>
            <a:r>
              <a:rPr lang="en-US" dirty="0" smtClean="0"/>
              <a:t>Boutonniere Deformity</a:t>
            </a:r>
          </a:p>
          <a:p>
            <a:pPr lvl="1"/>
            <a:r>
              <a:rPr lang="en-US" dirty="0" smtClean="0"/>
              <a:t>Cause of Injury</a:t>
            </a:r>
          </a:p>
          <a:p>
            <a:pPr lvl="2"/>
            <a:r>
              <a:rPr lang="en-US" dirty="0" smtClean="0"/>
              <a:t>Rupture of extensor tendon dorsal to the middle phalanx</a:t>
            </a:r>
            <a:br>
              <a:rPr lang="en-US" dirty="0" smtClean="0"/>
            </a:br>
            <a:r>
              <a:rPr lang="en-US" dirty="0" smtClean="0"/>
              <a:t>Forces DIP joint into extension and PIP into flexion</a:t>
            </a:r>
          </a:p>
          <a:p>
            <a:pPr lvl="1"/>
            <a:r>
              <a:rPr lang="en-US" dirty="0" smtClean="0"/>
              <a:t>Signs of Injury</a:t>
            </a:r>
          </a:p>
          <a:p>
            <a:pPr lvl="2"/>
            <a:r>
              <a:rPr lang="en-US" dirty="0" smtClean="0"/>
              <a:t>Severe pain, obvious deformity and inability to extend DIP joint</a:t>
            </a:r>
          </a:p>
          <a:p>
            <a:pPr lvl="2"/>
            <a:r>
              <a:rPr lang="en-US" dirty="0" smtClean="0"/>
              <a:t>Swelling, point </a:t>
            </a:r>
            <a:r>
              <a:rPr lang="en-US" dirty="0" smtClean="0"/>
              <a:t>tenderness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 descr="Cubitus%20Varus%20and%20Valgu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0125" y="1981200"/>
            <a:ext cx="714375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Content Placeholder 6" descr="bout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2514600"/>
            <a:ext cx="3581400" cy="2971800"/>
          </a:xfrm>
        </p:spPr>
      </p:pic>
      <p:pic>
        <p:nvPicPr>
          <p:cNvPr id="72708" name="Content Placeholder 7" descr="boutonniere_deformity-73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2514600"/>
            <a:ext cx="3810000" cy="2952750"/>
          </a:xfrm>
        </p:spPr>
      </p:pic>
      <p:sp>
        <p:nvSpPr>
          <p:cNvPr id="5" name="Rectangle 4"/>
          <p:cNvSpPr/>
          <p:nvPr/>
        </p:nvSpPr>
        <p:spPr>
          <a:xfrm>
            <a:off x="533400" y="381000"/>
            <a:ext cx="746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Care</a:t>
            </a:r>
          </a:p>
          <a:p>
            <a:pPr lvl="2"/>
            <a:r>
              <a:rPr lang="en-US" dirty="0" smtClean="0"/>
              <a:t>Cold application, followed by splinting of PIP</a:t>
            </a:r>
          </a:p>
          <a:p>
            <a:pPr lvl="2"/>
            <a:r>
              <a:rPr lang="en-US" dirty="0" smtClean="0"/>
              <a:t>Splinting must be continued for 5-8 weeks</a:t>
            </a:r>
          </a:p>
          <a:p>
            <a:pPr lvl="2"/>
            <a:r>
              <a:rPr lang="en-US" dirty="0" smtClean="0"/>
              <a:t>Athlete is encouraged to flex distal phalanx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7772400" cy="5181600"/>
          </a:xfrm>
        </p:spPr>
        <p:txBody>
          <a:bodyPr/>
          <a:lstStyle/>
          <a:p>
            <a:r>
              <a:rPr lang="en-US" dirty="0" smtClean="0"/>
              <a:t>Jersey Finger</a:t>
            </a:r>
          </a:p>
          <a:p>
            <a:pPr lvl="1"/>
            <a:r>
              <a:rPr lang="en-US" dirty="0" smtClean="0"/>
              <a:t>Cause of Injury </a:t>
            </a:r>
          </a:p>
          <a:p>
            <a:pPr lvl="2"/>
            <a:r>
              <a:rPr lang="en-US" dirty="0" smtClean="0"/>
              <a:t>Rupture of flexor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profundus</a:t>
            </a:r>
            <a:r>
              <a:rPr lang="en-US" dirty="0" smtClean="0"/>
              <a:t> tendon from insertion on distal phalanx</a:t>
            </a:r>
          </a:p>
          <a:p>
            <a:pPr lvl="2"/>
            <a:r>
              <a:rPr lang="en-US" dirty="0" smtClean="0"/>
              <a:t>Often occurs w/ ring finger when athlete tries to grab a jersey</a:t>
            </a:r>
          </a:p>
          <a:p>
            <a:pPr lvl="1"/>
            <a:r>
              <a:rPr lang="en-US" dirty="0" smtClean="0"/>
              <a:t>Signs of Injury</a:t>
            </a:r>
          </a:p>
          <a:p>
            <a:pPr lvl="2"/>
            <a:r>
              <a:rPr lang="en-US" dirty="0" smtClean="0"/>
              <a:t>DIP can not be flexed, finger remains extended</a:t>
            </a:r>
          </a:p>
          <a:p>
            <a:pPr lvl="2"/>
            <a:r>
              <a:rPr lang="en-US" dirty="0" smtClean="0"/>
              <a:t>Pain and point tenderness over distal </a:t>
            </a:r>
            <a:r>
              <a:rPr lang="en-US" dirty="0" smtClean="0"/>
              <a:t>phalanx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Content Placeholder 3" descr="jersey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62200" y="2209800"/>
            <a:ext cx="3962400" cy="3352800"/>
          </a:xfrm>
        </p:spPr>
      </p:pic>
      <p:sp>
        <p:nvSpPr>
          <p:cNvPr id="4" name="Rectangle 3"/>
          <p:cNvSpPr/>
          <p:nvPr/>
        </p:nvSpPr>
        <p:spPr>
          <a:xfrm>
            <a:off x="609600" y="228600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Care</a:t>
            </a:r>
          </a:p>
          <a:p>
            <a:pPr lvl="2"/>
            <a:r>
              <a:rPr lang="en-US" dirty="0" smtClean="0"/>
              <a:t>Must be surgically repaired</a:t>
            </a:r>
          </a:p>
          <a:p>
            <a:pPr lvl="2"/>
            <a:r>
              <a:rPr lang="en-US" dirty="0" smtClean="0"/>
              <a:t>Rehab requires 12 weeks and there is often poor gliding of tendon, w/ possibility of re-rupture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52578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Gamekeeper’s Thumb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Cause of Injury 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Sprain of UCL of MCP joint of the thumb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Mechanism is forceful abduction of proximal phalanx occasionally combined w/ hyperextension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Signs of Injury 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Pain over UCL in addition to weak and painful pinch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Tenderness and swelling over medial aspect of </a:t>
            </a:r>
            <a:r>
              <a:rPr lang="en-US" dirty="0" smtClean="0"/>
              <a:t>thumb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Content Placeholder 6" descr="gamekeepers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3048000"/>
            <a:ext cx="4114800" cy="3124200"/>
          </a:xfrm>
        </p:spPr>
      </p:pic>
      <p:pic>
        <p:nvPicPr>
          <p:cNvPr id="76804" name="Content Placeholder 7" descr="gamekeepers_skiers_thumb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05400" y="2667000"/>
            <a:ext cx="3429000" cy="2971800"/>
          </a:xfrm>
        </p:spPr>
      </p:pic>
      <p:sp>
        <p:nvSpPr>
          <p:cNvPr id="5" name="Rectangle 4"/>
          <p:cNvSpPr/>
          <p:nvPr/>
        </p:nvSpPr>
        <p:spPr>
          <a:xfrm>
            <a:off x="457200" y="228600"/>
            <a:ext cx="8001000" cy="228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5000"/>
              </a:lnSpc>
            </a:pPr>
            <a:r>
              <a:rPr lang="en-US" dirty="0" smtClean="0"/>
              <a:t>Care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Immediate follow-up must occur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If instability exists, athlete should be referred to orthopedist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If stable, X-ray should be performed to rule out fracture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Thumb splint should be applied for protection for 3 weeks or until pain free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6553200" cy="61722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Collateral Ligament Sprains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Cause of Injury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Axial force to the tip of the finger – produces the “jammed” effect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Signs of Injury 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Severe point tenderness at the joint</a:t>
            </a:r>
          </a:p>
          <a:p>
            <a:pPr lvl="3">
              <a:lnSpc>
                <a:spcPct val="85000"/>
              </a:lnSpc>
            </a:pPr>
            <a:r>
              <a:rPr lang="en-US" dirty="0" smtClean="0"/>
              <a:t>Collateral ligaments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Lateral or medial joint instability 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Care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Ice for the acute stage</a:t>
            </a:r>
          </a:p>
          <a:p>
            <a:pPr lvl="2">
              <a:lnSpc>
                <a:spcPct val="85000"/>
              </a:lnSpc>
            </a:pPr>
            <a:r>
              <a:rPr lang="en-US" dirty="0" smtClean="0"/>
              <a:t>X-ray to rule out fracture and splint for support</a:t>
            </a:r>
          </a:p>
        </p:txBody>
      </p:sp>
      <p:pic>
        <p:nvPicPr>
          <p:cNvPr id="77828" name="Picture 4" descr="http://images.emedicinehealth.com/images/illustrations/tendons_of_fin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57200"/>
            <a:ext cx="2520559" cy="473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81000"/>
            <a:ext cx="7772400" cy="3733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/>
              <a:t>Dislocation of Phalanges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Cause of Injury 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Blow to the tip of the finger (directed upward from </a:t>
            </a:r>
            <a:r>
              <a:rPr lang="en-US" dirty="0" err="1" smtClean="0"/>
              <a:t>palmar</a:t>
            </a:r>
            <a:r>
              <a:rPr lang="en-US" dirty="0" smtClean="0"/>
              <a:t> side </a:t>
            </a:r>
          </a:p>
          <a:p>
            <a:pPr lvl="3">
              <a:lnSpc>
                <a:spcPct val="95000"/>
              </a:lnSpc>
            </a:pPr>
            <a:r>
              <a:rPr lang="en-US" dirty="0" smtClean="0"/>
              <a:t>Forces 1</a:t>
            </a:r>
            <a:r>
              <a:rPr lang="en-US" baseline="30000" dirty="0" smtClean="0"/>
              <a:t>st</a:t>
            </a:r>
            <a:r>
              <a:rPr lang="en-US" dirty="0" smtClean="0"/>
              <a:t> or 2</a:t>
            </a:r>
            <a:r>
              <a:rPr lang="en-US" baseline="30000" dirty="0" smtClean="0"/>
              <a:t>nd</a:t>
            </a:r>
            <a:r>
              <a:rPr lang="en-US" dirty="0" smtClean="0"/>
              <a:t> joint dorsally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Results in tearing of supporting capsular tissue and hemorrhaging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Possible rupture of flexor or extensor tendon(s) and/or chip fractures may also </a:t>
            </a:r>
            <a:r>
              <a:rPr lang="en-US" dirty="0" smtClean="0"/>
              <a:t>occur</a:t>
            </a:r>
            <a:endParaRPr lang="en-US" dirty="0" smtClean="0"/>
          </a:p>
        </p:txBody>
      </p:sp>
      <p:pic>
        <p:nvPicPr>
          <p:cNvPr id="78852" name="Picture 4" descr="http://www.aurorahealthcare.org/yourhealth/healthgate/images/si55550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114800"/>
            <a:ext cx="3714750" cy="2419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7772400" cy="6172200"/>
          </a:xfrm>
        </p:spPr>
        <p:txBody>
          <a:bodyPr/>
          <a:lstStyle/>
          <a:p>
            <a:pPr lvl="2">
              <a:lnSpc>
                <a:spcPct val="95000"/>
              </a:lnSpc>
              <a:buNone/>
            </a:pPr>
            <a:r>
              <a:rPr lang="en-US" sz="3200" dirty="0" smtClean="0"/>
              <a:t>Care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Reduction should be performed by physician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X-ray to rule out fractures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Splint for 3 weeks in 30 degrees of flexion</a:t>
            </a:r>
          </a:p>
          <a:p>
            <a:pPr lvl="3">
              <a:lnSpc>
                <a:spcPct val="95000"/>
              </a:lnSpc>
            </a:pPr>
            <a:r>
              <a:rPr lang="en-US" dirty="0" smtClean="0"/>
              <a:t>Inadequate immobilization may lead to instability or excessive scar tissue accumulation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Buddy-tape for support upon return</a:t>
            </a:r>
          </a:p>
          <a:p>
            <a:pPr lvl="2"/>
            <a:r>
              <a:rPr lang="en-US" dirty="0" smtClean="0"/>
              <a:t>Special </a:t>
            </a:r>
            <a:r>
              <a:rPr lang="en-US" dirty="0" smtClean="0"/>
              <a:t>consideration must be given for thumb dislocations and MCP dislocations</a:t>
            </a:r>
          </a:p>
          <a:p>
            <a:pPr lvl="2"/>
            <a:r>
              <a:rPr lang="en-US" dirty="0" smtClean="0"/>
              <a:t>MCP joint of thumb dislocation occurs with thumb forced into hyperextension</a:t>
            </a:r>
          </a:p>
          <a:p>
            <a:pPr lvl="2"/>
            <a:r>
              <a:rPr lang="en-US" dirty="0" smtClean="0"/>
              <a:t>Any MCP dislocation will require immediate care by a physician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Phalangeal</a:t>
            </a:r>
            <a:r>
              <a:rPr lang="en-US" dirty="0" smtClean="0"/>
              <a:t> Dislocations</a:t>
            </a:r>
            <a:endParaRPr lang="en-US" dirty="0" smtClean="0"/>
          </a:p>
        </p:txBody>
      </p:sp>
      <p:pic>
        <p:nvPicPr>
          <p:cNvPr id="80900" name="Content Placeholder 7" descr="kevin-davies-dislocated-finger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555875"/>
            <a:ext cx="3810000" cy="2965450"/>
          </a:xfrm>
        </p:spPr>
      </p:pic>
      <p:pic>
        <p:nvPicPr>
          <p:cNvPr id="80902" name="Picture 6" descr="http://pdhsamaisd.sharpschool.com/UserFiles/Servers/Server_1290677/Image/Shields/finger%20disloc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590800"/>
            <a:ext cx="38608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57200"/>
            <a:ext cx="7772400" cy="5105400"/>
          </a:xfrm>
        </p:spPr>
        <p:txBody>
          <a:bodyPr/>
          <a:lstStyle/>
          <a:p>
            <a:r>
              <a:rPr lang="en-US" dirty="0" smtClean="0"/>
              <a:t>Phalanx Fracture</a:t>
            </a:r>
          </a:p>
          <a:p>
            <a:pPr lvl="1"/>
            <a:r>
              <a:rPr lang="en-US" dirty="0" smtClean="0"/>
              <a:t>Cause of Injury</a:t>
            </a:r>
          </a:p>
          <a:p>
            <a:pPr lvl="2"/>
            <a:r>
              <a:rPr lang="en-US" dirty="0" smtClean="0"/>
              <a:t>Crushed, hit by ball, twisted – multiple mechanisms of injury</a:t>
            </a:r>
          </a:p>
          <a:p>
            <a:pPr lvl="1"/>
            <a:r>
              <a:rPr lang="en-US" dirty="0" smtClean="0"/>
              <a:t>Signs of Injury </a:t>
            </a:r>
          </a:p>
          <a:p>
            <a:pPr lvl="2"/>
            <a:r>
              <a:rPr lang="en-US" dirty="0" smtClean="0"/>
              <a:t>Pain and swelling</a:t>
            </a:r>
          </a:p>
          <a:p>
            <a:pPr lvl="2"/>
            <a:r>
              <a:rPr lang="en-US" dirty="0" smtClean="0"/>
              <a:t>Tenderness at point of </a:t>
            </a:r>
            <a:r>
              <a:rPr lang="en-US" dirty="0" smtClean="0"/>
              <a:t>fracture</a:t>
            </a:r>
            <a:endParaRPr lang="en-US" dirty="0" smtClean="0"/>
          </a:p>
        </p:txBody>
      </p:sp>
      <p:pic>
        <p:nvPicPr>
          <p:cNvPr id="81924" name="Picture 4" descr="http://images.emedicinehealth.com/images/4453/4453-4463-8939-25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819400"/>
            <a:ext cx="2041828" cy="2819401"/>
          </a:xfrm>
          <a:prstGeom prst="rect">
            <a:avLst/>
          </a:prstGeom>
          <a:noFill/>
        </p:spPr>
      </p:pic>
      <p:pic>
        <p:nvPicPr>
          <p:cNvPr id="81926" name="Picture 6" descr="https://surgicalhouse.com.au/includes/images/products/1splintf18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962400"/>
            <a:ext cx="4457700" cy="264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0"/>
            <a:ext cx="7772400" cy="6858000"/>
          </a:xfrm>
        </p:spPr>
        <p:txBody>
          <a:bodyPr/>
          <a:lstStyle/>
          <a:p>
            <a:r>
              <a:rPr lang="en-US" smtClean="0"/>
              <a:t>Observations</a:t>
            </a:r>
          </a:p>
          <a:p>
            <a:pPr lvl="1"/>
            <a:r>
              <a:rPr lang="en-US" smtClean="0"/>
              <a:t>Deformities and swelling?</a:t>
            </a:r>
          </a:p>
          <a:p>
            <a:pPr lvl="1"/>
            <a:r>
              <a:rPr lang="en-US" smtClean="0"/>
              <a:t>Carrying angle</a:t>
            </a:r>
          </a:p>
          <a:p>
            <a:pPr lvl="2"/>
            <a:r>
              <a:rPr lang="en-US" smtClean="0"/>
              <a:t>Cubitus valgus versus cubitus varus</a:t>
            </a:r>
          </a:p>
          <a:p>
            <a:pPr lvl="1"/>
            <a:r>
              <a:rPr lang="en-US" smtClean="0"/>
              <a:t>Flexion and extension</a:t>
            </a:r>
          </a:p>
          <a:p>
            <a:pPr lvl="2"/>
            <a:r>
              <a:rPr lang="en-US" smtClean="0"/>
              <a:t>Cubitus recurvatum</a:t>
            </a:r>
          </a:p>
          <a:p>
            <a:pPr lvl="1"/>
            <a:r>
              <a:rPr lang="en-US" smtClean="0"/>
              <a:t>Elbow hyperextension?</a:t>
            </a:r>
          </a:p>
          <a:p>
            <a:r>
              <a:rPr lang="en-US" smtClean="0"/>
              <a:t>Palpation</a:t>
            </a:r>
          </a:p>
          <a:p>
            <a:pPr lvl="1"/>
            <a:r>
              <a:rPr lang="en-US" smtClean="0"/>
              <a:t>Be sure to check sites of pain and deformity</a:t>
            </a:r>
          </a:p>
          <a:p>
            <a:pPr lvl="1"/>
            <a:r>
              <a:rPr lang="en-US" smtClean="0"/>
              <a:t>Assess epicondyles, olecranon, distal aspect of humerus and proximal aspect of ulna</a:t>
            </a:r>
          </a:p>
          <a:p>
            <a:pPr lvl="1"/>
            <a:r>
              <a:rPr lang="en-US" smtClean="0"/>
              <a:t>Soft tissue – muscles, tendons, joint capsules and ligaments surrounding joint</a:t>
            </a:r>
          </a:p>
          <a:p>
            <a:pPr lvl="1"/>
            <a:endParaRPr lang="en-US" smtClean="0"/>
          </a:p>
        </p:txBody>
      </p:sp>
      <p:pic>
        <p:nvPicPr>
          <p:cNvPr id="9220" name="Picture 4" descr="http://img.tfd.com/dorland/thumbs/cubitus_valg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362200"/>
            <a:ext cx="2381250" cy="137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Content Placeholder 3" descr="phalynxfx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2895600"/>
            <a:ext cx="6629400" cy="3733800"/>
          </a:xfrm>
        </p:spPr>
      </p:pic>
      <p:sp>
        <p:nvSpPr>
          <p:cNvPr id="4" name="Rectangle 3"/>
          <p:cNvSpPr/>
          <p:nvPr/>
        </p:nvSpPr>
        <p:spPr>
          <a:xfrm>
            <a:off x="457200" y="228600"/>
            <a:ext cx="8153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Care</a:t>
            </a:r>
          </a:p>
          <a:p>
            <a:pPr lvl="2"/>
            <a:r>
              <a:rPr lang="en-US" dirty="0" smtClean="0"/>
              <a:t>Splint in slight flexion around gauze roll or curved splint – avoid full extension</a:t>
            </a:r>
          </a:p>
          <a:p>
            <a:pPr lvl="3"/>
            <a:r>
              <a:rPr lang="en-US" dirty="0" smtClean="0"/>
              <a:t>Relaxes flexor tendons</a:t>
            </a:r>
          </a:p>
          <a:p>
            <a:pPr lvl="2"/>
            <a:r>
              <a:rPr lang="en-US" dirty="0" err="1" smtClean="0"/>
              <a:t>Fx</a:t>
            </a:r>
            <a:r>
              <a:rPr lang="en-US" dirty="0" smtClean="0"/>
              <a:t> of distal phalanx is generally less complicated than </a:t>
            </a:r>
            <a:r>
              <a:rPr lang="en-US" dirty="0" err="1" smtClean="0"/>
              <a:t>fx</a:t>
            </a:r>
            <a:r>
              <a:rPr lang="en-US" dirty="0" smtClean="0"/>
              <a:t> of middle or proximal phalanx</a:t>
            </a:r>
          </a:p>
          <a:p>
            <a:pPr lvl="2"/>
            <a:r>
              <a:rPr lang="en-US" dirty="0" smtClean="0"/>
              <a:t>RICE, immobilize, splint, refer to physician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81000"/>
            <a:ext cx="7772400" cy="5334000"/>
          </a:xfrm>
        </p:spPr>
        <p:txBody>
          <a:bodyPr/>
          <a:lstStyle/>
          <a:p>
            <a:r>
              <a:rPr lang="en-US" dirty="0" err="1" smtClean="0"/>
              <a:t>Subungual</a:t>
            </a:r>
            <a:r>
              <a:rPr lang="en-US" dirty="0" smtClean="0"/>
              <a:t> Hematoma</a:t>
            </a:r>
          </a:p>
          <a:p>
            <a:pPr lvl="1"/>
            <a:r>
              <a:rPr lang="en-US" dirty="0" smtClean="0"/>
              <a:t>Cause of Injury </a:t>
            </a:r>
          </a:p>
          <a:p>
            <a:pPr lvl="2"/>
            <a:r>
              <a:rPr lang="en-US" dirty="0" smtClean="0"/>
              <a:t>Contusion of distal finger causing blood accumulation in the nail bed</a:t>
            </a:r>
          </a:p>
          <a:p>
            <a:pPr lvl="1"/>
            <a:r>
              <a:rPr lang="en-US" dirty="0" smtClean="0"/>
              <a:t>Signs of Injury </a:t>
            </a:r>
          </a:p>
          <a:p>
            <a:pPr lvl="2"/>
            <a:r>
              <a:rPr lang="en-US" dirty="0" smtClean="0"/>
              <a:t>Produces extreme pain due to pressure – nail loss will ultimately occur</a:t>
            </a:r>
          </a:p>
          <a:p>
            <a:pPr lvl="2"/>
            <a:r>
              <a:rPr lang="en-US" dirty="0" smtClean="0"/>
              <a:t>Discoloration – bluish-purple</a:t>
            </a:r>
          </a:p>
          <a:p>
            <a:pPr lvl="2"/>
            <a:r>
              <a:rPr lang="en-US" dirty="0" smtClean="0"/>
              <a:t>Slight pressure on nail will exacerbate </a:t>
            </a:r>
            <a:r>
              <a:rPr lang="en-US" dirty="0" smtClean="0"/>
              <a:t>condition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Content Placeholder 3" descr="subungualhematom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81200" y="2743200"/>
            <a:ext cx="5257800" cy="3581400"/>
          </a:xfrm>
        </p:spPr>
      </p:pic>
      <p:sp>
        <p:nvSpPr>
          <p:cNvPr id="4" name="Rectangle 3"/>
          <p:cNvSpPr/>
          <p:nvPr/>
        </p:nvSpPr>
        <p:spPr>
          <a:xfrm>
            <a:off x="457200" y="457200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Care</a:t>
            </a:r>
          </a:p>
          <a:p>
            <a:pPr lvl="2"/>
            <a:r>
              <a:rPr lang="en-US" dirty="0" smtClean="0"/>
              <a:t>Ice pack for pain and swelling reduction</a:t>
            </a:r>
          </a:p>
          <a:p>
            <a:pPr lvl="2"/>
            <a:r>
              <a:rPr lang="en-US" dirty="0" smtClean="0"/>
              <a:t>Drill nail within 12-24 hours to relieve pressure</a:t>
            </a:r>
          </a:p>
          <a:p>
            <a:pPr lvl="3"/>
            <a:r>
              <a:rPr lang="en-US" dirty="0" smtClean="0"/>
              <a:t>Perform under sterile conditions</a:t>
            </a:r>
          </a:p>
          <a:p>
            <a:pPr lvl="3"/>
            <a:r>
              <a:rPr lang="en-US" dirty="0" smtClean="0"/>
              <a:t>May be required to drill a second time due to additional blood accumulation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Prevention of Elbow, Forearm and Wrist Injuries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5181600"/>
          </a:xfrm>
        </p:spPr>
        <p:txBody>
          <a:bodyPr/>
          <a:lstStyle/>
          <a:p>
            <a:r>
              <a:rPr lang="en-US" dirty="0" smtClean="0"/>
              <a:t>Vulnerable to a variety of acute and chronic injuries</a:t>
            </a:r>
          </a:p>
          <a:p>
            <a:r>
              <a:rPr lang="en-US" dirty="0" smtClean="0"/>
              <a:t>Protective gear is always recommended to reduce severity of injury</a:t>
            </a:r>
          </a:p>
          <a:p>
            <a:r>
              <a:rPr lang="en-US" dirty="0" smtClean="0"/>
              <a:t>Chronic injury reduction</a:t>
            </a:r>
          </a:p>
          <a:p>
            <a:pPr lvl="1"/>
            <a:r>
              <a:rPr lang="en-US" dirty="0" smtClean="0"/>
              <a:t>Limit repetitions (baseball, tennis)</a:t>
            </a:r>
          </a:p>
          <a:p>
            <a:pPr lvl="1"/>
            <a:r>
              <a:rPr lang="en-US" dirty="0" smtClean="0"/>
              <a:t>Utilize proper mechanics</a:t>
            </a:r>
          </a:p>
          <a:p>
            <a:pPr lvl="1"/>
            <a:r>
              <a:rPr lang="en-US" dirty="0" smtClean="0"/>
              <a:t>Use equipment that is appropriate for skill level</a:t>
            </a:r>
          </a:p>
          <a:p>
            <a:pPr lvl="1"/>
            <a:r>
              <a:rPr lang="en-US" dirty="0" smtClean="0"/>
              <a:t>Maintain appropriate levels of strength,  flexibility, and endurance for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2686</Words>
  <Application>Microsoft Office PowerPoint</Application>
  <PresentationFormat>On-screen Show (4:3)</PresentationFormat>
  <Paragraphs>481</Paragraphs>
  <Slides>82</Slides>
  <Notes>82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5" baseType="lpstr">
      <vt:lpstr>Times New Roman</vt:lpstr>
      <vt:lpstr>Arial</vt:lpstr>
      <vt:lpstr>Default Design</vt:lpstr>
      <vt:lpstr>Chapter 19: The Elbow, Forearm, Wrist and Hand</vt:lpstr>
      <vt:lpstr>Slide 2</vt:lpstr>
      <vt:lpstr>Anatomy of the Elbow</vt:lpstr>
      <vt:lpstr>Slide 4</vt:lpstr>
      <vt:lpstr>Slide 5</vt:lpstr>
      <vt:lpstr>Assessment of the Elbow</vt:lpstr>
      <vt:lpstr>Slide 7</vt:lpstr>
      <vt:lpstr>Slide 8</vt:lpstr>
      <vt:lpstr>Prevention of Elbow, Forearm and Wrist Injuries</vt:lpstr>
      <vt:lpstr>Recognition and Management of Injuries to the Elbow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Elbow Osteochondritis Dissecans </vt:lpstr>
      <vt:lpstr>Slide 23</vt:lpstr>
      <vt:lpstr>Slide 24</vt:lpstr>
      <vt:lpstr>Slide 25</vt:lpstr>
      <vt:lpstr>Elbow Dislocation</vt:lpstr>
      <vt:lpstr>Slide 27</vt:lpstr>
      <vt:lpstr> -Care Ice and sling for support – refer to physician; surgery if necessary </vt:lpstr>
      <vt:lpstr>Slide 29</vt:lpstr>
      <vt:lpstr>Anatomy of the Forearm</vt:lpstr>
      <vt:lpstr>Slide 31</vt:lpstr>
      <vt:lpstr>Slide 32</vt:lpstr>
      <vt:lpstr>Assessment of the Forearm</vt:lpstr>
      <vt:lpstr>Slide 34</vt:lpstr>
      <vt:lpstr>Recognition and Management of Injuries to the Forearm 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Anatomy of the Wrist, Hand and Fingers</vt:lpstr>
      <vt:lpstr>Slide 46</vt:lpstr>
      <vt:lpstr>Slide 47</vt:lpstr>
      <vt:lpstr>Slide 48</vt:lpstr>
      <vt:lpstr>Slide 49</vt:lpstr>
      <vt:lpstr>Assessment of the Wrist, Hand and Fingers</vt:lpstr>
      <vt:lpstr>Slide 51</vt:lpstr>
      <vt:lpstr>Palpation: Bony</vt:lpstr>
      <vt:lpstr>Recognition and Management of Injuries to the Wrist, Hand and Fingers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Recognition and Management of Finger Injuries 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Phalangeal Dislocations</vt:lpstr>
      <vt:lpstr>Slide 79</vt:lpstr>
      <vt:lpstr>Slide 80</vt:lpstr>
      <vt:lpstr>Slide 81</vt:lpstr>
      <vt:lpstr>Slide 82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23: The Elbow</dc:title>
  <dc:creator>Customer</dc:creator>
  <cp:lastModifiedBy>DT</cp:lastModifiedBy>
  <cp:revision>64</cp:revision>
  <dcterms:created xsi:type="dcterms:W3CDTF">2002-03-03T15:15:30Z</dcterms:created>
  <dcterms:modified xsi:type="dcterms:W3CDTF">2013-08-13T21:53:09Z</dcterms:modified>
</cp:coreProperties>
</file>