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78" r:id="rId10"/>
    <p:sldId id="261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80" r:id="rId20"/>
    <p:sldId id="281" r:id="rId21"/>
    <p:sldId id="282" r:id="rId22"/>
    <p:sldId id="270" r:id="rId23"/>
    <p:sldId id="283" r:id="rId24"/>
    <p:sldId id="286" r:id="rId25"/>
    <p:sldId id="269" r:id="rId26"/>
    <p:sldId id="284" r:id="rId27"/>
    <p:sldId id="272" r:id="rId28"/>
    <p:sldId id="285" r:id="rId29"/>
    <p:sldId id="273" r:id="rId30"/>
    <p:sldId id="274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4A86-5CD8-4C1E-9068-759F6FF71BC9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90B7-6908-4574-BDF8-29DB8A5D4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47A6-2BDD-4164-B3C2-D92707080CB7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893D-B4B7-4ED3-AFD9-8D3264786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94C7-4ED4-4004-80F3-877B595B139F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2682-8E10-4268-BC55-4AA1C0097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8040-DD0D-405F-A589-89EB8FFA8AEA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4C83-98CE-42C9-8A8D-179B117CF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F380-377C-43F5-98B4-147B00DB55AC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9D49-7CCF-4863-BA11-0DBD359B6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3D88-D3F8-4256-BFF0-BBC9058BDD97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FEFC-DD77-4589-A3E3-B2231155A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4C2E-71A4-419A-B8A0-0F83B5F369A2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5956-58A5-451D-8BCB-B824599A0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4FAD-0FFC-4E01-985C-DA0D902A4533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A0A4-1C5E-48C8-B5AC-69C4E25A4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E69-6117-4959-8A14-6C42951BF3F1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021C-8E65-40CD-BAEA-39D4EA57F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1D4A-8886-4CB5-958E-B9D871CFBC19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8579-A65A-4168-8DBD-666A42D29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8E29-533D-427D-B75E-A7797E946625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B303E-6569-4499-A5D7-5016E7CED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446D0EA-EBF5-4452-B37A-37B25F17FC6E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693ECC-88F0-435C-BB34-3B9193255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1" r:id="rId2"/>
    <p:sldLayoutId id="2147483877" r:id="rId3"/>
    <p:sldLayoutId id="2147483872" r:id="rId4"/>
    <p:sldLayoutId id="2147483873" r:id="rId5"/>
    <p:sldLayoutId id="2147483874" r:id="rId6"/>
    <p:sldLayoutId id="2147483878" r:id="rId7"/>
    <p:sldLayoutId id="2147483879" r:id="rId8"/>
    <p:sldLayoutId id="2147483880" r:id="rId9"/>
    <p:sldLayoutId id="2147483875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9B8E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9B8E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73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Building an AT Facility and Budget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grfx.cstv.com/schools/bay/graphics/auto/athletictraining-banner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9056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4.) Select an Architect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Architect- </a:t>
            </a:r>
            <a:r>
              <a:rPr lang="en-US" sz="2800" smtClean="0"/>
              <a:t>person trained in the planning, design and oversight of the construction of buildings, and is licensed to practice architecture.</a:t>
            </a:r>
          </a:p>
          <a:p>
            <a:pPr eaLnBrk="1" hangingPunct="1"/>
            <a:r>
              <a:rPr lang="en-US" sz="2800" smtClean="0"/>
              <a:t>Variety of ways to find one…</a:t>
            </a:r>
          </a:p>
          <a:p>
            <a:pPr lvl="1" eaLnBrk="1" hangingPunct="1"/>
            <a:r>
              <a:rPr lang="en-US" sz="2400" smtClean="0"/>
              <a:t>Ask friends and/or colleagues (referrals)</a:t>
            </a:r>
          </a:p>
          <a:p>
            <a:pPr lvl="1" eaLnBrk="1" hangingPunct="1"/>
            <a:r>
              <a:rPr lang="en-US" sz="2400" smtClean="0"/>
              <a:t>Screen many different firms – large, small, close, distant, etc…</a:t>
            </a:r>
          </a:p>
          <a:p>
            <a:pPr lvl="1" eaLnBrk="1" hangingPunct="1"/>
            <a:r>
              <a:rPr lang="en-US" sz="2400" smtClean="0"/>
              <a:t>Design competition – large scale project</a:t>
            </a:r>
          </a:p>
          <a:p>
            <a:pPr lvl="1" eaLnBrk="1" hangingPunct="1"/>
            <a:r>
              <a:rPr lang="en-US" sz="2400" smtClean="0"/>
              <a:t>Have several design firms compete against each other</a:t>
            </a:r>
          </a:p>
          <a:p>
            <a:pPr eaLnBrk="1" hangingPunct="1"/>
            <a:r>
              <a:rPr lang="en-US" sz="2800" smtClean="0"/>
              <a:t>Recommended to visit previous projects</a:t>
            </a:r>
          </a:p>
        </p:txBody>
      </p:sp>
      <p:pic>
        <p:nvPicPr>
          <p:cNvPr id="17412" name="Picture 4" descr="C:\Users\Owner\AppData\Local\Microsoft\Windows\Temporary Internet Files\Content.IE5\KIPFKBT9\MM90035667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5.) Develop Schematics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Schematic drawing </a:t>
            </a:r>
            <a:r>
              <a:rPr lang="en-US" smtClean="0"/>
              <a:t>– graphic representation derived from the program statement, that illustrates the relationships among the principle functions of a building.</a:t>
            </a:r>
          </a:p>
        </p:txBody>
      </p:sp>
      <p:pic>
        <p:nvPicPr>
          <p:cNvPr id="18436" name="Picture 4" descr="C:\Users\Owner\AppData\Local\Microsoft\Windows\Temporary Internet Files\Content.IE5\4H23K69E\MC900059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1766621" cy="179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5.) Develop Schematics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Determine space needs – 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number and type of clients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amount and kinds of equipment </a:t>
            </a:r>
          </a:p>
          <a:p>
            <a:pPr marL="1216787" lvl="3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Bike? Weights? Tables? Storage? Whirlpools? Computer?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staff personnel</a:t>
            </a:r>
          </a:p>
          <a:p>
            <a:pPr marL="1216787" lvl="3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Offices? Locker room?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and growth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439420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0000"/>
                </a:solidFill>
              </a:rPr>
              <a:t>Traffic patterns </a:t>
            </a:r>
            <a:r>
              <a:rPr lang="en-US" dirty="0" smtClean="0"/>
              <a:t>– the anticipated flow of people from one area of the building to the another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460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960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6. Secure the Required Funding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Bank Loans are most common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Private clinics have a difficult time securing funding vs. a University or HS facility</a:t>
            </a:r>
          </a:p>
        </p:txBody>
      </p:sp>
      <p:pic>
        <p:nvPicPr>
          <p:cNvPr id="20484" name="Picture 4" descr="C:\Users\Owner\AppData\Local\Microsoft\Windows\Temporary Internet Files\Content.IE5\LHZB5ZEW\MM9000410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648200"/>
            <a:ext cx="542925" cy="1076325"/>
          </a:xfrm>
          <a:prstGeom prst="rect">
            <a:avLst/>
          </a:prstGeom>
          <a:noFill/>
        </p:spPr>
      </p:pic>
      <p:pic>
        <p:nvPicPr>
          <p:cNvPr id="20485" name="Picture 5" descr="C:\Users\Owner\AppData\Local\Microsoft\Windows\Temporary Internet Files\Content.IE5\LHZB5ZEW\MM9000410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648200"/>
            <a:ext cx="542925" cy="1076325"/>
          </a:xfrm>
          <a:prstGeom prst="rect">
            <a:avLst/>
          </a:prstGeom>
          <a:noFill/>
        </p:spPr>
      </p:pic>
      <p:pic>
        <p:nvPicPr>
          <p:cNvPr id="20486" name="Picture 6" descr="C:\Users\Owner\AppData\Local\Microsoft\Windows\Temporary Internet Files\Content.IE5\LHZB5ZEW\MM9000410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537" y="2890837"/>
            <a:ext cx="542925" cy="1076325"/>
          </a:xfrm>
          <a:prstGeom prst="rect">
            <a:avLst/>
          </a:prstGeom>
          <a:noFill/>
        </p:spPr>
      </p:pic>
      <p:pic>
        <p:nvPicPr>
          <p:cNvPr id="20487" name="Picture 7" descr="C:\Users\Owner\AppData\Local\Microsoft\Windows\Temporary Internet Files\Content.IE5\LHZB5ZEW\MM9000410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648200"/>
            <a:ext cx="54292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7. Bid the Construction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Gather all technical drawings, schematics, relationship charts and determine the estimated cost of construction</a:t>
            </a:r>
          </a:p>
          <a:p>
            <a:pPr lvl="1" eaLnBrk="1" hangingPunct="1"/>
            <a:r>
              <a:rPr lang="en-US" smtClean="0"/>
              <a:t>Request cost quotes from various construction firms</a:t>
            </a:r>
          </a:p>
        </p:txBody>
      </p:sp>
      <p:pic>
        <p:nvPicPr>
          <p:cNvPr id="21508" name="Picture 4" descr="C:\Users\Owner\AppData\Local\Microsoft\Windows\Temporary Internet Files\Content.IE5\LHZB5ZEW\MC9004413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8. Analyze the Bids and Take Action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Decide which firm is best for the construction of the facility</a:t>
            </a:r>
          </a:p>
          <a:p>
            <a:pPr eaLnBrk="1" hangingPunct="1"/>
            <a:r>
              <a:rPr lang="en-US" smtClean="0"/>
              <a:t>Is the information on the bids consistent with the bidding documents?</a:t>
            </a:r>
          </a:p>
          <a:p>
            <a:pPr lvl="1" eaLnBrk="1" hangingPunct="1"/>
            <a:r>
              <a:rPr lang="en-US" smtClean="0"/>
              <a:t>Meaning--</a:t>
            </a:r>
          </a:p>
        </p:txBody>
      </p:sp>
      <p:pic>
        <p:nvPicPr>
          <p:cNvPr id="22532" name="Picture 4" descr="C:\Users\Owner\AppData\Local\Microsoft\Windows\Temporary Internet Files\Content.IE5\LHZB5ZEW\MC900078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39624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9. Begin Construction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Fun Part!</a:t>
            </a:r>
          </a:p>
          <a:p>
            <a:pPr eaLnBrk="1" hangingPunct="1"/>
            <a:r>
              <a:rPr lang="en-US" smtClean="0"/>
              <a:t>The contractor is making the blueprints, construction documents, and schematics a reality</a:t>
            </a:r>
          </a:p>
        </p:txBody>
      </p:sp>
      <p:pic>
        <p:nvPicPr>
          <p:cNvPr id="23556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1807769" cy="1913839"/>
          </a:xfrm>
          <a:prstGeom prst="rect">
            <a:avLst/>
          </a:prstGeom>
          <a:noFill/>
        </p:spPr>
      </p:pic>
      <p:pic>
        <p:nvPicPr>
          <p:cNvPr id="23558" name="Picture 6" descr="http://grfx.cstv.com/schools/bay/graphics/image-01-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484822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10.) Monitor Construction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 to ensure the design features are being implemented</a:t>
            </a:r>
          </a:p>
          <a:p>
            <a:pPr eaLnBrk="1" hangingPunct="1"/>
            <a:r>
              <a:rPr lang="en-US" smtClean="0"/>
              <a:t>Observe General contractors and subcontractors to make sure they are following the design</a:t>
            </a:r>
          </a:p>
          <a:p>
            <a:pPr eaLnBrk="1" hangingPunct="1"/>
            <a:r>
              <a:rPr lang="en-US" smtClean="0"/>
              <a:t>The details should be formulated as designed</a:t>
            </a:r>
          </a:p>
          <a:p>
            <a:pPr lvl="1" eaLnBrk="1" hangingPunct="1"/>
            <a:r>
              <a:rPr lang="en-US" smtClean="0"/>
              <a:t>Outlets, lights, doors, storage, drains, showers,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Office</a:t>
            </a:r>
          </a:p>
          <a:p>
            <a:pPr lvl="1" eaLnBrk="1" hangingPunct="1"/>
            <a:r>
              <a:rPr lang="en-US" smtClean="0"/>
              <a:t>Desk, chairs, medical files, storage, etc</a:t>
            </a:r>
          </a:p>
          <a:p>
            <a:pPr eaLnBrk="1" hangingPunct="1"/>
            <a:r>
              <a:rPr lang="en-US" smtClean="0"/>
              <a:t>Taping and bandaging area</a:t>
            </a:r>
          </a:p>
          <a:p>
            <a:pPr lvl="1" eaLnBrk="1" hangingPunct="1"/>
            <a:r>
              <a:rPr lang="en-US" smtClean="0"/>
              <a:t>Sturdy tables, shelving, cabinets, and taping stations</a:t>
            </a:r>
          </a:p>
        </p:txBody>
      </p:sp>
      <p:pic>
        <p:nvPicPr>
          <p:cNvPr id="25604" name="Picture 3" descr="TreatmentCenter1%2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7238"/>
            <a:ext cx="34290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bratrm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0"/>
            <a:ext cx="3101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tapingarea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Hydrotherapy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Whirlpools, ice machines, and freezers/fridge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GFI outlets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6628" name="Picture 4" descr="TreatmentCenter2%2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WHFDWKGFYNABGKU_20060419184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VKFGOJUXIYDTSAH_200605151940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Policies and Procedures for an Athletic Training Facility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Multipurpose area used for prevention, treatment, first aid, and rehabilitation of athletic injuries</a:t>
            </a:r>
          </a:p>
          <a:p>
            <a:pPr lvl="1" eaLnBrk="1" hangingPunct="1"/>
            <a:r>
              <a:rPr lang="en-US" smtClean="0"/>
              <a:t>It is not a site for social gatherings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The tables, floors, counters, and equipment should be kept clean at all times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Food and drinks should be kept out of the AT facilities during treatment and rehabilitation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Treatment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Treatment tables, electrical stimulation machines, Ultrasound Machine, other various modalities.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7652" name="Picture 3" descr="4tape_st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2388"/>
            <a:ext cx="44958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westcampustrain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650" y="3849688"/>
            <a:ext cx="534035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031104_9803_LW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325" y="4038600"/>
            <a:ext cx="4511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Rehabilitation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Weights, Swiss Balls, Tables, Bikes, Treadmills, etc…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8677" name="Picture 3" descr="rehabar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1940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386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</a:t>
            </a:r>
          </a:p>
          <a:p>
            <a:pPr lvl="1" eaLnBrk="1" hangingPunct="1"/>
            <a:r>
              <a:rPr lang="en-US" smtClean="0"/>
              <a:t>Shelves, cabinets, ventilation, must be cool and dry</a:t>
            </a:r>
          </a:p>
        </p:txBody>
      </p:sp>
      <p:pic>
        <p:nvPicPr>
          <p:cNvPr id="29700" name="Picture 3" descr="aggiestor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398145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stor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2875"/>
            <a:ext cx="3962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aggiestor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62400"/>
            <a:ext cx="375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Areas of an AT Facility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Restroom/locker room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Private Exam Office/Dr. Office </a:t>
            </a:r>
          </a:p>
          <a:p>
            <a:pPr lvl="1" eaLnBrk="1" hangingPunct="1"/>
            <a:r>
              <a:rPr lang="en-US" smtClean="0"/>
              <a:t>Exam table, Light, Supplies, Shelves, etc</a:t>
            </a:r>
          </a:p>
          <a:p>
            <a:endParaRPr lang="en-US" smtClean="0"/>
          </a:p>
        </p:txBody>
      </p:sp>
      <p:pic>
        <p:nvPicPr>
          <p:cNvPr id="30724" name="Picture 3" descr="TCUphysci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exam2-l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67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aggiephysici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672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Required Areas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with door (that locks)</a:t>
            </a:r>
          </a:p>
          <a:p>
            <a:r>
              <a:rPr lang="en-US" dirty="0" smtClean="0"/>
              <a:t>Taping (cabinets, possible sink, counters)</a:t>
            </a:r>
          </a:p>
          <a:p>
            <a:r>
              <a:rPr lang="en-US" dirty="0" smtClean="0"/>
              <a:t>Treatment (Taping and Treatment Area can be same) </a:t>
            </a:r>
          </a:p>
          <a:p>
            <a:r>
              <a:rPr lang="en-US" dirty="0" smtClean="0"/>
              <a:t>Wet Area with drain (pay special attention to the outlets)</a:t>
            </a:r>
          </a:p>
          <a:p>
            <a:r>
              <a:rPr lang="en-US" dirty="0" smtClean="0"/>
              <a:t>Storage Room with door</a:t>
            </a:r>
          </a:p>
          <a:p>
            <a:r>
              <a:rPr lang="en-US" dirty="0" smtClean="0"/>
              <a:t>Area dedicated to rehab (bikes, treadmill, rehab equipment)</a:t>
            </a:r>
          </a:p>
        </p:txBody>
      </p:sp>
      <p:pic>
        <p:nvPicPr>
          <p:cNvPr id="31749" name="Picture 5" descr="C:\Users\Owner\AppData\Local\Microsoft\Windows\Temporary Internet Files\Content.IE5\4H23K69E\MM90039578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"/>
            <a:ext cx="11430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077200" cy="16733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Ordering Supplies and Equipment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 Concerns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Budget-</a:t>
            </a:r>
            <a:r>
              <a:rPr lang="en-US" dirty="0" smtClean="0"/>
              <a:t> A plan for the coordination of  resources and expenditures.</a:t>
            </a:r>
          </a:p>
          <a:p>
            <a:pPr eaLnBrk="1" hangingPunct="1"/>
            <a:r>
              <a:rPr lang="en-US" dirty="0" smtClean="0"/>
              <a:t>Supplies : Identify what and how much you need of everything</a:t>
            </a:r>
          </a:p>
          <a:p>
            <a:pPr lvl="1" eaLnBrk="1" hangingPunct="1"/>
            <a:r>
              <a:rPr lang="en-US" dirty="0" smtClean="0"/>
              <a:t>Tape, band-aids, towels, </a:t>
            </a:r>
            <a:r>
              <a:rPr lang="en-US" dirty="0" err="1" smtClean="0"/>
              <a:t>powerflex</a:t>
            </a:r>
            <a:r>
              <a:rPr lang="en-US" dirty="0" smtClean="0"/>
              <a:t>, </a:t>
            </a:r>
            <a:r>
              <a:rPr lang="en-US" dirty="0" err="1" smtClean="0"/>
              <a:t>biofreeze</a:t>
            </a:r>
            <a:r>
              <a:rPr lang="en-US" dirty="0" smtClean="0"/>
              <a:t>, pre-wrap, </a:t>
            </a:r>
            <a:r>
              <a:rPr lang="en-US" dirty="0" err="1" smtClean="0"/>
              <a:t>telfa</a:t>
            </a:r>
            <a:r>
              <a:rPr lang="en-US" dirty="0" smtClean="0"/>
              <a:t> pads, tongue depressors, etc… </a:t>
            </a:r>
          </a:p>
          <a:p>
            <a:pPr eaLnBrk="1" hangingPunct="1"/>
            <a:r>
              <a:rPr lang="en-US" dirty="0" smtClean="0"/>
              <a:t>Bidding – Process where vendors provide cost quotations for goods and services they wish to sell</a:t>
            </a:r>
          </a:p>
          <a:p>
            <a:pPr lvl="1" eaLnBrk="1" hangingPunct="1"/>
            <a:endParaRPr lang="en-US" dirty="0" smtClean="0"/>
          </a:p>
          <a:p>
            <a:endParaRPr lang="en-US" dirty="0" smtClean="0"/>
          </a:p>
        </p:txBody>
      </p:sp>
      <p:pic>
        <p:nvPicPr>
          <p:cNvPr id="33796" name="Picture 4" descr="C:\Users\Owner\AppData\Local\Microsoft\Windows\Temporary Internet Files\Content.IE5\7XLG2F2W\MC9000566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258" y="457200"/>
            <a:ext cx="1818742" cy="1450238"/>
          </a:xfrm>
          <a:prstGeom prst="rect">
            <a:avLst/>
          </a:prstGeom>
          <a:noFill/>
        </p:spPr>
      </p:pic>
      <p:pic>
        <p:nvPicPr>
          <p:cNvPr id="33797" name="Picture 5" descr="C:\Users\Owner\AppData\Local\Microsoft\Windows\Temporary Internet Files\Content.IE5\LHZB5ZEW\MC9102172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39773" cy="130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 Concerns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Purchasing –</a:t>
            </a:r>
            <a:r>
              <a:rPr lang="en-US" sz="2400" smtClean="0"/>
              <a:t> The process of acquiring goods and services.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Three Phases</a:t>
            </a:r>
          </a:p>
          <a:p>
            <a:pPr lvl="1" eaLnBrk="1" hangingPunct="1"/>
            <a:r>
              <a:rPr lang="en-US" sz="2400" b="1" smtClean="0"/>
              <a:t>Phase One </a:t>
            </a:r>
            <a:r>
              <a:rPr lang="en-US" sz="2400" smtClean="0"/>
              <a:t>– Exploration</a:t>
            </a:r>
          </a:p>
          <a:p>
            <a:pPr lvl="2" eaLnBrk="1" hangingPunct="1"/>
            <a:r>
              <a:rPr lang="en-US" smtClean="0"/>
              <a:t>Identify the need</a:t>
            </a:r>
          </a:p>
          <a:p>
            <a:pPr lvl="2" eaLnBrk="1" hangingPunct="1"/>
            <a:r>
              <a:rPr lang="en-US" smtClean="0"/>
              <a:t>Collect information for each item</a:t>
            </a:r>
          </a:p>
          <a:p>
            <a:pPr lvl="2" eaLnBrk="1" hangingPunct="1"/>
            <a:r>
              <a:rPr lang="en-US" smtClean="0"/>
              <a:t>Decide where and how to collect the product information</a:t>
            </a:r>
          </a:p>
          <a:p>
            <a:pPr lvl="1" eaLnBrk="1" hangingPunct="1"/>
            <a:r>
              <a:rPr lang="en-US" sz="2400" b="1" smtClean="0"/>
              <a:t>Phase Two </a:t>
            </a:r>
            <a:r>
              <a:rPr lang="en-US" sz="2400" smtClean="0"/>
              <a:t>– Gather Information</a:t>
            </a:r>
          </a:p>
          <a:p>
            <a:pPr lvl="2" eaLnBrk="1" hangingPunct="1"/>
            <a:r>
              <a:rPr lang="en-US" smtClean="0"/>
              <a:t>Collect as much information about needs</a:t>
            </a:r>
          </a:p>
          <a:p>
            <a:pPr lvl="2" eaLnBrk="1" hangingPunct="1"/>
            <a:r>
              <a:rPr lang="en-US" smtClean="0"/>
              <a:t>Prioritize needs</a:t>
            </a:r>
          </a:p>
          <a:p>
            <a:pPr lvl="2" eaLnBrk="1" hangingPunct="1"/>
            <a:r>
              <a:rPr lang="en-US" smtClean="0"/>
              <a:t>Justify each need</a:t>
            </a:r>
          </a:p>
        </p:txBody>
      </p:sp>
      <p:pic>
        <p:nvPicPr>
          <p:cNvPr id="34820" name="Picture 4" descr="C:\Users\Owner\AppData\Local\Microsoft\Windows\Temporary Internet Files\Content.IE5\4H23K69E\MC900440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09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 Concerns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/>
              <a:t>Phase Three </a:t>
            </a:r>
            <a:r>
              <a:rPr lang="en-US" sz="2400" smtClean="0"/>
              <a:t>– Decision Making</a:t>
            </a:r>
          </a:p>
          <a:p>
            <a:pPr lvl="2" eaLnBrk="1" hangingPunct="1"/>
            <a:r>
              <a:rPr lang="en-US" smtClean="0"/>
              <a:t>Develop alternative solutions for each need</a:t>
            </a:r>
          </a:p>
          <a:p>
            <a:pPr lvl="2" eaLnBrk="1" hangingPunct="1"/>
            <a:r>
              <a:rPr lang="en-US" smtClean="0"/>
              <a:t>Determine budgetary implications for each solution</a:t>
            </a:r>
          </a:p>
          <a:p>
            <a:pPr lvl="2" eaLnBrk="1" hangingPunct="1"/>
            <a:r>
              <a:rPr lang="en-US" smtClean="0"/>
              <a:t>Prioritize solutions</a:t>
            </a:r>
          </a:p>
          <a:p>
            <a:pPr lvl="2" eaLnBrk="1" hangingPunct="1"/>
            <a:r>
              <a:rPr lang="en-US" smtClean="0"/>
              <a:t>Integrate solutions into the program budget</a:t>
            </a:r>
          </a:p>
          <a:p>
            <a:endParaRPr lang="en-US" smtClean="0"/>
          </a:p>
        </p:txBody>
      </p:sp>
      <p:pic>
        <p:nvPicPr>
          <p:cNvPr id="35844" name="Picture 4" descr="C:\Users\Owner\AppData\Local\Microsoft\Windows\Temporary Internet Files\Content.IE5\7XLG2F2W\MP9004422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 Concerns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Six Steps for Purchasing</a:t>
            </a:r>
          </a:p>
          <a:p>
            <a:pPr lvl="1" eaLnBrk="1" hangingPunct="1"/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Request For Quotation (RFQ)- </a:t>
            </a:r>
          </a:p>
          <a:p>
            <a:pPr lvl="2" eaLnBrk="1" hangingPunct="1"/>
            <a:r>
              <a:rPr lang="en-US" dirty="0" smtClean="0"/>
              <a:t>A document that provides vendors with the specifications for bidding on the sale of goods and services.</a:t>
            </a:r>
          </a:p>
          <a:p>
            <a:pPr lvl="1" eaLnBrk="1" hangingPunct="1"/>
            <a:r>
              <a:rPr lang="en-US" dirty="0" smtClean="0"/>
              <a:t>2- Negotiation</a:t>
            </a:r>
          </a:p>
          <a:p>
            <a:pPr lvl="2" eaLnBrk="1" hangingPunct="1"/>
            <a:r>
              <a:rPr lang="en-US" dirty="0" smtClean="0"/>
              <a:t>Bargain with vendors</a:t>
            </a:r>
          </a:p>
          <a:p>
            <a:pPr lvl="1" eaLnBrk="1" hangingPunct="1"/>
            <a:r>
              <a:rPr lang="en-US" dirty="0" smtClean="0"/>
              <a:t>3- </a:t>
            </a:r>
            <a:r>
              <a:rPr lang="en-US" dirty="0" smtClean="0">
                <a:solidFill>
                  <a:srgbClr val="FF0000"/>
                </a:solidFill>
              </a:rPr>
              <a:t>Requisition- </a:t>
            </a:r>
          </a:p>
          <a:p>
            <a:pPr lvl="2" eaLnBrk="1" hangingPunct="1"/>
            <a:r>
              <a:rPr lang="en-US" dirty="0" smtClean="0"/>
              <a:t>Formal or informal communication, usually written, for requesting authorization to purchase goods or services.</a:t>
            </a:r>
          </a:p>
        </p:txBody>
      </p:sp>
      <p:pic>
        <p:nvPicPr>
          <p:cNvPr id="36868" name="Picture 4" descr="C:\Users\Owner\AppData\Local\Microsoft\Windows\Temporary Internet Files\Content.IE5\KIPFKBT9\MC9001963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85800"/>
            <a:ext cx="1692554" cy="176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Common Policies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No cleated Shoes</a:t>
            </a:r>
          </a:p>
          <a:p>
            <a:pPr eaLnBrk="1" hangingPunct="1"/>
            <a:r>
              <a:rPr lang="en-US" smtClean="0"/>
              <a:t>All game and practice equipment should be kept outside</a:t>
            </a:r>
          </a:p>
          <a:p>
            <a:pPr eaLnBrk="1" hangingPunct="1"/>
            <a:r>
              <a:rPr lang="en-US" smtClean="0"/>
              <a:t>No shoes on the treatment tables</a:t>
            </a:r>
          </a:p>
          <a:p>
            <a:pPr eaLnBrk="1" hangingPunct="1"/>
            <a:r>
              <a:rPr lang="en-US" smtClean="0"/>
              <a:t>Athletes must shower before receiving treatment </a:t>
            </a:r>
          </a:p>
          <a:p>
            <a:pPr eaLnBrk="1" hangingPunct="1"/>
            <a:r>
              <a:rPr lang="en-US" smtClean="0"/>
              <a:t>Roughhousing and profanity are not allowed</a:t>
            </a:r>
          </a:p>
          <a:p>
            <a:pPr eaLnBrk="1" hangingPunct="1"/>
            <a:r>
              <a:rPr lang="en-US" smtClean="0"/>
              <a:t>Athletes must be supervised in the AT room at all times</a:t>
            </a:r>
          </a:p>
          <a:p>
            <a:pPr eaLnBrk="1" hangingPunct="1"/>
            <a:r>
              <a:rPr lang="en-US" sz="4000" smtClean="0"/>
              <a:t>WHY??</a:t>
            </a:r>
          </a:p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Budget Concerns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4- </a:t>
            </a:r>
            <a:r>
              <a:rPr lang="en-US" smtClean="0">
                <a:solidFill>
                  <a:srgbClr val="FF0000"/>
                </a:solidFill>
              </a:rPr>
              <a:t>Purchase order (PO) -  </a:t>
            </a:r>
          </a:p>
          <a:p>
            <a:pPr lvl="2" eaLnBrk="1" hangingPunct="1"/>
            <a:r>
              <a:rPr lang="en-US" smtClean="0"/>
              <a:t>Document that formalizes the terms of a purchase and transmits the intentions of the buyer to purchase goods and services from the vendor</a:t>
            </a:r>
          </a:p>
          <a:p>
            <a:pPr lvl="1" eaLnBrk="1" hangingPunct="1"/>
            <a:r>
              <a:rPr lang="en-US" smtClean="0"/>
              <a:t>5- </a:t>
            </a:r>
            <a:r>
              <a:rPr lang="en-US" smtClean="0">
                <a:solidFill>
                  <a:srgbClr val="FF0000"/>
                </a:solidFill>
              </a:rPr>
              <a:t>Receiving - </a:t>
            </a:r>
          </a:p>
          <a:p>
            <a:pPr lvl="2" eaLnBrk="1" hangingPunct="1"/>
            <a:r>
              <a:rPr lang="en-US" smtClean="0"/>
              <a:t>Process of receiving goods from a vendor.</a:t>
            </a:r>
          </a:p>
          <a:p>
            <a:pPr lvl="1" eaLnBrk="1" hangingPunct="1"/>
            <a:r>
              <a:rPr lang="en-US" smtClean="0"/>
              <a:t>6- Accounts Payable</a:t>
            </a:r>
          </a:p>
          <a:p>
            <a:pPr lvl="2" eaLnBrk="1" hangingPunct="1"/>
            <a:r>
              <a:rPr lang="en-US" smtClean="0"/>
              <a:t>Cost of supplies, paid after receiving the goods</a:t>
            </a:r>
          </a:p>
        </p:txBody>
      </p:sp>
      <p:pic>
        <p:nvPicPr>
          <p:cNvPr id="37892" name="Picture 4" descr="C:\Users\Owner\AppData\Local\Microsoft\Windows\Temporary Internet Files\Content.IE5\4H23K69E\MC9002791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181600"/>
            <a:ext cx="1860804" cy="153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vs. Capital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General</a:t>
            </a:r>
            <a:r>
              <a:rPr lang="en-US" dirty="0" smtClean="0"/>
              <a:t>- budget items that are considered a one-time usage or consumable .  </a:t>
            </a:r>
            <a:endParaRPr lang="en-US" dirty="0" smtClean="0"/>
          </a:p>
          <a:p>
            <a:r>
              <a:rPr lang="en-US" dirty="0" smtClean="0"/>
              <a:t>Ex</a:t>
            </a:r>
            <a:r>
              <a:rPr lang="en-US" dirty="0" smtClean="0"/>
              <a:t>:  </a:t>
            </a:r>
            <a:r>
              <a:rPr lang="en-US" dirty="0" err="1" smtClean="0"/>
              <a:t>band-aids</a:t>
            </a:r>
            <a:r>
              <a:rPr lang="en-US" smtClean="0"/>
              <a:t>, </a:t>
            </a:r>
            <a:r>
              <a:rPr lang="en-US" smtClean="0"/>
              <a:t>Neosporin, </a:t>
            </a:r>
            <a:r>
              <a:rPr lang="en-US" dirty="0" smtClean="0"/>
              <a:t>gauze pads, tape, cleaning supplies</a:t>
            </a:r>
          </a:p>
          <a:p>
            <a:endParaRPr lang="en-US" dirty="0"/>
          </a:p>
          <a:p>
            <a:r>
              <a:rPr lang="en-US" u="sng" dirty="0" smtClean="0"/>
              <a:t>Capital Items</a:t>
            </a:r>
            <a:r>
              <a:rPr lang="en-US" dirty="0" smtClean="0"/>
              <a:t>- budget items that are considered re-usable and should be around for awhile to be utilized.  Ex:  ice machine, modality units, coolers, athletic training 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4tape_st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100_12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1200"/>
            <a:ext cx="3048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bratrm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100_13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102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10 Phases to the Design Process: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Conduct a needs assessment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Seek approval for the project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Select a construction process model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Select an architect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Develop schematics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Secure the required funding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Bid the construction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Analyze  bids and take action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Begin construction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Monitor construction</a:t>
            </a:r>
            <a:endParaRPr lang="en-US" dirty="0"/>
          </a:p>
        </p:txBody>
      </p:sp>
      <p:pic>
        <p:nvPicPr>
          <p:cNvPr id="12292" name="Picture 4" descr="C:\Users\Owner\AppData\Local\Microsoft\Windows\Temporary Internet Files\Content.IE5\KIPFKBT9\MP900448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52800"/>
            <a:ext cx="1981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1.) Conduct a needs assessment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Assessment of future program needs</a:t>
            </a:r>
          </a:p>
          <a:p>
            <a:pPr lvl="1" eaLnBrk="1" hangingPunct="1"/>
            <a:r>
              <a:rPr lang="en-US" smtClean="0"/>
              <a:t>In other words what will the program/facility provide?</a:t>
            </a:r>
          </a:p>
          <a:p>
            <a:pPr lvl="2" eaLnBrk="1" hangingPunct="1"/>
            <a:r>
              <a:rPr lang="en-US" smtClean="0"/>
              <a:t>Rehab? Treatment? Taping? Wet room area?</a:t>
            </a:r>
          </a:p>
          <a:p>
            <a:pPr lvl="1" eaLnBrk="1" hangingPunct="1"/>
            <a:r>
              <a:rPr lang="en-US" smtClean="0"/>
              <a:t>How will the program expand?</a:t>
            </a:r>
          </a:p>
          <a:p>
            <a:pPr lvl="2" eaLnBrk="1" hangingPunct="1"/>
            <a:r>
              <a:rPr lang="en-US" smtClean="0"/>
              <a:t>Meaning, how many athletic teams will be treated?</a:t>
            </a:r>
          </a:p>
          <a:p>
            <a:pPr lvl="3" eaLnBrk="1" hangingPunct="1"/>
            <a:r>
              <a:rPr lang="en-US" smtClean="0"/>
              <a:t>Football, volleyball, golf, tennis, wrestling, swimming, baseball, softball, basketball, cross country, track and field, , soccer, etc…</a:t>
            </a:r>
          </a:p>
          <a:p>
            <a:pPr lvl="3" eaLnBrk="1" hangingPunct="1"/>
            <a:r>
              <a:rPr lang="en-US" smtClean="0"/>
              <a:t>Varsity, JV, Freshman??</a:t>
            </a:r>
          </a:p>
        </p:txBody>
      </p:sp>
      <p:pic>
        <p:nvPicPr>
          <p:cNvPr id="13316" name="Picture 4" descr="C:\Users\Owner\AppData\Local\Microsoft\Windows\Temporary Internet Files\Content.IE5\7XLG2F2W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057400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2. Seek Approval for the Project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81599"/>
          </a:xfrm>
        </p:spPr>
        <p:txBody>
          <a:bodyPr/>
          <a:lstStyle/>
          <a:p>
            <a:pPr eaLnBrk="1" hangingPunct="1"/>
            <a:r>
              <a:rPr lang="en-US" dirty="0" smtClean="0"/>
              <a:t>People with the financial investments (providing the money) need to be convinced that the project is necessary</a:t>
            </a:r>
          </a:p>
          <a:p>
            <a:pPr lvl="1" eaLnBrk="1" hangingPunct="1"/>
            <a:r>
              <a:rPr lang="en-US" dirty="0" smtClean="0"/>
              <a:t>Is it a necessity to have an Athletic Training Room at Boswell, Chisholm Trail or Saginaw High Schools?</a:t>
            </a:r>
          </a:p>
          <a:p>
            <a:pPr lvl="1" eaLnBrk="1" hangingPunct="1"/>
            <a:r>
              <a:rPr lang="en-US" dirty="0" smtClean="0"/>
              <a:t>Is it necessary to have a storage room?</a:t>
            </a:r>
          </a:p>
          <a:p>
            <a:pPr eaLnBrk="1" hangingPunct="1"/>
            <a:r>
              <a:rPr lang="en-US" dirty="0" smtClean="0"/>
              <a:t>Approval from school administrators, city council, etc…</a:t>
            </a:r>
          </a:p>
          <a:p>
            <a:pPr lvl="1" eaLnBrk="1" hangingPunct="1"/>
            <a:r>
              <a:rPr lang="en-US" dirty="0" smtClean="0"/>
              <a:t>It may take months or years for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 Select a Construction Process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Lump-Sum </a:t>
            </a:r>
            <a:r>
              <a:rPr lang="en-US" smtClean="0"/>
              <a:t>–  Most traditional method; Usually used for governmental units like Schools and Universities.</a:t>
            </a:r>
          </a:p>
          <a:p>
            <a:pPr eaLnBrk="1" hangingPunct="1"/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General Contractor- </a:t>
            </a:r>
            <a:r>
              <a:rPr lang="en-US" smtClean="0"/>
              <a:t>The company responsible for coordinating the construction of the building;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provides bids for the right to build</a:t>
            </a:r>
          </a:p>
          <a:p>
            <a:pPr lvl="2" indent="-273050" eaLnBrk="1" hangingPunct="1">
              <a:buFont typeface="Wingdings" pitchFamily="2" charset="2"/>
              <a:buChar char=""/>
            </a:pPr>
            <a:r>
              <a:rPr lang="en-US" smtClean="0"/>
              <a:t>Important to gain more than one bid</a:t>
            </a:r>
          </a:p>
          <a:p>
            <a:pPr lvl="2" indent="-273050" eaLnBrk="1" hangingPunct="1">
              <a:buFont typeface="Wingdings" pitchFamily="2" charset="2"/>
              <a:buChar char=""/>
            </a:pPr>
            <a:r>
              <a:rPr lang="en-US" smtClean="0"/>
              <a:t>He/she will give advice on materials, cost , sub-contractors,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 Select a Construction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FF0000"/>
                </a:solidFill>
              </a:rPr>
              <a:t>Subcontractor</a:t>
            </a:r>
            <a:r>
              <a:rPr lang="en-US" dirty="0" smtClean="0"/>
              <a:t>- Company hired by the general contractor to complete a particular portion of the building project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Examples – Plumbers, electrical work, or landscaping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4" descr="C:\Users\Owner\AppData\Local\Microsoft\Windows\Temporary Internet Files\Content.IE5\4H23K69E\MM90029708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76800"/>
            <a:ext cx="1981200" cy="1524000"/>
          </a:xfrm>
          <a:prstGeom prst="rect">
            <a:avLst/>
          </a:prstGeom>
          <a:noFill/>
        </p:spPr>
      </p:pic>
      <p:pic>
        <p:nvPicPr>
          <p:cNvPr id="16389" name="Picture 5" descr="C:\Users\Owner\AppData\Local\Microsoft\Windows\Temporary Internet Files\Content.IE5\LHZB5ZEW\MC9002940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0"/>
            <a:ext cx="1431950" cy="1821485"/>
          </a:xfrm>
          <a:prstGeom prst="rect">
            <a:avLst/>
          </a:prstGeom>
          <a:noFill/>
        </p:spPr>
      </p:pic>
      <p:pic>
        <p:nvPicPr>
          <p:cNvPr id="16390" name="Picture 6" descr="C:\Users\Owner\AppData\Local\Microsoft\Windows\Temporary Internet Files\Content.IE5\LHZB5ZEW\MC900229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1818742" cy="177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405</TotalTime>
  <Words>1213</Words>
  <Application>Microsoft Office PowerPoint</Application>
  <PresentationFormat>On-screen Show (4:3)</PresentationFormat>
  <Paragraphs>164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Building an AT Facility and Budget</vt:lpstr>
      <vt:lpstr>Policies and Procedures for an Athletic Training Facility</vt:lpstr>
      <vt:lpstr>Common Policies</vt:lpstr>
      <vt:lpstr>PowerPoint Presentation</vt:lpstr>
      <vt:lpstr>10 Phases to the Design Process:</vt:lpstr>
      <vt:lpstr>1.) Conduct a needs assessment</vt:lpstr>
      <vt:lpstr>2. Seek Approval for the Project</vt:lpstr>
      <vt:lpstr>3. Select a Construction Process</vt:lpstr>
      <vt:lpstr>3. Select a Construction Process</vt:lpstr>
      <vt:lpstr>4.) Select an Architect</vt:lpstr>
      <vt:lpstr>5.) Develop Schematics</vt:lpstr>
      <vt:lpstr>5.) Develop Schematics</vt:lpstr>
      <vt:lpstr>6. Secure the Required Funding</vt:lpstr>
      <vt:lpstr>7. Bid the Construction</vt:lpstr>
      <vt:lpstr>8. Analyze the Bids and Take Action</vt:lpstr>
      <vt:lpstr>9. Begin Construction</vt:lpstr>
      <vt:lpstr>10.) Monitor Construction</vt:lpstr>
      <vt:lpstr>Areas of an AT Facility</vt:lpstr>
      <vt:lpstr>Areas of an AT Facility</vt:lpstr>
      <vt:lpstr>Areas of an AT Facility</vt:lpstr>
      <vt:lpstr>Areas of an AT Facility</vt:lpstr>
      <vt:lpstr>Areas of an AT Facility</vt:lpstr>
      <vt:lpstr>Areas of an AT Facility</vt:lpstr>
      <vt:lpstr>Required Areas</vt:lpstr>
      <vt:lpstr>Budget: Ordering Supplies and Equipment</vt:lpstr>
      <vt:lpstr>Budget Concerns</vt:lpstr>
      <vt:lpstr>Budget Concerns</vt:lpstr>
      <vt:lpstr>Budget Concerns</vt:lpstr>
      <vt:lpstr>Budget Concerns</vt:lpstr>
      <vt:lpstr>Budget Concerns</vt:lpstr>
      <vt:lpstr>General vs. Capital Items</vt:lpstr>
    </vt:vector>
  </TitlesOfParts>
  <Company>Keller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AT Facility and Budget</dc:title>
  <dc:creator>Administrator</dc:creator>
  <cp:lastModifiedBy>Kimberly Traylor</cp:lastModifiedBy>
  <cp:revision>81</cp:revision>
  <dcterms:created xsi:type="dcterms:W3CDTF">2010-09-08T18:15:33Z</dcterms:created>
  <dcterms:modified xsi:type="dcterms:W3CDTF">2014-10-17T14:56:56Z</dcterms:modified>
</cp:coreProperties>
</file>