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87" r:id="rId14"/>
    <p:sldId id="269" r:id="rId15"/>
    <p:sldId id="288" r:id="rId16"/>
    <p:sldId id="270" r:id="rId17"/>
    <p:sldId id="289" r:id="rId18"/>
    <p:sldId id="271" r:id="rId19"/>
    <p:sldId id="290" r:id="rId20"/>
    <p:sldId id="279" r:id="rId21"/>
    <p:sldId id="283" r:id="rId22"/>
    <p:sldId id="284" r:id="rId23"/>
    <p:sldId id="275" r:id="rId24"/>
    <p:sldId id="276" r:id="rId25"/>
    <p:sldId id="274" r:id="rId26"/>
    <p:sldId id="277" r:id="rId27"/>
    <p:sldId id="278" r:id="rId28"/>
    <p:sldId id="280" r:id="rId29"/>
    <p:sldId id="281" r:id="rId30"/>
    <p:sldId id="291" r:id="rId31"/>
    <p:sldId id="273"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0A45FE-C683-470D-AEF1-31F886EE82E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7AFF8F3-F86A-43BD-A478-945C53BE7982}" type="datetimeFigureOut">
              <a:rPr lang="en-US" smtClean="0"/>
              <a:t>8/8/2013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AA0B84D-E82A-4ADB-A343-94E7C96A354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A0B84D-E82A-4ADB-A343-94E7C96A354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MPj04226240000[1]"/>
          <p:cNvPicPr>
            <a:picLocks noChangeAspect="1" noChangeArrowheads="1"/>
          </p:cNvPicPr>
          <p:nvPr/>
        </p:nvPicPr>
        <p:blipFill>
          <a:blip r:embed="rId2" cstate="print"/>
          <a:srcRect/>
          <a:stretch>
            <a:fillRect/>
          </a:stretch>
        </p:blipFill>
        <p:spPr bwMode="auto">
          <a:xfrm>
            <a:off x="76200" y="304800"/>
            <a:ext cx="1627188" cy="1096963"/>
          </a:xfrm>
          <a:prstGeom prst="rect">
            <a:avLst/>
          </a:prstGeom>
          <a:noFill/>
          <a:ln w="9525">
            <a:noFill/>
            <a:miter lim="800000"/>
            <a:headEnd/>
            <a:tailEnd/>
          </a:ln>
        </p:spPr>
      </p:pic>
      <p:pic>
        <p:nvPicPr>
          <p:cNvPr id="5" name="Picture 8" descr="MPj04002520000[1]"/>
          <p:cNvPicPr>
            <a:picLocks noChangeAspect="1" noChangeArrowheads="1"/>
          </p:cNvPicPr>
          <p:nvPr/>
        </p:nvPicPr>
        <p:blipFill>
          <a:blip r:embed="rId3" cstate="print"/>
          <a:srcRect/>
          <a:stretch>
            <a:fillRect/>
          </a:stretch>
        </p:blipFill>
        <p:spPr bwMode="auto">
          <a:xfrm>
            <a:off x="76200" y="1600200"/>
            <a:ext cx="1636713" cy="1090613"/>
          </a:xfrm>
          <a:prstGeom prst="rect">
            <a:avLst/>
          </a:prstGeom>
          <a:noFill/>
          <a:ln w="9525">
            <a:noFill/>
            <a:miter lim="800000"/>
            <a:headEnd/>
            <a:tailEnd/>
          </a:ln>
        </p:spPr>
      </p:pic>
      <p:pic>
        <p:nvPicPr>
          <p:cNvPr id="6" name="Picture 9" descr="MPj02893980000[1]"/>
          <p:cNvPicPr>
            <a:picLocks noChangeAspect="1" noChangeArrowheads="1"/>
          </p:cNvPicPr>
          <p:nvPr/>
        </p:nvPicPr>
        <p:blipFill>
          <a:blip r:embed="rId4" cstate="print"/>
          <a:srcRect/>
          <a:stretch>
            <a:fillRect/>
          </a:stretch>
        </p:blipFill>
        <p:spPr bwMode="auto">
          <a:xfrm>
            <a:off x="76200" y="2854325"/>
            <a:ext cx="1600200" cy="1108075"/>
          </a:xfrm>
          <a:prstGeom prst="rect">
            <a:avLst/>
          </a:prstGeom>
          <a:noFill/>
          <a:ln w="9525">
            <a:noFill/>
            <a:miter lim="800000"/>
            <a:headEnd/>
            <a:tailEnd/>
          </a:ln>
        </p:spPr>
      </p:pic>
      <p:pic>
        <p:nvPicPr>
          <p:cNvPr id="7" name="Picture 10" descr="MPj03169420000[1]"/>
          <p:cNvPicPr>
            <a:picLocks noChangeAspect="1" noChangeArrowheads="1"/>
          </p:cNvPicPr>
          <p:nvPr/>
        </p:nvPicPr>
        <p:blipFill>
          <a:blip r:embed="rId5" cstate="print"/>
          <a:srcRect/>
          <a:stretch>
            <a:fillRect/>
          </a:stretch>
        </p:blipFill>
        <p:spPr bwMode="auto">
          <a:xfrm>
            <a:off x="76200" y="4191000"/>
            <a:ext cx="1600200" cy="1058863"/>
          </a:xfrm>
          <a:prstGeom prst="rect">
            <a:avLst/>
          </a:prstGeom>
          <a:noFill/>
          <a:ln w="9525">
            <a:noFill/>
            <a:miter lim="800000"/>
            <a:headEnd/>
            <a:tailEnd/>
          </a:ln>
        </p:spPr>
      </p:pic>
      <p:pic>
        <p:nvPicPr>
          <p:cNvPr id="8" name="Picture 11" descr="MPj03169370000[1]"/>
          <p:cNvPicPr>
            <a:picLocks noChangeAspect="1" noChangeArrowheads="1"/>
          </p:cNvPicPr>
          <p:nvPr/>
        </p:nvPicPr>
        <p:blipFill>
          <a:blip r:embed="rId6" cstate="print"/>
          <a:srcRect/>
          <a:stretch>
            <a:fillRect/>
          </a:stretch>
        </p:blipFill>
        <p:spPr bwMode="auto">
          <a:xfrm>
            <a:off x="76200" y="5410200"/>
            <a:ext cx="1600200" cy="1079500"/>
          </a:xfrm>
          <a:prstGeom prst="rect">
            <a:avLst/>
          </a:prstGeom>
          <a:noFill/>
          <a:ln w="9525">
            <a:noFill/>
            <a:miter lim="800000"/>
            <a:headEnd/>
            <a:tailEnd/>
          </a:ln>
        </p:spPr>
      </p:pic>
      <p:cxnSp>
        <p:nvCxnSpPr>
          <p:cNvPr id="9" name="Straight Connector 17"/>
          <p:cNvCxnSpPr>
            <a:cxnSpLocks noChangeShapeType="1"/>
          </p:cNvCxnSpPr>
          <p:nvPr/>
        </p:nvCxnSpPr>
        <p:spPr bwMode="auto">
          <a:xfrm>
            <a:off x="2133600" y="2667000"/>
            <a:ext cx="6705600" cy="0"/>
          </a:xfrm>
          <a:prstGeom prst="line">
            <a:avLst/>
          </a:prstGeom>
          <a:noFill/>
          <a:ln w="50800" algn="ctr">
            <a:solidFill>
              <a:schemeClr val="bg1"/>
            </a:solidFill>
            <a:prstDash val="dash"/>
            <a:round/>
            <a:headEnd/>
            <a:tailEnd/>
          </a:ln>
        </p:spPr>
      </p:cxnSp>
      <p:sp>
        <p:nvSpPr>
          <p:cNvPr id="56323" name="Rectangle 3"/>
          <p:cNvSpPr>
            <a:spLocks noGrp="1" noChangeArrowheads="1"/>
          </p:cNvSpPr>
          <p:nvPr>
            <p:ph type="subTitle" idx="1"/>
          </p:nvPr>
        </p:nvSpPr>
        <p:spPr>
          <a:xfrm>
            <a:off x="2133600" y="2819400"/>
            <a:ext cx="6624638"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2" name="Title 11"/>
          <p:cNvSpPr>
            <a:spLocks noGrp="1"/>
          </p:cNvSpPr>
          <p:nvPr>
            <p:ph type="title"/>
          </p:nvPr>
        </p:nvSpPr>
        <p:spPr>
          <a:xfrm>
            <a:off x="2060575" y="1295400"/>
            <a:ext cx="6778625" cy="1143000"/>
          </a:xfrm>
        </p:spPr>
        <p:txBody>
          <a:bodyPr/>
          <a:lstStyle>
            <a:lvl1pPr algn="ctr">
              <a:defRPr/>
            </a:lvl1pPr>
          </a:lstStyle>
          <a:p>
            <a:r>
              <a:rPr lang="en-US" smtClean="0"/>
              <a:t>Click to edit Master title style</a:t>
            </a:r>
            <a:endParaRPr lang="en-US" dirty="0"/>
          </a:p>
        </p:txBody>
      </p:sp>
      <p:sp>
        <p:nvSpPr>
          <p:cNvPr id="10" name="Rectangle 4"/>
          <p:cNvSpPr>
            <a:spLocks noGrp="1" noChangeArrowheads="1"/>
          </p:cNvSpPr>
          <p:nvPr>
            <p:ph type="dt" sz="half" idx="10"/>
          </p:nvPr>
        </p:nvSpPr>
        <p:spPr/>
        <p:txBody>
          <a:bodyPr/>
          <a:lstStyle>
            <a:lvl1pPr>
              <a:defRPr/>
            </a:lvl1pPr>
          </a:lstStyle>
          <a:p>
            <a:pPr>
              <a:defRPr/>
            </a:pPr>
            <a:fld id="{E17934AC-292E-4FDE-859E-29BD32A5EBC1}" type="datetimeFigureOut">
              <a:rPr lang="en-US"/>
              <a:pPr>
                <a:defRPr/>
              </a:pPr>
              <a:t>8/8/2013</a:t>
            </a:fld>
            <a:endParaRPr lang="en-US"/>
          </a:p>
        </p:txBody>
      </p:sp>
      <p:sp>
        <p:nvSpPr>
          <p:cNvPr id="11" name="Rectangle 5"/>
          <p:cNvSpPr>
            <a:spLocks noGrp="1" noChangeArrowheads="1"/>
          </p:cNvSpPr>
          <p:nvPr>
            <p:ph type="ftr" sz="quarter" idx="11"/>
          </p:nvPr>
        </p:nvSpPr>
        <p:spPr/>
        <p:txBody>
          <a:bodyPr/>
          <a:lstStyle>
            <a:lvl1pPr>
              <a:defRPr/>
            </a:lvl1pPr>
          </a:lstStyle>
          <a:p>
            <a:pPr>
              <a:defRPr/>
            </a:pPr>
            <a:endParaRPr lang="en-US"/>
          </a:p>
        </p:txBody>
      </p:sp>
      <p:sp>
        <p:nvSpPr>
          <p:cNvPr id="13" name="Rectangle 6"/>
          <p:cNvSpPr>
            <a:spLocks noGrp="1" noChangeArrowheads="1"/>
          </p:cNvSpPr>
          <p:nvPr>
            <p:ph type="sldNum" sz="quarter" idx="12"/>
          </p:nvPr>
        </p:nvSpPr>
        <p:spPr/>
        <p:txBody>
          <a:bodyPr/>
          <a:lstStyle>
            <a:lvl1pPr>
              <a:defRPr/>
            </a:lvl1pPr>
          </a:lstStyle>
          <a:p>
            <a:pPr>
              <a:defRPr/>
            </a:pPr>
            <a:fld id="{C04266EB-4520-45E9-B9A0-C74AA76499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CDC7CB-84F6-4D42-8859-C998D38A67A5}" type="datetimeFigureOut">
              <a:rPr lang="en-US"/>
              <a:pPr>
                <a:defRPr/>
              </a:pPr>
              <a:t>8/8/2013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85E06-0A28-4512-A672-BFFFE47848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763" y="301625"/>
            <a:ext cx="169386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301625"/>
            <a:ext cx="4932363"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EBE968-8536-485E-8A0E-3757213DC3B7}" type="datetimeFigureOut">
              <a:rPr lang="en-US"/>
              <a:pPr>
                <a:defRPr/>
              </a:pPr>
              <a:t>8/8/2013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97D68-2BED-4F15-B27C-C7C9CA19EC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a:off x="1981200" y="1143000"/>
            <a:ext cx="6705600" cy="0"/>
          </a:xfrm>
          <a:prstGeom prst="line">
            <a:avLst/>
          </a:prstGeom>
          <a:noFill/>
          <a:ln w="50800" algn="ctr">
            <a:solidFill>
              <a:schemeClr val="bg1"/>
            </a:solidFill>
            <a:prstDash val="dash"/>
            <a:round/>
            <a:headEnd/>
            <a:tailEnd/>
          </a:ln>
        </p:spPr>
      </p:cxnSp>
      <p:sp>
        <p:nvSpPr>
          <p:cNvPr id="2" name="Title 1"/>
          <p:cNvSpPr>
            <a:spLocks noGrp="1"/>
          </p:cNvSpPr>
          <p:nvPr>
            <p:ph type="title"/>
          </p:nvPr>
        </p:nvSpPr>
        <p:spPr>
          <a:xfrm>
            <a:off x="1905000" y="0"/>
            <a:ext cx="6778625" cy="11430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908175" y="1295400"/>
            <a:ext cx="6778625" cy="4800600"/>
          </a:xfrm>
        </p:spPr>
        <p:txBody>
          <a:bodyPr/>
          <a:lstStyle>
            <a:lvl1pPr>
              <a:defRPr sz="2800" baseline="0"/>
            </a:lvl1pPr>
            <a:lvl2pPr>
              <a:defRPr sz="2400" baseline="0"/>
            </a:lvl2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F66F51F-49F9-4D21-B163-16E9D03DC9F0}" type="datetimeFigureOut">
              <a:rPr lang="en-US"/>
              <a:pPr>
                <a:defRPr/>
              </a:pPr>
              <a:t>8/8/2013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1B8CB-956C-4B68-988F-B49F8F25DB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35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4AC6ADA-1001-430F-875B-EE70FD39C0F7}" type="datetimeFigureOut">
              <a:rPr lang="en-US"/>
              <a:pPr>
                <a:defRPr/>
              </a:pPr>
              <a:t>8/8/2013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26A52-33C9-42EB-8AE5-3D3FBF3460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a:off x="1981200" y="1066800"/>
            <a:ext cx="6705600" cy="0"/>
          </a:xfrm>
          <a:prstGeom prst="line">
            <a:avLst/>
          </a:prstGeom>
          <a:noFill/>
          <a:ln w="50800" algn="ctr">
            <a:solidFill>
              <a:schemeClr val="bg1"/>
            </a:solidFill>
            <a:prstDash val="dash"/>
            <a:round/>
            <a:headEnd/>
            <a:tailEnd/>
          </a:ln>
        </p:spPr>
      </p:cxnSp>
      <p:sp>
        <p:nvSpPr>
          <p:cNvPr id="2" name="Title 1"/>
          <p:cNvSpPr>
            <a:spLocks noGrp="1"/>
          </p:cNvSpPr>
          <p:nvPr>
            <p:ph type="title"/>
          </p:nvPr>
        </p:nvSpPr>
        <p:spPr>
          <a:xfrm>
            <a:off x="1905000" y="1"/>
            <a:ext cx="67786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28800" y="1295400"/>
            <a:ext cx="331311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70513" y="1295400"/>
            <a:ext cx="3313112"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48626EB-27A6-460E-9165-7DD51124304B}" type="datetimeFigureOut">
              <a:rPr lang="en-US"/>
              <a:pPr>
                <a:defRPr/>
              </a:pPr>
              <a:t>8/8/2013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B8FF6D-C4F6-43E0-8ED5-78117007F8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Ben Hoga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560B7BA-0796-4C2B-BB43-CABE991AE4CE}" type="datetimeFigureOut">
              <a:rPr lang="en-US"/>
              <a:pPr>
                <a:defRPr/>
              </a:pPr>
              <a:t>8/8/2013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7EF0F-CE07-49DE-B029-18C18FAFE7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a:off x="1981200" y="1447800"/>
            <a:ext cx="6705600" cy="0"/>
          </a:xfrm>
          <a:prstGeom prst="line">
            <a:avLst/>
          </a:prstGeom>
          <a:noFill/>
          <a:ln w="50800" algn="ctr">
            <a:solidFill>
              <a:schemeClr val="bg1"/>
            </a:solidFill>
            <a:prstDash val="dash"/>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7CE5171D-9D09-4660-A515-0967426FD686}" type="datetimeFigureOut">
              <a:rPr lang="en-US"/>
              <a:pPr>
                <a:defRPr/>
              </a:pPr>
              <a:t>8/8/2013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E6EA8DA-E6BC-49B5-8DB8-C4029D3AE7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23E1574-0399-49CF-9B44-16ED5499FDF6}" type="datetimeFigureOut">
              <a:rPr lang="en-US"/>
              <a:pPr>
                <a:defRPr/>
              </a:pPr>
              <a:t>8/8/2013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B15763-3FF9-41EA-8357-1436D294AF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29200" y="273050"/>
            <a:ext cx="3657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922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6075E5-AA72-4714-9B97-AED7A2E0FBF0}" type="datetimeFigureOut">
              <a:rPr lang="en-US"/>
              <a:pPr>
                <a:defRPr/>
              </a:pPr>
              <a:t>8/8/2013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D2DA9D-D032-44BB-ADB4-12697C484E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4679BC-1DC5-43A4-B671-19F6C93F4C64}" type="datetimeFigureOut">
              <a:rPr lang="en-US"/>
              <a:pPr>
                <a:defRPr/>
              </a:pPr>
              <a:t>8/8/2013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A0A71-7C70-4FC3-8992-6363999E31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bwMode="auto">
          <a:xfrm>
            <a:off x="-152400" y="-152400"/>
            <a:ext cx="2057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Verdana" pitchFamily="34" charset="0"/>
            </a:endParaRPr>
          </a:p>
        </p:txBody>
      </p:sp>
      <p:sp>
        <p:nvSpPr>
          <p:cNvPr id="1027" name="Rectangle 2"/>
          <p:cNvSpPr>
            <a:spLocks noGrp="1" noChangeArrowheads="1"/>
          </p:cNvSpPr>
          <p:nvPr>
            <p:ph type="title"/>
          </p:nvPr>
        </p:nvSpPr>
        <p:spPr bwMode="auto">
          <a:xfrm>
            <a:off x="1905000" y="301625"/>
            <a:ext cx="67786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905000" y="1600200"/>
            <a:ext cx="67786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87AC21D6-24F0-4ECC-9FB7-4ECF7B92EC4D}" type="datetimeFigureOut">
              <a:rPr lang="en-US"/>
              <a:pPr>
                <a:defRPr/>
              </a:pPr>
              <a:t>8/8/2013</a:t>
            </a:fld>
            <a:endParaRPr lang="en-US"/>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553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4D4A9B7-2621-4281-9915-DFD5621D1EFF}" type="slidenum">
              <a:rPr lang="en-US"/>
              <a:pPr>
                <a:defRPr/>
              </a:pPr>
              <a:t>‹#›</a:t>
            </a:fld>
            <a:endParaRPr lang="en-US"/>
          </a:p>
        </p:txBody>
      </p:sp>
      <p:pic>
        <p:nvPicPr>
          <p:cNvPr id="1032" name="Picture 7" descr="MPj04226240000[1]"/>
          <p:cNvPicPr>
            <a:picLocks noChangeAspect="1" noChangeArrowheads="1"/>
          </p:cNvPicPr>
          <p:nvPr/>
        </p:nvPicPr>
        <p:blipFill>
          <a:blip r:embed="rId13" cstate="print"/>
          <a:srcRect/>
          <a:stretch>
            <a:fillRect/>
          </a:stretch>
        </p:blipFill>
        <p:spPr bwMode="auto">
          <a:xfrm>
            <a:off x="76200" y="304800"/>
            <a:ext cx="1627188" cy="1096963"/>
          </a:xfrm>
          <a:prstGeom prst="rect">
            <a:avLst/>
          </a:prstGeom>
          <a:noFill/>
          <a:ln w="9525">
            <a:noFill/>
            <a:miter lim="800000"/>
            <a:headEnd/>
            <a:tailEnd/>
          </a:ln>
        </p:spPr>
      </p:pic>
      <p:pic>
        <p:nvPicPr>
          <p:cNvPr id="1033" name="Picture 8" descr="MPj04002520000[1]"/>
          <p:cNvPicPr>
            <a:picLocks noChangeAspect="1" noChangeArrowheads="1"/>
          </p:cNvPicPr>
          <p:nvPr/>
        </p:nvPicPr>
        <p:blipFill>
          <a:blip r:embed="rId14" cstate="print"/>
          <a:srcRect/>
          <a:stretch>
            <a:fillRect/>
          </a:stretch>
        </p:blipFill>
        <p:spPr bwMode="auto">
          <a:xfrm>
            <a:off x="76200" y="1600200"/>
            <a:ext cx="1636713" cy="1090613"/>
          </a:xfrm>
          <a:prstGeom prst="rect">
            <a:avLst/>
          </a:prstGeom>
          <a:noFill/>
          <a:ln w="9525">
            <a:noFill/>
            <a:miter lim="800000"/>
            <a:headEnd/>
            <a:tailEnd/>
          </a:ln>
        </p:spPr>
      </p:pic>
      <p:pic>
        <p:nvPicPr>
          <p:cNvPr id="1034" name="Picture 9" descr="MPj02893980000[1]"/>
          <p:cNvPicPr>
            <a:picLocks noChangeAspect="1" noChangeArrowheads="1"/>
          </p:cNvPicPr>
          <p:nvPr/>
        </p:nvPicPr>
        <p:blipFill>
          <a:blip r:embed="rId15" cstate="print"/>
          <a:srcRect/>
          <a:stretch>
            <a:fillRect/>
          </a:stretch>
        </p:blipFill>
        <p:spPr bwMode="auto">
          <a:xfrm>
            <a:off x="76200" y="2854325"/>
            <a:ext cx="1600200" cy="1108075"/>
          </a:xfrm>
          <a:prstGeom prst="rect">
            <a:avLst/>
          </a:prstGeom>
          <a:noFill/>
          <a:ln w="9525">
            <a:noFill/>
            <a:miter lim="800000"/>
            <a:headEnd/>
            <a:tailEnd/>
          </a:ln>
        </p:spPr>
      </p:pic>
      <p:pic>
        <p:nvPicPr>
          <p:cNvPr id="1035" name="Picture 10" descr="MPj03169420000[1]"/>
          <p:cNvPicPr>
            <a:picLocks noChangeAspect="1" noChangeArrowheads="1"/>
          </p:cNvPicPr>
          <p:nvPr/>
        </p:nvPicPr>
        <p:blipFill>
          <a:blip r:embed="rId16" cstate="print"/>
          <a:srcRect/>
          <a:stretch>
            <a:fillRect/>
          </a:stretch>
        </p:blipFill>
        <p:spPr bwMode="auto">
          <a:xfrm>
            <a:off x="76200" y="4191000"/>
            <a:ext cx="1600200" cy="1058863"/>
          </a:xfrm>
          <a:prstGeom prst="rect">
            <a:avLst/>
          </a:prstGeom>
          <a:noFill/>
          <a:ln w="9525">
            <a:noFill/>
            <a:miter lim="800000"/>
            <a:headEnd/>
            <a:tailEnd/>
          </a:ln>
        </p:spPr>
      </p:pic>
      <p:pic>
        <p:nvPicPr>
          <p:cNvPr id="1036" name="Picture 11" descr="MPj03169370000[1]"/>
          <p:cNvPicPr>
            <a:picLocks noChangeAspect="1" noChangeArrowheads="1"/>
          </p:cNvPicPr>
          <p:nvPr/>
        </p:nvPicPr>
        <p:blipFill>
          <a:blip r:embed="rId17" cstate="print"/>
          <a:srcRect/>
          <a:stretch>
            <a:fillRect/>
          </a:stretch>
        </p:blipFill>
        <p:spPr bwMode="auto">
          <a:xfrm>
            <a:off x="76200" y="5410200"/>
            <a:ext cx="1600200" cy="10795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65" r:id="rId1"/>
    <p:sldLayoutId id="2147483766" r:id="rId2"/>
    <p:sldLayoutId id="2147483758" r:id="rId3"/>
    <p:sldLayoutId id="2147483767" r:id="rId4"/>
    <p:sldLayoutId id="2147483759" r:id="rId5"/>
    <p:sldLayoutId id="2147483768" r:id="rId6"/>
    <p:sldLayoutId id="2147483760" r:id="rId7"/>
    <p:sldLayoutId id="2147483761" r:id="rId8"/>
    <p:sldLayoutId id="2147483762" r:id="rId9"/>
    <p:sldLayoutId id="2147483763" r:id="rId10"/>
    <p:sldLayoutId id="2147483764" r:id="rId11"/>
  </p:sldLayoutIdLst>
  <p:txStyles>
    <p:titleStyle>
      <a:lvl1pPr algn="l" rtl="0" eaLnBrk="0" fontAlgn="base" hangingPunct="0">
        <a:spcBef>
          <a:spcPct val="0"/>
        </a:spcBef>
        <a:spcAft>
          <a:spcPct val="0"/>
        </a:spcAft>
        <a:defRPr sz="3600">
          <a:solidFill>
            <a:srgbClr val="2328FD"/>
          </a:solidFill>
          <a:latin typeface="+mj-lt"/>
          <a:ea typeface="+mj-ea"/>
          <a:cs typeface="+mj-cs"/>
        </a:defRPr>
      </a:lvl1pPr>
      <a:lvl2pPr algn="l" rtl="0" eaLnBrk="0" fontAlgn="base" hangingPunct="0">
        <a:spcBef>
          <a:spcPct val="0"/>
        </a:spcBef>
        <a:spcAft>
          <a:spcPct val="0"/>
        </a:spcAft>
        <a:defRPr sz="3600">
          <a:solidFill>
            <a:srgbClr val="2328FD"/>
          </a:solidFill>
          <a:latin typeface="Arial" charset="0"/>
        </a:defRPr>
      </a:lvl2pPr>
      <a:lvl3pPr algn="l" rtl="0" eaLnBrk="0" fontAlgn="base" hangingPunct="0">
        <a:spcBef>
          <a:spcPct val="0"/>
        </a:spcBef>
        <a:spcAft>
          <a:spcPct val="0"/>
        </a:spcAft>
        <a:defRPr sz="3600">
          <a:solidFill>
            <a:srgbClr val="2328FD"/>
          </a:solidFill>
          <a:latin typeface="Arial" charset="0"/>
        </a:defRPr>
      </a:lvl3pPr>
      <a:lvl4pPr algn="l" rtl="0" eaLnBrk="0" fontAlgn="base" hangingPunct="0">
        <a:spcBef>
          <a:spcPct val="0"/>
        </a:spcBef>
        <a:spcAft>
          <a:spcPct val="0"/>
        </a:spcAft>
        <a:defRPr sz="3600">
          <a:solidFill>
            <a:srgbClr val="2328FD"/>
          </a:solidFill>
          <a:latin typeface="Arial" charset="0"/>
        </a:defRPr>
      </a:lvl4pPr>
      <a:lvl5pPr algn="l" rtl="0" eaLnBrk="0" fontAlgn="base" hangingPunct="0">
        <a:spcBef>
          <a:spcPct val="0"/>
        </a:spcBef>
        <a:spcAft>
          <a:spcPct val="0"/>
        </a:spcAft>
        <a:defRPr sz="3600">
          <a:solidFill>
            <a:srgbClr val="2328FD"/>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bg1"/>
        </a:buClr>
        <a:buSzPct val="70000"/>
        <a:buFont typeface="Wingdings" pitchFamily="2" charset="2"/>
        <a:buChar char="¡"/>
        <a:defRPr sz="2900">
          <a:solidFill>
            <a:srgbClr val="009900"/>
          </a:solidFill>
          <a:latin typeface="+mn-lt"/>
          <a:ea typeface="+mn-ea"/>
          <a:cs typeface="+mn-cs"/>
        </a:defRPr>
      </a:lvl1pPr>
      <a:lvl2pPr marL="742950" indent="-285750" algn="l" rtl="0" eaLnBrk="0" fontAlgn="base" hangingPunct="0">
        <a:spcBef>
          <a:spcPct val="20000"/>
        </a:spcBef>
        <a:spcAft>
          <a:spcPct val="0"/>
        </a:spcAft>
        <a:buClr>
          <a:srgbClr val="2328FD"/>
        </a:buClr>
        <a:buSzPct val="70000"/>
        <a:buFont typeface="Wingdings" pitchFamily="2" charset="2"/>
        <a:buChar char="l"/>
        <a:defRPr sz="2500">
          <a:solidFill>
            <a:srgbClr val="009900"/>
          </a:solidFill>
          <a:latin typeface="+mn-lt"/>
        </a:defRPr>
      </a:lvl2pPr>
      <a:lvl3pPr marL="1143000" indent="-228600" algn="l" rtl="0" eaLnBrk="0" fontAlgn="base" hangingPunct="0">
        <a:spcBef>
          <a:spcPct val="20000"/>
        </a:spcBef>
        <a:spcAft>
          <a:spcPct val="0"/>
        </a:spcAft>
        <a:buClr>
          <a:schemeClr val="bg1"/>
        </a:buClr>
        <a:buSzPct val="65000"/>
        <a:buFont typeface="Wingdings" pitchFamily="2" charset="2"/>
        <a:buChar char="¡"/>
        <a:defRPr sz="2200">
          <a:solidFill>
            <a:srgbClr val="009900"/>
          </a:solidFill>
          <a:latin typeface="+mn-lt"/>
        </a:defRPr>
      </a:lvl3pPr>
      <a:lvl4pPr marL="1600200" indent="-228600" algn="l" rtl="0" eaLnBrk="0" fontAlgn="base" hangingPunct="0">
        <a:spcBef>
          <a:spcPct val="20000"/>
        </a:spcBef>
        <a:spcAft>
          <a:spcPct val="0"/>
        </a:spcAft>
        <a:buClr>
          <a:srgbClr val="2328FD"/>
        </a:buClr>
        <a:buSzPct val="70000"/>
        <a:buFont typeface="Wingdings" pitchFamily="2" charset="2"/>
        <a:buChar char="l"/>
        <a:defRPr sz="1900">
          <a:solidFill>
            <a:srgbClr val="009900"/>
          </a:solidFill>
          <a:latin typeface="+mn-lt"/>
        </a:defRPr>
      </a:lvl4pPr>
      <a:lvl5pPr marL="2057400" indent="-228600" algn="l" rtl="0" eaLnBrk="0" fontAlgn="base" hangingPunct="0">
        <a:spcBef>
          <a:spcPct val="20000"/>
        </a:spcBef>
        <a:spcAft>
          <a:spcPct val="0"/>
        </a:spcAft>
        <a:buClr>
          <a:schemeClr val="bg1"/>
        </a:buClr>
        <a:buSzPct val="60000"/>
        <a:buFont typeface="Wingdings" pitchFamily="2" charset="2"/>
        <a:buChar char="¡"/>
        <a:defRPr sz="1900">
          <a:solidFill>
            <a:srgbClr val="009900"/>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ygoodson@texasheal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hyperlink" Target="http://www.texashealth.org/benhoga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2438400" y="2743200"/>
            <a:ext cx="6400800" cy="3124200"/>
          </a:xfrm>
        </p:spPr>
        <p:txBody>
          <a:bodyPr/>
          <a:lstStyle/>
          <a:p>
            <a:pPr eaLnBrk="1" hangingPunct="1"/>
            <a:r>
              <a:rPr lang="en-US" smtClean="0">
                <a:solidFill>
                  <a:srgbClr val="00CC66"/>
                </a:solidFill>
              </a:rPr>
              <a:t>Amy Goodson, MS, RD, CSSD, LD</a:t>
            </a:r>
          </a:p>
          <a:p>
            <a:pPr eaLnBrk="1" hangingPunct="1"/>
            <a:r>
              <a:rPr lang="en-US" smtClean="0">
                <a:solidFill>
                  <a:srgbClr val="00CC66"/>
                </a:solidFill>
              </a:rPr>
              <a:t>BHSTI Sports Dietitian</a:t>
            </a:r>
          </a:p>
          <a:p>
            <a:pPr eaLnBrk="1" hangingPunct="1"/>
            <a:r>
              <a:rPr lang="en-US" smtClean="0">
                <a:solidFill>
                  <a:srgbClr val="00CC66"/>
                </a:solidFill>
              </a:rPr>
              <a:t>TCU Sports Dietitian</a:t>
            </a:r>
          </a:p>
          <a:p>
            <a:pPr eaLnBrk="1" hangingPunct="1"/>
            <a:r>
              <a:rPr lang="en-US" smtClean="0">
                <a:solidFill>
                  <a:srgbClr val="00CC66"/>
                </a:solidFill>
              </a:rPr>
              <a:t>Texas Rangers Sports Dietitian</a:t>
            </a:r>
          </a:p>
          <a:p>
            <a:pPr eaLnBrk="1" hangingPunct="1"/>
            <a:r>
              <a:rPr lang="en-US" sz="1600" smtClean="0">
                <a:hlinkClick r:id="rId3"/>
              </a:rPr>
              <a:t>amygoodson@texashealth.org</a:t>
            </a:r>
            <a:endParaRPr lang="en-US" sz="1600" smtClean="0"/>
          </a:p>
          <a:p>
            <a:pPr eaLnBrk="1" hangingPunct="1"/>
            <a:r>
              <a:rPr lang="en-US" sz="1600" smtClean="0">
                <a:hlinkClick r:id="rId4"/>
              </a:rPr>
              <a:t>www.texashealth.org/benhogan</a:t>
            </a:r>
            <a:r>
              <a:rPr lang="en-US" sz="1600" smtClean="0"/>
              <a:t> </a:t>
            </a:r>
          </a:p>
          <a:p>
            <a:pPr eaLnBrk="1" hangingPunct="1"/>
            <a:r>
              <a:rPr lang="en-US" sz="1600" smtClean="0"/>
              <a:t>817.250.7512</a:t>
            </a:r>
          </a:p>
        </p:txBody>
      </p:sp>
      <p:sp>
        <p:nvSpPr>
          <p:cNvPr id="6147" name="Rectangle 2"/>
          <p:cNvSpPr>
            <a:spLocks noGrp="1" noChangeArrowheads="1"/>
          </p:cNvSpPr>
          <p:nvPr>
            <p:ph type="title"/>
          </p:nvPr>
        </p:nvSpPr>
        <p:spPr>
          <a:xfrm>
            <a:off x="2133600" y="790575"/>
            <a:ext cx="6705600" cy="892175"/>
          </a:xfrm>
        </p:spPr>
        <p:txBody>
          <a:bodyPr/>
          <a:lstStyle/>
          <a:p>
            <a:pPr eaLnBrk="1" hangingPunct="1"/>
            <a:r>
              <a:rPr lang="en-US" sz="5200" b="1" smtClean="0"/>
              <a:t>Fueling the Athlete</a:t>
            </a:r>
          </a:p>
        </p:txBody>
      </p:sp>
      <p:pic>
        <p:nvPicPr>
          <p:cNvPr id="6148" name="Picture 3" descr="Ben Hogan Sports Medicine logo.eps"/>
          <p:cNvPicPr>
            <a:picLocks noChangeAspect="1"/>
          </p:cNvPicPr>
          <p:nvPr/>
        </p:nvPicPr>
        <p:blipFill>
          <a:blip r:embed="rId5" cstate="print"/>
          <a:srcRect/>
          <a:stretch>
            <a:fillRect/>
          </a:stretch>
        </p:blipFill>
        <p:spPr bwMode="auto">
          <a:xfrm>
            <a:off x="3810000" y="5867400"/>
            <a:ext cx="4038600" cy="647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t>Morning Training</a:t>
            </a:r>
          </a:p>
        </p:txBody>
      </p:sp>
      <p:sp>
        <p:nvSpPr>
          <p:cNvPr id="15363" name="Rectangle 3"/>
          <p:cNvSpPr>
            <a:spLocks noGrp="1" noChangeArrowheads="1"/>
          </p:cNvSpPr>
          <p:nvPr>
            <p:ph idx="1"/>
          </p:nvPr>
        </p:nvSpPr>
        <p:spPr>
          <a:xfrm>
            <a:off x="1905000" y="1219200"/>
            <a:ext cx="7239000" cy="5456238"/>
          </a:xfrm>
        </p:spPr>
        <p:txBody>
          <a:bodyPr/>
          <a:lstStyle/>
          <a:p>
            <a:pPr eaLnBrk="1" hangingPunct="1"/>
            <a:r>
              <a:rPr lang="en-US" b="1" smtClean="0">
                <a:solidFill>
                  <a:srgbClr val="00B050"/>
                </a:solidFill>
              </a:rPr>
              <a:t>Lots of carbohydrate; more bland foods</a:t>
            </a:r>
          </a:p>
          <a:p>
            <a:pPr eaLnBrk="1" hangingPunct="1"/>
            <a:r>
              <a:rPr lang="en-US" sz="2600" b="1" smtClean="0">
                <a:solidFill>
                  <a:srgbClr val="00B050"/>
                </a:solidFill>
              </a:rPr>
              <a:t>Good choices for early morning:</a:t>
            </a:r>
          </a:p>
          <a:p>
            <a:pPr lvl="1" eaLnBrk="1" hangingPunct="1"/>
            <a:r>
              <a:rPr lang="en-US" smtClean="0">
                <a:solidFill>
                  <a:srgbClr val="00B050"/>
                </a:solidFill>
              </a:rPr>
              <a:t>Shake with carbohydrates &amp; some protein</a:t>
            </a:r>
          </a:p>
          <a:p>
            <a:pPr lvl="2" eaLnBrk="1" hangingPunct="1"/>
            <a:r>
              <a:rPr lang="en-US" smtClean="0">
                <a:solidFill>
                  <a:srgbClr val="00B050"/>
                </a:solidFill>
              </a:rPr>
              <a:t>Shake powder mixed with water or skim milk, fruit, 1 scoop protein powder, ice and water</a:t>
            </a:r>
          </a:p>
          <a:p>
            <a:pPr lvl="1" eaLnBrk="1" hangingPunct="1"/>
            <a:r>
              <a:rPr lang="en-US" smtClean="0">
                <a:solidFill>
                  <a:srgbClr val="00B050"/>
                </a:solidFill>
              </a:rPr>
              <a:t>Energy bar like Balance, Zone, Clif, Go Lean Crunchy, Luna, Power Bar Harvest/Triple Threat, Gatorade, Odwalla</a:t>
            </a:r>
          </a:p>
          <a:p>
            <a:pPr lvl="1" eaLnBrk="1" hangingPunct="1"/>
            <a:r>
              <a:rPr lang="en-US" smtClean="0">
                <a:solidFill>
                  <a:srgbClr val="00B050"/>
                </a:solidFill>
              </a:rPr>
              <a:t>Low-fat granola bar like Kashi crunchy/chewy, Nature Valley, Quaker Oatmeal Square</a:t>
            </a:r>
          </a:p>
          <a:p>
            <a:pPr lvl="1" eaLnBrk="1" hangingPunct="1"/>
            <a:r>
              <a:rPr lang="en-US" smtClean="0">
                <a:solidFill>
                  <a:srgbClr val="00B050"/>
                </a:solidFill>
              </a:rPr>
              <a:t>Fruit (i.e. banana, nothing very acidic)</a:t>
            </a:r>
          </a:p>
          <a:p>
            <a:pPr lvl="1" eaLnBrk="1" hangingPunct="1"/>
            <a:r>
              <a:rPr lang="en-US" smtClean="0">
                <a:solidFill>
                  <a:srgbClr val="00B050"/>
                </a:solidFill>
              </a:rPr>
              <a:t>Plain bagel or dry cereal/granola mix</a:t>
            </a:r>
          </a:p>
          <a:p>
            <a:pPr eaLnBrk="1" hangingPunct="1"/>
            <a:endParaRPr lang="en-US"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During Workouts</a:t>
            </a:r>
          </a:p>
        </p:txBody>
      </p:sp>
      <p:sp>
        <p:nvSpPr>
          <p:cNvPr id="16387" name="Rectangle 3"/>
          <p:cNvSpPr>
            <a:spLocks noGrp="1" noChangeArrowheads="1"/>
          </p:cNvSpPr>
          <p:nvPr>
            <p:ph idx="1"/>
          </p:nvPr>
        </p:nvSpPr>
        <p:spPr>
          <a:xfrm>
            <a:off x="1905000" y="1295400"/>
            <a:ext cx="7239000" cy="6013450"/>
          </a:xfrm>
        </p:spPr>
        <p:txBody>
          <a:bodyPr/>
          <a:lstStyle/>
          <a:p>
            <a:pPr eaLnBrk="1" hangingPunct="1"/>
            <a:r>
              <a:rPr lang="en-US" b="1" smtClean="0">
                <a:solidFill>
                  <a:srgbClr val="00B050"/>
                </a:solidFill>
              </a:rPr>
              <a:t>Carbohydrate-rich foods/drinks</a:t>
            </a:r>
          </a:p>
          <a:p>
            <a:pPr lvl="1" eaLnBrk="1" hangingPunct="1"/>
            <a:r>
              <a:rPr lang="en-US" smtClean="0">
                <a:solidFill>
                  <a:srgbClr val="00B050"/>
                </a:solidFill>
              </a:rPr>
              <a:t>Carbohydrates digest the quickest &amp; thus provide energy faster!</a:t>
            </a:r>
          </a:p>
          <a:p>
            <a:pPr eaLnBrk="1" hangingPunct="1"/>
            <a:r>
              <a:rPr lang="en-US" smtClean="0">
                <a:solidFill>
                  <a:srgbClr val="00B050"/>
                </a:solidFill>
              </a:rPr>
              <a:t>Avoid fat, protein, &amp; fiber when exercising… slows digestion &amp; increases time in which energy is available to be used</a:t>
            </a:r>
          </a:p>
          <a:p>
            <a:pPr eaLnBrk="1" hangingPunct="1"/>
            <a:r>
              <a:rPr lang="en-US" smtClean="0">
                <a:solidFill>
                  <a:srgbClr val="00B050"/>
                </a:solidFill>
              </a:rPr>
              <a:t>100-300 calories of carbohydrates per hour, </a:t>
            </a:r>
            <a:r>
              <a:rPr lang="en-US" b="1" u="sng" smtClean="0">
                <a:solidFill>
                  <a:srgbClr val="00B050"/>
                </a:solidFill>
              </a:rPr>
              <a:t>after</a:t>
            </a:r>
            <a:r>
              <a:rPr lang="en-US" smtClean="0">
                <a:solidFill>
                  <a:srgbClr val="00B050"/>
                </a:solidFill>
              </a:rPr>
              <a:t> the first hour of exercise</a:t>
            </a:r>
          </a:p>
          <a:p>
            <a:pPr lvl="1" eaLnBrk="1" hangingPunct="1"/>
            <a:r>
              <a:rPr lang="en-US" smtClean="0">
                <a:solidFill>
                  <a:srgbClr val="00B050"/>
                </a:solidFill>
              </a:rPr>
              <a:t>30-60 grams of carbohydrate per hour</a:t>
            </a:r>
          </a:p>
          <a:p>
            <a:pPr eaLnBrk="1" hangingPunct="1"/>
            <a:r>
              <a:rPr lang="en-US" smtClean="0">
                <a:solidFill>
                  <a:srgbClr val="00B050"/>
                </a:solidFill>
              </a:rPr>
              <a:t>Fluid losses – match sweat losses</a:t>
            </a:r>
          </a:p>
          <a:p>
            <a:pPr lvl="1" eaLnBrk="1" hangingPunct="1"/>
            <a:r>
              <a:rPr lang="en-US" smtClean="0">
                <a:solidFill>
                  <a:srgbClr val="00B050"/>
                </a:solidFill>
              </a:rPr>
              <a:t>Consume 5-10 oz fluid every 15-20 minutes</a:t>
            </a:r>
          </a:p>
          <a:p>
            <a:pPr eaLnBrk="1" hangingPunct="1"/>
            <a:endParaRPr lang="en-US" smtClean="0"/>
          </a:p>
        </p:txBody>
      </p:sp>
      <p:pic>
        <p:nvPicPr>
          <p:cNvPr id="16388" name="Picture 3" descr="j0423800.wmf"/>
          <p:cNvPicPr>
            <a:picLocks noChangeAspect="1"/>
          </p:cNvPicPr>
          <p:nvPr/>
        </p:nvPicPr>
        <p:blipFill>
          <a:blip r:embed="rId3" cstate="print"/>
          <a:srcRect/>
          <a:stretch>
            <a:fillRect/>
          </a:stretch>
        </p:blipFill>
        <p:spPr bwMode="auto">
          <a:xfrm>
            <a:off x="152400" y="4876800"/>
            <a:ext cx="1204913" cy="15605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0" y="304800"/>
            <a:ext cx="7239000" cy="646113"/>
          </a:xfrm>
        </p:spPr>
        <p:txBody>
          <a:bodyPr/>
          <a:lstStyle/>
          <a:p>
            <a:pPr eaLnBrk="1" hangingPunct="1"/>
            <a:r>
              <a:rPr lang="en-US" b="1" smtClean="0"/>
              <a:t>Mid-Practice/Workout Snacks</a:t>
            </a:r>
          </a:p>
        </p:txBody>
      </p:sp>
      <p:sp>
        <p:nvSpPr>
          <p:cNvPr id="17411" name="Rectangle 3"/>
          <p:cNvSpPr>
            <a:spLocks noGrp="1" noChangeArrowheads="1"/>
          </p:cNvSpPr>
          <p:nvPr>
            <p:ph idx="1"/>
          </p:nvPr>
        </p:nvSpPr>
        <p:spPr>
          <a:xfrm>
            <a:off x="1905000" y="1295400"/>
            <a:ext cx="7391400" cy="5029200"/>
          </a:xfrm>
        </p:spPr>
        <p:txBody>
          <a:bodyPr/>
          <a:lstStyle/>
          <a:p>
            <a:pPr eaLnBrk="1" hangingPunct="1"/>
            <a:r>
              <a:rPr lang="en-US" b="1" smtClean="0">
                <a:solidFill>
                  <a:srgbClr val="00B050"/>
                </a:solidFill>
              </a:rPr>
              <a:t>Carbohydrates, some protein, little fat</a:t>
            </a:r>
          </a:p>
          <a:p>
            <a:pPr lvl="1" eaLnBrk="1" hangingPunct="1"/>
            <a:r>
              <a:rPr lang="en-US" smtClean="0">
                <a:solidFill>
                  <a:srgbClr val="00B050"/>
                </a:solidFill>
              </a:rPr>
              <a:t>Energy bars</a:t>
            </a:r>
          </a:p>
          <a:p>
            <a:pPr lvl="1" eaLnBrk="1" hangingPunct="1"/>
            <a:r>
              <a:rPr lang="en-US" smtClean="0">
                <a:solidFill>
                  <a:srgbClr val="00B050"/>
                </a:solidFill>
              </a:rPr>
              <a:t>Granola bars</a:t>
            </a:r>
          </a:p>
          <a:p>
            <a:pPr lvl="1" eaLnBrk="1" hangingPunct="1"/>
            <a:r>
              <a:rPr lang="en-US" smtClean="0">
                <a:solidFill>
                  <a:srgbClr val="00B050"/>
                </a:solidFill>
              </a:rPr>
              <a:t>Plain bagels</a:t>
            </a:r>
          </a:p>
          <a:p>
            <a:pPr lvl="1" eaLnBrk="1" hangingPunct="1"/>
            <a:r>
              <a:rPr lang="en-US" smtClean="0">
                <a:solidFill>
                  <a:srgbClr val="00B050"/>
                </a:solidFill>
              </a:rPr>
              <a:t>Peanut butter crackers</a:t>
            </a:r>
          </a:p>
          <a:p>
            <a:pPr lvl="1" eaLnBrk="1" hangingPunct="1"/>
            <a:r>
              <a:rPr lang="en-US" smtClean="0">
                <a:solidFill>
                  <a:srgbClr val="00B050"/>
                </a:solidFill>
              </a:rPr>
              <a:t>Dry cereal/trail mix with minimal nuts</a:t>
            </a:r>
          </a:p>
          <a:p>
            <a:pPr lvl="1" eaLnBrk="1" hangingPunct="1"/>
            <a:r>
              <a:rPr lang="en-US" smtClean="0">
                <a:solidFill>
                  <a:srgbClr val="00B050"/>
                </a:solidFill>
              </a:rPr>
              <a:t>High calorie shake (Ex: Muscle Milk Collegiate)</a:t>
            </a:r>
          </a:p>
          <a:p>
            <a:pPr lvl="1" eaLnBrk="1" hangingPunct="1"/>
            <a:r>
              <a:rPr lang="en-US" smtClean="0">
                <a:solidFill>
                  <a:srgbClr val="00B050"/>
                </a:solidFill>
              </a:rPr>
              <a:t>Sports drink with snack</a:t>
            </a:r>
          </a:p>
          <a:p>
            <a:pPr eaLnBrk="1" hangingPunct="1"/>
            <a:r>
              <a:rPr lang="en-US" b="1" smtClean="0">
                <a:solidFill>
                  <a:srgbClr val="00B050"/>
                </a:solidFill>
              </a:rPr>
              <a:t>Athletes losing weight</a:t>
            </a:r>
          </a:p>
          <a:p>
            <a:pPr lvl="1" eaLnBrk="1" hangingPunct="1"/>
            <a:r>
              <a:rPr lang="en-US" smtClean="0">
                <a:solidFill>
                  <a:srgbClr val="00B050"/>
                </a:solidFill>
              </a:rPr>
              <a:t>Need to eat snack(s) during practice</a:t>
            </a:r>
          </a:p>
          <a:p>
            <a:pPr lvl="1" eaLnBrk="1" hangingPunct="1"/>
            <a:r>
              <a:rPr lang="en-US" smtClean="0">
                <a:solidFill>
                  <a:srgbClr val="00B050"/>
                </a:solidFill>
              </a:rPr>
              <a:t>Constantly drink sports drink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t>Post-Exercise Nutrition</a:t>
            </a:r>
          </a:p>
        </p:txBody>
      </p:sp>
      <p:sp>
        <p:nvSpPr>
          <p:cNvPr id="18435" name="Content Placeholder 2"/>
          <p:cNvSpPr>
            <a:spLocks noGrp="1"/>
          </p:cNvSpPr>
          <p:nvPr>
            <p:ph idx="1"/>
          </p:nvPr>
        </p:nvSpPr>
        <p:spPr>
          <a:xfrm>
            <a:off x="1905000" y="1524000"/>
            <a:ext cx="7696200" cy="4672013"/>
          </a:xfrm>
        </p:spPr>
        <p:txBody>
          <a:bodyPr/>
          <a:lstStyle/>
          <a:p>
            <a:pPr eaLnBrk="1" hangingPunct="1"/>
            <a:r>
              <a:rPr lang="en-US" b="1" smtClean="0">
                <a:solidFill>
                  <a:srgbClr val="00B050"/>
                </a:solidFill>
              </a:rPr>
              <a:t>The three R’s to post-workout recovery:</a:t>
            </a:r>
          </a:p>
          <a:p>
            <a:pPr eaLnBrk="1" hangingPunct="1">
              <a:buFont typeface="Arial" charset="0"/>
              <a:buNone/>
            </a:pPr>
            <a:endParaRPr lang="en-US" smtClean="0">
              <a:solidFill>
                <a:srgbClr val="00B050"/>
              </a:solidFill>
            </a:endParaRPr>
          </a:p>
          <a:p>
            <a:pPr lvl="1" eaLnBrk="1" hangingPunct="1"/>
            <a:r>
              <a:rPr lang="en-US" b="1" u="sng" smtClean="0">
                <a:solidFill>
                  <a:srgbClr val="00B050"/>
                </a:solidFill>
              </a:rPr>
              <a:t>Replenish</a:t>
            </a:r>
            <a:r>
              <a:rPr lang="en-US" smtClean="0">
                <a:solidFill>
                  <a:srgbClr val="00B050"/>
                </a:solidFill>
              </a:rPr>
              <a:t> carbohydrate burned during exercise</a:t>
            </a:r>
          </a:p>
          <a:p>
            <a:pPr lvl="1" eaLnBrk="1" hangingPunct="1"/>
            <a:r>
              <a:rPr lang="en-US" b="1" u="sng" smtClean="0">
                <a:solidFill>
                  <a:srgbClr val="00B050"/>
                </a:solidFill>
              </a:rPr>
              <a:t>Repair</a:t>
            </a:r>
            <a:r>
              <a:rPr lang="en-US" smtClean="0">
                <a:solidFill>
                  <a:srgbClr val="00B050"/>
                </a:solidFill>
              </a:rPr>
              <a:t> damage done to lean muscle mass</a:t>
            </a:r>
          </a:p>
          <a:p>
            <a:pPr lvl="1" eaLnBrk="1" hangingPunct="1"/>
            <a:r>
              <a:rPr lang="en-US" b="1" u="sng" smtClean="0">
                <a:solidFill>
                  <a:srgbClr val="00B050"/>
                </a:solidFill>
              </a:rPr>
              <a:t>Rehydrate</a:t>
            </a:r>
            <a:r>
              <a:rPr lang="en-US" smtClean="0">
                <a:solidFill>
                  <a:srgbClr val="00B050"/>
                </a:solidFill>
              </a:rPr>
              <a:t> the body to euhydration </a:t>
            </a:r>
            <a:endParaRPr lang="en-US" b="1" u="sng" smtClean="0">
              <a:solidFill>
                <a:srgbClr val="00B050"/>
              </a:solidFill>
            </a:endParaRPr>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7239000" cy="646113"/>
          </a:xfrm>
        </p:spPr>
        <p:txBody>
          <a:bodyPr/>
          <a:lstStyle/>
          <a:p>
            <a:pPr eaLnBrk="1" hangingPunct="1"/>
            <a:r>
              <a:rPr lang="en-US" b="1" smtClean="0"/>
              <a:t>Post-Exercise 2-Hour Window</a:t>
            </a:r>
          </a:p>
        </p:txBody>
      </p:sp>
      <p:sp>
        <p:nvSpPr>
          <p:cNvPr id="19459" name="Rectangle 3"/>
          <p:cNvSpPr>
            <a:spLocks noGrp="1" noChangeArrowheads="1"/>
          </p:cNvSpPr>
          <p:nvPr>
            <p:ph idx="1"/>
          </p:nvPr>
        </p:nvSpPr>
        <p:spPr>
          <a:xfrm>
            <a:off x="1905000" y="1214438"/>
            <a:ext cx="7239000" cy="5643562"/>
          </a:xfrm>
        </p:spPr>
        <p:txBody>
          <a:bodyPr/>
          <a:lstStyle/>
          <a:p>
            <a:pPr eaLnBrk="1" hangingPunct="1"/>
            <a:r>
              <a:rPr lang="en-US" sz="2600" b="1" u="sng" smtClean="0">
                <a:solidFill>
                  <a:srgbClr val="00B050"/>
                </a:solidFill>
              </a:rPr>
              <a:t>2-Hour Window of Recovery</a:t>
            </a:r>
          </a:p>
          <a:p>
            <a:pPr eaLnBrk="1" hangingPunct="1"/>
            <a:r>
              <a:rPr lang="en-US" sz="2400" smtClean="0">
                <a:solidFill>
                  <a:srgbClr val="00B050"/>
                </a:solidFill>
              </a:rPr>
              <a:t>Your body has a </a:t>
            </a:r>
            <a:r>
              <a:rPr lang="en-US" sz="2400" b="1" smtClean="0">
                <a:solidFill>
                  <a:srgbClr val="00B050"/>
                </a:solidFill>
              </a:rPr>
              <a:t>specific time period, post-exercise,</a:t>
            </a:r>
            <a:r>
              <a:rPr lang="en-US" sz="2400" smtClean="0">
                <a:solidFill>
                  <a:srgbClr val="00B050"/>
                </a:solidFill>
              </a:rPr>
              <a:t> when you are able to more effectively take up nutrients</a:t>
            </a:r>
          </a:p>
          <a:p>
            <a:pPr lvl="1" eaLnBrk="1" hangingPunct="1"/>
            <a:r>
              <a:rPr lang="en-US" sz="2200" b="1" smtClean="0">
                <a:solidFill>
                  <a:srgbClr val="00B050"/>
                </a:solidFill>
              </a:rPr>
              <a:t>0-45 minutes</a:t>
            </a:r>
          </a:p>
          <a:p>
            <a:pPr lvl="2" eaLnBrk="1" hangingPunct="1"/>
            <a:r>
              <a:rPr lang="en-US" smtClean="0">
                <a:solidFill>
                  <a:srgbClr val="00B050"/>
                </a:solidFill>
              </a:rPr>
              <a:t>Best time to eat at least a snack…muscles more sensitive to absorb nutrients!</a:t>
            </a:r>
          </a:p>
          <a:p>
            <a:pPr lvl="1" eaLnBrk="1" hangingPunct="1"/>
            <a:r>
              <a:rPr lang="en-US" sz="2200" b="1" smtClean="0">
                <a:solidFill>
                  <a:srgbClr val="00B050"/>
                </a:solidFill>
              </a:rPr>
              <a:t>45 minutes – 2 hours</a:t>
            </a:r>
          </a:p>
          <a:p>
            <a:pPr lvl="2" eaLnBrk="1" hangingPunct="1"/>
            <a:r>
              <a:rPr lang="en-US" smtClean="0">
                <a:solidFill>
                  <a:srgbClr val="00B050"/>
                </a:solidFill>
              </a:rPr>
              <a:t>Try to get a nice-size meal or larger snack</a:t>
            </a:r>
          </a:p>
          <a:p>
            <a:pPr eaLnBrk="1" hangingPunct="1"/>
            <a:r>
              <a:rPr lang="en-US" sz="2400" smtClean="0">
                <a:solidFill>
                  <a:srgbClr val="00B050"/>
                </a:solidFill>
              </a:rPr>
              <a:t>The </a:t>
            </a:r>
            <a:r>
              <a:rPr lang="en-US" sz="2400" b="1" u="sng" smtClean="0">
                <a:solidFill>
                  <a:srgbClr val="00B050"/>
                </a:solidFill>
              </a:rPr>
              <a:t>window</a:t>
            </a:r>
            <a:r>
              <a:rPr lang="en-US" sz="2400" smtClean="0">
                <a:solidFill>
                  <a:srgbClr val="00B050"/>
                </a:solidFill>
              </a:rPr>
              <a:t> is the most important time to consume </a:t>
            </a:r>
            <a:r>
              <a:rPr lang="en-US" sz="2400" b="1" u="sng" smtClean="0">
                <a:solidFill>
                  <a:srgbClr val="00B050"/>
                </a:solidFill>
              </a:rPr>
              <a:t>plenty of carbohydrate, protein, &amp; fluids</a:t>
            </a:r>
            <a:r>
              <a:rPr lang="en-US" sz="2400" smtClean="0">
                <a:solidFill>
                  <a:srgbClr val="00B050"/>
                </a:solidFill>
              </a:rPr>
              <a:t> to replenish &amp; refuel</a:t>
            </a:r>
          </a:p>
          <a:p>
            <a:pPr eaLnBrk="1" hangingPunct="1"/>
            <a:r>
              <a:rPr lang="en-US" sz="2400" smtClean="0">
                <a:solidFill>
                  <a:srgbClr val="00B050"/>
                </a:solidFill>
              </a:rPr>
              <a:t>Essential if participating in twice a day training</a:t>
            </a:r>
          </a:p>
          <a:p>
            <a:pPr eaLnBrk="1" hangingPunct="1"/>
            <a:endParaRPr lang="en-US" sz="2400" b="1"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05000" y="0"/>
            <a:ext cx="7086600" cy="1143000"/>
          </a:xfrm>
        </p:spPr>
        <p:txBody>
          <a:bodyPr/>
          <a:lstStyle/>
          <a:p>
            <a:pPr algn="ctr" eaLnBrk="1" hangingPunct="1"/>
            <a:r>
              <a:rPr lang="en-US" b="1" smtClean="0"/>
              <a:t>What’s the proper balance?</a:t>
            </a:r>
          </a:p>
        </p:txBody>
      </p:sp>
      <p:pic>
        <p:nvPicPr>
          <p:cNvPr id="20483" name="Content Placeholder 3" descr="Sports Nutrition.jpg"/>
          <p:cNvPicPr>
            <a:picLocks noGrp="1" noChangeAspect="1"/>
          </p:cNvPicPr>
          <p:nvPr>
            <p:ph idx="1"/>
          </p:nvPr>
        </p:nvPicPr>
        <p:blipFill>
          <a:blip r:embed="rId3" cstate="print"/>
          <a:srcRect/>
          <a:stretch>
            <a:fillRect/>
          </a:stretch>
        </p:blipFill>
        <p:spPr>
          <a:xfrm>
            <a:off x="2667000" y="2057400"/>
            <a:ext cx="5541963" cy="304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Post-Exercise Eating </a:t>
            </a:r>
          </a:p>
        </p:txBody>
      </p:sp>
      <p:sp>
        <p:nvSpPr>
          <p:cNvPr id="21507" name="Rectangle 3"/>
          <p:cNvSpPr>
            <a:spLocks noGrp="1" noChangeArrowheads="1"/>
          </p:cNvSpPr>
          <p:nvPr>
            <p:ph idx="1"/>
          </p:nvPr>
        </p:nvSpPr>
        <p:spPr>
          <a:xfrm>
            <a:off x="1905000" y="1539875"/>
            <a:ext cx="7239000" cy="5318125"/>
          </a:xfrm>
        </p:spPr>
        <p:txBody>
          <a:bodyPr/>
          <a:lstStyle/>
          <a:p>
            <a:pPr eaLnBrk="1" hangingPunct="1"/>
            <a:r>
              <a:rPr lang="en-US" b="1" smtClean="0">
                <a:solidFill>
                  <a:srgbClr val="00B050"/>
                </a:solidFill>
              </a:rPr>
              <a:t>4:1 carbohydrate: protein ratio</a:t>
            </a:r>
          </a:p>
          <a:p>
            <a:pPr lvl="1" eaLnBrk="1" hangingPunct="1"/>
            <a:r>
              <a:rPr lang="en-US" u="sng" smtClean="0">
                <a:solidFill>
                  <a:srgbClr val="00B050"/>
                </a:solidFill>
              </a:rPr>
              <a:t>What is that</a:t>
            </a:r>
            <a:r>
              <a:rPr lang="en-US" smtClean="0">
                <a:solidFill>
                  <a:srgbClr val="00B050"/>
                </a:solidFill>
              </a:rPr>
              <a:t>?</a:t>
            </a:r>
          </a:p>
          <a:p>
            <a:pPr lvl="2" eaLnBrk="1" hangingPunct="1"/>
            <a:r>
              <a:rPr lang="en-US" smtClean="0">
                <a:solidFill>
                  <a:srgbClr val="00B050"/>
                </a:solidFill>
              </a:rPr>
              <a:t>This ratio represents a food that has 4 grams of carbohydrate for every 1 gram of protein </a:t>
            </a:r>
          </a:p>
          <a:p>
            <a:pPr lvl="1" eaLnBrk="1" hangingPunct="1"/>
            <a:r>
              <a:rPr lang="en-US" u="sng" smtClean="0">
                <a:solidFill>
                  <a:srgbClr val="00B050"/>
                </a:solidFill>
              </a:rPr>
              <a:t>Why is that important</a:t>
            </a:r>
            <a:r>
              <a:rPr lang="en-US" smtClean="0">
                <a:solidFill>
                  <a:srgbClr val="00B050"/>
                </a:solidFill>
              </a:rPr>
              <a:t>  2 main reasons…</a:t>
            </a:r>
          </a:p>
          <a:p>
            <a:pPr lvl="2" eaLnBrk="1" hangingPunct="1"/>
            <a:r>
              <a:rPr lang="en-US" smtClean="0">
                <a:solidFill>
                  <a:srgbClr val="00B050"/>
                </a:solidFill>
              </a:rPr>
              <a:t>Body NEEDS lots of carbohydrate post-exercise to replace energy stores… </a:t>
            </a:r>
            <a:r>
              <a:rPr lang="en-US" b="1" smtClean="0">
                <a:solidFill>
                  <a:srgbClr val="00B050"/>
                </a:solidFill>
              </a:rPr>
              <a:t>Carbohydrates come first</a:t>
            </a:r>
            <a:r>
              <a:rPr lang="en-US" smtClean="0">
                <a:solidFill>
                  <a:srgbClr val="00B050"/>
                </a:solidFill>
              </a:rPr>
              <a:t>!</a:t>
            </a:r>
          </a:p>
          <a:p>
            <a:pPr lvl="2" eaLnBrk="1" hangingPunct="1"/>
            <a:r>
              <a:rPr lang="en-US" smtClean="0">
                <a:solidFill>
                  <a:srgbClr val="00B050"/>
                </a:solidFill>
              </a:rPr>
              <a:t>Carbohydrates “help” protein enter the muscle cell; they “unlock” the cell to allow nutrients in</a:t>
            </a:r>
          </a:p>
          <a:p>
            <a:pPr lvl="2" eaLnBrk="1" hangingPunct="1"/>
            <a:r>
              <a:rPr lang="en-US" smtClean="0">
                <a:solidFill>
                  <a:srgbClr val="00B050"/>
                </a:solidFill>
              </a:rPr>
              <a:t>Body needs some protein to start repairing tiny muscle tears</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05000" y="228600"/>
            <a:ext cx="7239000" cy="646113"/>
          </a:xfrm>
        </p:spPr>
        <p:txBody>
          <a:bodyPr/>
          <a:lstStyle/>
          <a:p>
            <a:pPr eaLnBrk="1" hangingPunct="1"/>
            <a:r>
              <a:rPr lang="en-US" b="1" smtClean="0"/>
              <a:t>Carbohydrate: The Body Guard</a:t>
            </a:r>
          </a:p>
        </p:txBody>
      </p:sp>
      <p:sp>
        <p:nvSpPr>
          <p:cNvPr id="22531" name="Text Placeholder 2"/>
          <p:cNvSpPr>
            <a:spLocks noGrp="1"/>
          </p:cNvSpPr>
          <p:nvPr>
            <p:ph type="body" idx="1"/>
          </p:nvPr>
        </p:nvSpPr>
        <p:spPr>
          <a:xfrm>
            <a:off x="2438400" y="1600200"/>
            <a:ext cx="1905000" cy="461963"/>
          </a:xfrm>
        </p:spPr>
        <p:txBody>
          <a:bodyPr/>
          <a:lstStyle/>
          <a:p>
            <a:pPr eaLnBrk="1" hangingPunct="1"/>
            <a:r>
              <a:rPr lang="en-US" smtClean="0">
                <a:solidFill>
                  <a:srgbClr val="00B050"/>
                </a:solidFill>
              </a:rPr>
              <a:t>Protein only</a:t>
            </a:r>
          </a:p>
        </p:txBody>
      </p:sp>
      <p:pic>
        <p:nvPicPr>
          <p:cNvPr id="22532" name="Picture 2" descr="C:\Documents and Settings\goodsoa\Local Settings\Temporary Internet Files\Content.IE5\U5KBZS24\MC900120893[1].wmf"/>
          <p:cNvPicPr>
            <a:picLocks noGrp="1" noChangeAspect="1" noChangeArrowheads="1"/>
          </p:cNvPicPr>
          <p:nvPr>
            <p:ph sz="half" idx="2"/>
          </p:nvPr>
        </p:nvPicPr>
        <p:blipFill>
          <a:blip r:embed="rId3" cstate="print"/>
          <a:srcRect/>
          <a:stretch>
            <a:fillRect/>
          </a:stretch>
        </p:blipFill>
        <p:spPr>
          <a:xfrm>
            <a:off x="2133600" y="2133600"/>
            <a:ext cx="2752725" cy="3951288"/>
          </a:xfrm>
          <a:noFill/>
        </p:spPr>
      </p:pic>
      <p:sp>
        <p:nvSpPr>
          <p:cNvPr id="22533" name="Text Placeholder 4"/>
          <p:cNvSpPr>
            <a:spLocks noGrp="1"/>
          </p:cNvSpPr>
          <p:nvPr>
            <p:ph type="body" sz="quarter" idx="3"/>
          </p:nvPr>
        </p:nvSpPr>
        <p:spPr>
          <a:xfrm>
            <a:off x="5562600" y="1600200"/>
            <a:ext cx="3352800" cy="461963"/>
          </a:xfrm>
        </p:spPr>
        <p:txBody>
          <a:bodyPr/>
          <a:lstStyle/>
          <a:p>
            <a:pPr eaLnBrk="1" hangingPunct="1"/>
            <a:r>
              <a:rPr lang="en-US" smtClean="0">
                <a:solidFill>
                  <a:srgbClr val="00B050"/>
                </a:solidFill>
              </a:rPr>
              <a:t>Carbohydrate + Protein</a:t>
            </a:r>
          </a:p>
        </p:txBody>
      </p:sp>
      <p:pic>
        <p:nvPicPr>
          <p:cNvPr id="22534" name="Picture 3" descr="C:\Documents and Settings\goodsoa\Local Settings\Temporary Internet Files\Content.IE5\V94DVOXJ\MC900198184[1].wmf"/>
          <p:cNvPicPr>
            <a:picLocks noGrp="1" noChangeAspect="1" noChangeArrowheads="1"/>
          </p:cNvPicPr>
          <p:nvPr>
            <p:ph sz="quarter" idx="4"/>
          </p:nvPr>
        </p:nvPicPr>
        <p:blipFill>
          <a:blip r:embed="rId4" cstate="print"/>
          <a:srcRect/>
          <a:stretch>
            <a:fillRect/>
          </a:stretch>
        </p:blipFill>
        <p:spPr>
          <a:xfrm>
            <a:off x="5638800" y="2057400"/>
            <a:ext cx="3505200" cy="37338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smtClean="0"/>
              <a:t>Post-Exercise Eating </a:t>
            </a:r>
          </a:p>
        </p:txBody>
      </p:sp>
      <p:sp>
        <p:nvSpPr>
          <p:cNvPr id="23555" name="Rectangle 3"/>
          <p:cNvSpPr>
            <a:spLocks noGrp="1" noChangeArrowheads="1"/>
          </p:cNvSpPr>
          <p:nvPr>
            <p:ph idx="1"/>
          </p:nvPr>
        </p:nvSpPr>
        <p:spPr>
          <a:xfrm>
            <a:off x="1905000" y="1295400"/>
            <a:ext cx="7239000" cy="6065838"/>
          </a:xfrm>
        </p:spPr>
        <p:txBody>
          <a:bodyPr/>
          <a:lstStyle/>
          <a:p>
            <a:pPr eaLnBrk="1" hangingPunct="1"/>
            <a:r>
              <a:rPr lang="en-US" b="1" smtClean="0">
                <a:solidFill>
                  <a:srgbClr val="00B050"/>
                </a:solidFill>
              </a:rPr>
              <a:t>Ratio of 4:1</a:t>
            </a:r>
          </a:p>
          <a:p>
            <a:pPr lvl="1" eaLnBrk="1" hangingPunct="1"/>
            <a:r>
              <a:rPr lang="en-US" sz="2500" smtClean="0">
                <a:solidFill>
                  <a:srgbClr val="00B050"/>
                </a:solidFill>
              </a:rPr>
              <a:t>4 grams carbohydrate for every 1 gram of protein</a:t>
            </a:r>
          </a:p>
          <a:p>
            <a:pPr lvl="1" eaLnBrk="1" hangingPunct="1"/>
            <a:r>
              <a:rPr lang="en-US" sz="2500" u="sng" smtClean="0">
                <a:solidFill>
                  <a:srgbClr val="00B050"/>
                </a:solidFill>
              </a:rPr>
              <a:t>Examples</a:t>
            </a:r>
            <a:r>
              <a:rPr lang="en-US" sz="2500" smtClean="0">
                <a:solidFill>
                  <a:srgbClr val="00B050"/>
                </a:solidFill>
              </a:rPr>
              <a:t>:</a:t>
            </a:r>
          </a:p>
          <a:p>
            <a:pPr lvl="2" eaLnBrk="1" hangingPunct="1"/>
            <a:r>
              <a:rPr lang="en-US" smtClean="0">
                <a:solidFill>
                  <a:srgbClr val="00B050"/>
                </a:solidFill>
              </a:rPr>
              <a:t>Snacks (if meal is not available w/i 45 minutes)</a:t>
            </a:r>
          </a:p>
          <a:p>
            <a:pPr lvl="3" eaLnBrk="1" hangingPunct="1"/>
            <a:r>
              <a:rPr lang="en-US" smtClean="0">
                <a:solidFill>
                  <a:srgbClr val="00B050"/>
                </a:solidFill>
              </a:rPr>
              <a:t>Yogurt with 40 grams of carbohydrate, 10 grams of protein</a:t>
            </a:r>
          </a:p>
          <a:p>
            <a:pPr lvl="3" eaLnBrk="1" hangingPunct="1"/>
            <a:r>
              <a:rPr lang="en-US" smtClean="0">
                <a:solidFill>
                  <a:srgbClr val="00B050"/>
                </a:solidFill>
              </a:rPr>
              <a:t>16-20 oz Low-fat chocolate milk</a:t>
            </a:r>
          </a:p>
          <a:p>
            <a:pPr lvl="3" eaLnBrk="1" hangingPunct="1"/>
            <a:r>
              <a:rPr lang="en-US" smtClean="0">
                <a:solidFill>
                  <a:srgbClr val="00B050"/>
                </a:solidFill>
              </a:rPr>
              <a:t>Granola bar and 8-10 oz milk</a:t>
            </a:r>
          </a:p>
          <a:p>
            <a:pPr lvl="3" eaLnBrk="1" hangingPunct="1"/>
            <a:r>
              <a:rPr lang="en-US" smtClean="0">
                <a:solidFill>
                  <a:srgbClr val="00B050"/>
                </a:solidFill>
              </a:rPr>
              <a:t>Energy bar &amp; Gatorade</a:t>
            </a:r>
          </a:p>
          <a:p>
            <a:pPr lvl="3" eaLnBrk="1" hangingPunct="1"/>
            <a:r>
              <a:rPr lang="en-US" smtClean="0">
                <a:solidFill>
                  <a:srgbClr val="00B050"/>
                </a:solidFill>
              </a:rPr>
              <a:t>Smoothie made with 1-2 cups low-fat milk, fruit, cold water, ice, and 1 scoop protein powder</a:t>
            </a:r>
          </a:p>
          <a:p>
            <a:pPr lvl="3" eaLnBrk="1" hangingPunct="1"/>
            <a:r>
              <a:rPr lang="en-US" smtClean="0">
                <a:solidFill>
                  <a:srgbClr val="00B050"/>
                </a:solidFill>
              </a:rPr>
              <a:t>Replacement shake (Powder or Smoothie King)</a:t>
            </a:r>
          </a:p>
          <a:p>
            <a:pPr eaLnBrk="1" hangingPunct="1"/>
            <a:endParaRPr lang="en-US" smtClean="0"/>
          </a:p>
        </p:txBody>
      </p:sp>
      <p:pic>
        <p:nvPicPr>
          <p:cNvPr id="23556" name="Picture 4" descr="C:\Documents and Settings\goodsoa\Local Settings\Temporary Internet Files\Content.IE5\6EO0L7EY\MP900438709[1].jpg"/>
          <p:cNvPicPr>
            <a:picLocks noChangeAspect="1" noChangeArrowheads="1"/>
          </p:cNvPicPr>
          <p:nvPr/>
        </p:nvPicPr>
        <p:blipFill>
          <a:blip r:embed="rId3" cstate="print"/>
          <a:srcRect/>
          <a:stretch>
            <a:fillRect/>
          </a:stretch>
        </p:blipFill>
        <p:spPr bwMode="auto">
          <a:xfrm>
            <a:off x="0" y="4114800"/>
            <a:ext cx="1250950" cy="838200"/>
          </a:xfrm>
          <a:prstGeom prst="rect">
            <a:avLst/>
          </a:prstGeom>
          <a:noFill/>
          <a:ln w="9525">
            <a:noFill/>
            <a:miter lim="800000"/>
            <a:headEnd/>
            <a:tailEnd/>
          </a:ln>
        </p:spPr>
      </p:pic>
      <p:pic>
        <p:nvPicPr>
          <p:cNvPr id="23557" name="Picture 5" descr="C:\Documents and Settings\goodsoa\Local Settings\Temporary Internet Files\Content.IE5\E64EBJQW\MP900431028[1].jpg"/>
          <p:cNvPicPr>
            <a:picLocks noChangeAspect="1" noChangeArrowheads="1"/>
          </p:cNvPicPr>
          <p:nvPr/>
        </p:nvPicPr>
        <p:blipFill>
          <a:blip r:embed="rId4" cstate="print"/>
          <a:srcRect/>
          <a:stretch>
            <a:fillRect/>
          </a:stretch>
        </p:blipFill>
        <p:spPr bwMode="auto">
          <a:xfrm>
            <a:off x="0" y="2895600"/>
            <a:ext cx="1068388" cy="1066800"/>
          </a:xfrm>
          <a:prstGeom prst="rect">
            <a:avLst/>
          </a:prstGeom>
          <a:noFill/>
          <a:ln w="9525">
            <a:noFill/>
            <a:miter lim="800000"/>
            <a:headEnd/>
            <a:tailEnd/>
          </a:ln>
        </p:spPr>
      </p:pic>
      <p:pic>
        <p:nvPicPr>
          <p:cNvPr id="23558" name="Picture 6" descr="C:\Documents and Settings\goodsoa\Local Settings\Temporary Internet Files\Content.IE5\2PGPM1WG\MC900445722[1].wmf"/>
          <p:cNvPicPr>
            <a:picLocks noChangeAspect="1" noChangeArrowheads="1"/>
          </p:cNvPicPr>
          <p:nvPr/>
        </p:nvPicPr>
        <p:blipFill>
          <a:blip r:embed="rId5" cstate="print"/>
          <a:srcRect/>
          <a:stretch>
            <a:fillRect/>
          </a:stretch>
        </p:blipFill>
        <p:spPr bwMode="auto">
          <a:xfrm>
            <a:off x="0" y="5181600"/>
            <a:ext cx="873125" cy="1296988"/>
          </a:xfrm>
          <a:prstGeom prst="rect">
            <a:avLst/>
          </a:prstGeom>
          <a:noFill/>
          <a:ln w="9525">
            <a:noFill/>
            <a:miter lim="800000"/>
            <a:headEnd/>
            <a:tailEnd/>
          </a:ln>
        </p:spPr>
      </p:pic>
      <p:pic>
        <p:nvPicPr>
          <p:cNvPr id="23559" name="Picture 7" descr="\\ftwhds02\home2\goodsoa\My Documents\My Pictures\Microsoft Clip Organizer\j0233681.wmf"/>
          <p:cNvPicPr>
            <a:picLocks noChangeAspect="1" noChangeArrowheads="1"/>
          </p:cNvPicPr>
          <p:nvPr/>
        </p:nvPicPr>
        <p:blipFill>
          <a:blip r:embed="rId6" cstate="print"/>
          <a:srcRect/>
          <a:stretch>
            <a:fillRect/>
          </a:stretch>
        </p:blipFill>
        <p:spPr bwMode="auto">
          <a:xfrm>
            <a:off x="0" y="1600200"/>
            <a:ext cx="1233488" cy="11255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Nature’s Recovery Fluid</a:t>
            </a:r>
          </a:p>
        </p:txBody>
      </p:sp>
      <p:sp>
        <p:nvSpPr>
          <p:cNvPr id="24579" name="Content Placeholder 2"/>
          <p:cNvSpPr>
            <a:spLocks noGrp="1"/>
          </p:cNvSpPr>
          <p:nvPr>
            <p:ph idx="1"/>
          </p:nvPr>
        </p:nvSpPr>
        <p:spPr>
          <a:xfrm>
            <a:off x="1828800" y="1295400"/>
            <a:ext cx="7315200" cy="5930900"/>
          </a:xfrm>
        </p:spPr>
        <p:txBody>
          <a:bodyPr/>
          <a:lstStyle/>
          <a:p>
            <a:pPr eaLnBrk="1" hangingPunct="1"/>
            <a:r>
              <a:rPr lang="en-US" sz="2500" b="1" smtClean="0">
                <a:solidFill>
                  <a:srgbClr val="00B050"/>
                </a:solidFill>
              </a:rPr>
              <a:t>Nature’s Recovery Fluid: Low-fat Chocolate Milk</a:t>
            </a:r>
          </a:p>
          <a:p>
            <a:pPr eaLnBrk="1" hangingPunct="1"/>
            <a:r>
              <a:rPr lang="en-US" sz="2500" smtClean="0">
                <a:solidFill>
                  <a:srgbClr val="00B050"/>
                </a:solidFill>
              </a:rPr>
              <a:t>How does it help with recovery?</a:t>
            </a:r>
          </a:p>
          <a:p>
            <a:pPr lvl="1" eaLnBrk="1" hangingPunct="1"/>
            <a:r>
              <a:rPr lang="en-US" sz="2200" smtClean="0">
                <a:solidFill>
                  <a:srgbClr val="00B050"/>
                </a:solidFill>
              </a:rPr>
              <a:t>It is a 4:1 ratio of carbohydrates to protein</a:t>
            </a:r>
          </a:p>
          <a:p>
            <a:pPr lvl="2" eaLnBrk="1" hangingPunct="1"/>
            <a:r>
              <a:rPr lang="en-US" sz="2000" smtClean="0">
                <a:solidFill>
                  <a:srgbClr val="00B050"/>
                </a:solidFill>
              </a:rPr>
              <a:t>Carbohydrates to replenish glycogen stores (milk is simple carb)</a:t>
            </a:r>
          </a:p>
          <a:p>
            <a:pPr lvl="2" eaLnBrk="1" hangingPunct="1"/>
            <a:r>
              <a:rPr lang="en-US" sz="2000" smtClean="0">
                <a:solidFill>
                  <a:srgbClr val="00B050"/>
                </a:solidFill>
              </a:rPr>
              <a:t>Protein to repair muscle breakdown (milk contains whey protein)</a:t>
            </a:r>
          </a:p>
          <a:p>
            <a:pPr lvl="1" eaLnBrk="1" hangingPunct="1"/>
            <a:r>
              <a:rPr lang="en-US" sz="2200" smtClean="0">
                <a:solidFill>
                  <a:srgbClr val="00B050"/>
                </a:solidFill>
              </a:rPr>
              <a:t>90% water for hydration &amp; to replace fluids sweated out</a:t>
            </a:r>
          </a:p>
          <a:p>
            <a:pPr lvl="1" eaLnBrk="1" hangingPunct="1"/>
            <a:r>
              <a:rPr lang="en-US" sz="2200" smtClean="0">
                <a:solidFill>
                  <a:srgbClr val="00B050"/>
                </a:solidFill>
              </a:rPr>
              <a:t>Potassium which helps with fluid/mineral balance as well as muscle contraction</a:t>
            </a:r>
          </a:p>
          <a:p>
            <a:pPr lvl="1" eaLnBrk="1" hangingPunct="1"/>
            <a:r>
              <a:rPr lang="en-US" sz="2200" smtClean="0">
                <a:solidFill>
                  <a:srgbClr val="00B050"/>
                </a:solidFill>
              </a:rPr>
              <a:t>B vitamins that help convert food to energy to fuel working muscles</a:t>
            </a:r>
          </a:p>
          <a:p>
            <a:pPr lvl="1" eaLnBrk="1" hangingPunct="1"/>
            <a:r>
              <a:rPr lang="en-US" sz="2200" smtClean="0">
                <a:solidFill>
                  <a:srgbClr val="00B050"/>
                </a:solidFill>
              </a:rPr>
              <a:t>Calcium, phosphorus &amp; vitamin D to promote, maintain and build strong bones</a:t>
            </a:r>
          </a:p>
          <a:p>
            <a:pPr eaLnBrk="1" hangingPunct="1"/>
            <a:endParaRPr lang="en-US" smtClean="0"/>
          </a:p>
        </p:txBody>
      </p:sp>
      <p:pic>
        <p:nvPicPr>
          <p:cNvPr id="24580" name="Picture 3" descr="C:\Documents and Settings\goodsoa\Local Settings\Temporary Internet Files\Content.IE5\S3X9VXK0\MP900431029[1].jpg"/>
          <p:cNvPicPr>
            <a:picLocks noChangeAspect="1" noChangeArrowheads="1"/>
          </p:cNvPicPr>
          <p:nvPr/>
        </p:nvPicPr>
        <p:blipFill>
          <a:blip r:embed="rId3" cstate="print"/>
          <a:srcRect/>
          <a:stretch>
            <a:fillRect/>
          </a:stretch>
        </p:blipFill>
        <p:spPr bwMode="auto">
          <a:xfrm>
            <a:off x="0" y="4953000"/>
            <a:ext cx="1524000" cy="152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Why Sports Nutrition?</a:t>
            </a:r>
          </a:p>
        </p:txBody>
      </p:sp>
      <p:sp>
        <p:nvSpPr>
          <p:cNvPr id="7171" name="Rectangle 3"/>
          <p:cNvSpPr>
            <a:spLocks noGrp="1" noChangeArrowheads="1"/>
          </p:cNvSpPr>
          <p:nvPr>
            <p:ph idx="1"/>
          </p:nvPr>
        </p:nvSpPr>
        <p:spPr>
          <a:xfrm>
            <a:off x="1905000" y="1600200"/>
            <a:ext cx="7239000" cy="4770438"/>
          </a:xfrm>
        </p:spPr>
        <p:txBody>
          <a:bodyPr/>
          <a:lstStyle/>
          <a:p>
            <a:pPr eaLnBrk="1" hangingPunct="1"/>
            <a:r>
              <a:rPr lang="en-US" b="1" smtClean="0">
                <a:solidFill>
                  <a:srgbClr val="00B050"/>
                </a:solidFill>
              </a:rPr>
              <a:t>Performance:</a:t>
            </a:r>
            <a:r>
              <a:rPr lang="en-US" smtClean="0">
                <a:solidFill>
                  <a:srgbClr val="00B050"/>
                </a:solidFill>
              </a:rPr>
              <a:t> Pre-exercise nutrition fuels workouts and games</a:t>
            </a:r>
          </a:p>
          <a:p>
            <a:pPr eaLnBrk="1" hangingPunct="1"/>
            <a:r>
              <a:rPr lang="en-US" b="1" smtClean="0">
                <a:solidFill>
                  <a:srgbClr val="00B050"/>
                </a:solidFill>
              </a:rPr>
              <a:t>Hydration: </a:t>
            </a:r>
            <a:r>
              <a:rPr lang="en-US" smtClean="0">
                <a:solidFill>
                  <a:srgbClr val="00B050"/>
                </a:solidFill>
              </a:rPr>
              <a:t>Preventing decreases in performance due to dehydration</a:t>
            </a:r>
            <a:endParaRPr lang="en-US" b="1" smtClean="0">
              <a:solidFill>
                <a:srgbClr val="00B050"/>
              </a:solidFill>
            </a:endParaRPr>
          </a:p>
          <a:p>
            <a:pPr eaLnBrk="1" hangingPunct="1"/>
            <a:r>
              <a:rPr lang="en-US" b="1" smtClean="0">
                <a:solidFill>
                  <a:srgbClr val="00B050"/>
                </a:solidFill>
              </a:rPr>
              <a:t>Recovery: </a:t>
            </a:r>
            <a:r>
              <a:rPr lang="en-US" smtClean="0">
                <a:solidFill>
                  <a:srgbClr val="00B050"/>
                </a:solidFill>
              </a:rPr>
              <a:t>Post-exercise nutrition helps athletes recover &amp; repair after a workout</a:t>
            </a:r>
            <a:endParaRPr lang="en-US" b="1" smtClean="0">
              <a:solidFill>
                <a:srgbClr val="00B050"/>
              </a:solidFill>
            </a:endParaRPr>
          </a:p>
          <a:p>
            <a:pPr eaLnBrk="1" hangingPunct="1"/>
            <a:r>
              <a:rPr lang="en-US" b="1" smtClean="0">
                <a:solidFill>
                  <a:srgbClr val="00B050"/>
                </a:solidFill>
              </a:rPr>
              <a:t>Supplements: </a:t>
            </a:r>
            <a:r>
              <a:rPr lang="en-US" smtClean="0">
                <a:solidFill>
                  <a:srgbClr val="00B050"/>
                </a:solidFill>
              </a:rPr>
              <a:t>What’s good and bad</a:t>
            </a:r>
            <a:endParaRPr lang="en-US" b="1" smtClean="0">
              <a:solidFill>
                <a:srgbClr val="00B050"/>
              </a:solidFill>
            </a:endParaRPr>
          </a:p>
          <a:p>
            <a:pPr eaLnBrk="1" hangingPunct="1"/>
            <a:r>
              <a:rPr lang="en-US" b="1" smtClean="0">
                <a:solidFill>
                  <a:srgbClr val="00B050"/>
                </a:solidFill>
              </a:rPr>
              <a:t>Body composition changes:</a:t>
            </a:r>
          </a:p>
          <a:p>
            <a:pPr lvl="1" eaLnBrk="1" hangingPunct="1"/>
            <a:r>
              <a:rPr lang="en-US" smtClean="0">
                <a:solidFill>
                  <a:srgbClr val="00B050"/>
                </a:solidFill>
              </a:rPr>
              <a:t>Decrease body fat, increase lean mass</a:t>
            </a:r>
          </a:p>
          <a:p>
            <a:pPr lvl="1" eaLnBrk="1" hangingPunct="1"/>
            <a:r>
              <a:rPr lang="en-US" smtClean="0">
                <a:solidFill>
                  <a:srgbClr val="00B050"/>
                </a:solidFill>
              </a:rPr>
              <a:t>Lose weight/gain weight</a:t>
            </a:r>
          </a:p>
        </p:txBody>
      </p:sp>
      <p:pic>
        <p:nvPicPr>
          <p:cNvPr id="7172" name="Picture 3" descr="j0407734.wmf"/>
          <p:cNvPicPr>
            <a:picLocks noChangeAspect="1"/>
          </p:cNvPicPr>
          <p:nvPr/>
        </p:nvPicPr>
        <p:blipFill>
          <a:blip r:embed="rId3" cstate="print"/>
          <a:srcRect/>
          <a:stretch>
            <a:fillRect/>
          </a:stretch>
        </p:blipFill>
        <p:spPr bwMode="auto">
          <a:xfrm>
            <a:off x="7848600" y="152400"/>
            <a:ext cx="1073150" cy="1073150"/>
          </a:xfrm>
          <a:prstGeom prst="rect">
            <a:avLst/>
          </a:prstGeom>
          <a:noFill/>
          <a:ln w="9525">
            <a:noFill/>
            <a:miter lim="800000"/>
            <a:headEnd/>
            <a:tailEnd/>
          </a:ln>
        </p:spPr>
      </p:pic>
      <p:pic>
        <p:nvPicPr>
          <p:cNvPr id="7173" name="Picture 4" descr="j0407734.wmf"/>
          <p:cNvPicPr>
            <a:picLocks noChangeAspect="1"/>
          </p:cNvPicPr>
          <p:nvPr/>
        </p:nvPicPr>
        <p:blipFill>
          <a:blip r:embed="rId3" cstate="print"/>
          <a:srcRect/>
          <a:stretch>
            <a:fillRect/>
          </a:stretch>
        </p:blipFill>
        <p:spPr bwMode="auto">
          <a:xfrm>
            <a:off x="228600" y="5410200"/>
            <a:ext cx="1073150" cy="10731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Hydration</a:t>
            </a:r>
          </a:p>
        </p:txBody>
      </p:sp>
      <p:sp>
        <p:nvSpPr>
          <p:cNvPr id="25603" name="Rectangle 3"/>
          <p:cNvSpPr>
            <a:spLocks noGrp="1" noChangeArrowheads="1"/>
          </p:cNvSpPr>
          <p:nvPr>
            <p:ph idx="1"/>
          </p:nvPr>
        </p:nvSpPr>
        <p:spPr>
          <a:xfrm>
            <a:off x="1905000" y="1295400"/>
            <a:ext cx="7391400" cy="5232400"/>
          </a:xfrm>
        </p:spPr>
        <p:txBody>
          <a:bodyPr/>
          <a:lstStyle/>
          <a:p>
            <a:pPr eaLnBrk="1" hangingPunct="1"/>
            <a:r>
              <a:rPr lang="en-US" sz="2600" b="1" u="sng" smtClean="0">
                <a:solidFill>
                  <a:srgbClr val="00B050"/>
                </a:solidFill>
              </a:rPr>
              <a:t>Pre-exercise</a:t>
            </a:r>
          </a:p>
          <a:p>
            <a:pPr lvl="1" eaLnBrk="1" hangingPunct="1"/>
            <a:r>
              <a:rPr lang="en-US" smtClean="0">
                <a:solidFill>
                  <a:srgbClr val="00B050"/>
                </a:solidFill>
              </a:rPr>
              <a:t>2-3 hours prior exercise: 16-20 oz fluid</a:t>
            </a:r>
          </a:p>
          <a:p>
            <a:pPr lvl="1" eaLnBrk="1" hangingPunct="1"/>
            <a:r>
              <a:rPr lang="en-US" smtClean="0">
                <a:solidFill>
                  <a:srgbClr val="00B050"/>
                </a:solidFill>
              </a:rPr>
              <a:t>10 minutes prior exercise: 5-10 oz fluid</a:t>
            </a:r>
          </a:p>
          <a:p>
            <a:pPr eaLnBrk="1" hangingPunct="1"/>
            <a:r>
              <a:rPr lang="en-US" sz="2600" b="1" u="sng" smtClean="0">
                <a:solidFill>
                  <a:srgbClr val="00B050"/>
                </a:solidFill>
              </a:rPr>
              <a:t>During-exercise</a:t>
            </a:r>
          </a:p>
          <a:p>
            <a:pPr lvl="1" eaLnBrk="1" hangingPunct="1"/>
            <a:r>
              <a:rPr lang="en-US" smtClean="0">
                <a:solidFill>
                  <a:srgbClr val="00B050"/>
                </a:solidFill>
              </a:rPr>
              <a:t>Really individualized to sweat rate</a:t>
            </a:r>
          </a:p>
          <a:p>
            <a:pPr lvl="1" eaLnBrk="1" hangingPunct="1"/>
            <a:r>
              <a:rPr lang="en-US" smtClean="0">
                <a:solidFill>
                  <a:srgbClr val="00B050"/>
                </a:solidFill>
              </a:rPr>
              <a:t>Every 15-20 minutes: 5-10 oz fluid </a:t>
            </a:r>
          </a:p>
          <a:p>
            <a:pPr lvl="1" eaLnBrk="1" hangingPunct="1"/>
            <a:r>
              <a:rPr lang="en-US" smtClean="0">
                <a:solidFill>
                  <a:srgbClr val="00B050"/>
                </a:solidFill>
              </a:rPr>
              <a:t>Water and sports drinks</a:t>
            </a:r>
          </a:p>
          <a:p>
            <a:pPr lvl="2" eaLnBrk="1" hangingPunct="1"/>
            <a:r>
              <a:rPr lang="en-US" sz="2000" smtClean="0">
                <a:solidFill>
                  <a:srgbClr val="00B050"/>
                </a:solidFill>
              </a:rPr>
              <a:t>Sports drinks especially after 1 hour of exercise and/or in very hot/humid conditions</a:t>
            </a:r>
          </a:p>
          <a:p>
            <a:pPr eaLnBrk="1" hangingPunct="1"/>
            <a:r>
              <a:rPr lang="en-US" sz="2600" b="1" u="sng" smtClean="0">
                <a:solidFill>
                  <a:srgbClr val="00B050"/>
                </a:solidFill>
              </a:rPr>
              <a:t>Post-exercise</a:t>
            </a:r>
          </a:p>
          <a:p>
            <a:pPr lvl="1" eaLnBrk="1" hangingPunct="1"/>
            <a:r>
              <a:rPr lang="en-US" smtClean="0">
                <a:solidFill>
                  <a:srgbClr val="00B050"/>
                </a:solidFill>
              </a:rPr>
              <a:t>17-24 oz fluid for every pound lost</a:t>
            </a:r>
          </a:p>
          <a:p>
            <a:pPr lvl="1" eaLnBrk="1" hangingPunct="1"/>
            <a:r>
              <a:rPr lang="en-US" smtClean="0">
                <a:solidFill>
                  <a:srgbClr val="00B050"/>
                </a:solidFill>
              </a:rPr>
              <a:t>24 oz if in 2-a-days or need to rehydrate quickly</a:t>
            </a:r>
          </a:p>
        </p:txBody>
      </p:sp>
      <p:pic>
        <p:nvPicPr>
          <p:cNvPr id="25604" name="Picture 3" descr="j0325308.wmf"/>
          <p:cNvPicPr>
            <a:picLocks noChangeAspect="1"/>
          </p:cNvPicPr>
          <p:nvPr/>
        </p:nvPicPr>
        <p:blipFill>
          <a:blip r:embed="rId3" cstate="print"/>
          <a:srcRect/>
          <a:stretch>
            <a:fillRect/>
          </a:stretch>
        </p:blipFill>
        <p:spPr bwMode="auto">
          <a:xfrm>
            <a:off x="8001000" y="152400"/>
            <a:ext cx="1143000" cy="15287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5000" y="304800"/>
            <a:ext cx="7239000" cy="742950"/>
          </a:xfrm>
        </p:spPr>
        <p:txBody>
          <a:bodyPr/>
          <a:lstStyle/>
          <a:p>
            <a:pPr eaLnBrk="1" hangingPunct="1"/>
            <a:r>
              <a:rPr lang="en-US" sz="3400" b="1" smtClean="0"/>
              <a:t>Day-time Practice Eating Example</a:t>
            </a:r>
          </a:p>
        </p:txBody>
      </p:sp>
      <p:sp>
        <p:nvSpPr>
          <p:cNvPr id="26627" name="Rectangle 3"/>
          <p:cNvSpPr>
            <a:spLocks noGrp="1" noChangeArrowheads="1"/>
          </p:cNvSpPr>
          <p:nvPr>
            <p:ph idx="1"/>
          </p:nvPr>
        </p:nvSpPr>
        <p:spPr>
          <a:xfrm>
            <a:off x="1905000" y="1524000"/>
            <a:ext cx="7239000" cy="4678363"/>
          </a:xfrm>
        </p:spPr>
        <p:txBody>
          <a:bodyPr/>
          <a:lstStyle/>
          <a:p>
            <a:pPr eaLnBrk="1" hangingPunct="1">
              <a:lnSpc>
                <a:spcPct val="90000"/>
              </a:lnSpc>
            </a:pPr>
            <a:r>
              <a:rPr lang="en-US" sz="2600" smtClean="0">
                <a:solidFill>
                  <a:srgbClr val="00B050"/>
                </a:solidFill>
              </a:rPr>
              <a:t>Breakfast – 7:00-8:00 am</a:t>
            </a:r>
          </a:p>
          <a:p>
            <a:pPr eaLnBrk="1" hangingPunct="1">
              <a:lnSpc>
                <a:spcPct val="90000"/>
              </a:lnSpc>
            </a:pPr>
            <a:r>
              <a:rPr lang="en-US" sz="2600" smtClean="0">
                <a:solidFill>
                  <a:srgbClr val="00B050"/>
                </a:solidFill>
              </a:rPr>
              <a:t>Mid-morning snack – 10:00 am</a:t>
            </a:r>
          </a:p>
          <a:p>
            <a:pPr eaLnBrk="1" hangingPunct="1">
              <a:lnSpc>
                <a:spcPct val="90000"/>
              </a:lnSpc>
            </a:pPr>
            <a:r>
              <a:rPr lang="en-US" sz="2600" smtClean="0">
                <a:solidFill>
                  <a:srgbClr val="00B050"/>
                </a:solidFill>
              </a:rPr>
              <a:t>Lunch – 12:00-1:00 pm</a:t>
            </a:r>
          </a:p>
          <a:p>
            <a:pPr eaLnBrk="1" hangingPunct="1">
              <a:lnSpc>
                <a:spcPct val="90000"/>
              </a:lnSpc>
            </a:pPr>
            <a:r>
              <a:rPr lang="en-US" sz="2600" smtClean="0">
                <a:solidFill>
                  <a:srgbClr val="00B050"/>
                </a:solidFill>
              </a:rPr>
              <a:t>After school/pre-workout snack – 3:00 pm</a:t>
            </a:r>
          </a:p>
          <a:p>
            <a:pPr eaLnBrk="1" hangingPunct="1">
              <a:lnSpc>
                <a:spcPct val="90000"/>
              </a:lnSpc>
            </a:pPr>
            <a:r>
              <a:rPr lang="en-US" sz="2600" smtClean="0">
                <a:solidFill>
                  <a:srgbClr val="00B050"/>
                </a:solidFill>
              </a:rPr>
              <a:t>Practice – 3:00-5:00 pm</a:t>
            </a:r>
          </a:p>
          <a:p>
            <a:pPr lvl="1" eaLnBrk="1" hangingPunct="1">
              <a:lnSpc>
                <a:spcPct val="90000"/>
              </a:lnSpc>
            </a:pPr>
            <a:r>
              <a:rPr lang="en-US" sz="2200" smtClean="0">
                <a:solidFill>
                  <a:srgbClr val="00B050"/>
                </a:solidFill>
              </a:rPr>
              <a:t>Water &amp; sports drink</a:t>
            </a:r>
          </a:p>
          <a:p>
            <a:pPr lvl="1" eaLnBrk="1" hangingPunct="1">
              <a:lnSpc>
                <a:spcPct val="90000"/>
              </a:lnSpc>
            </a:pPr>
            <a:r>
              <a:rPr lang="en-US" sz="2200" smtClean="0">
                <a:solidFill>
                  <a:srgbClr val="00B050"/>
                </a:solidFill>
              </a:rPr>
              <a:t>If on long run, 30-60g carbohydrate during 2</a:t>
            </a:r>
            <a:r>
              <a:rPr lang="en-US" sz="2200" baseline="30000" smtClean="0">
                <a:solidFill>
                  <a:srgbClr val="00B050"/>
                </a:solidFill>
              </a:rPr>
              <a:t>nd</a:t>
            </a:r>
            <a:r>
              <a:rPr lang="en-US" sz="2200" smtClean="0">
                <a:solidFill>
                  <a:srgbClr val="00B050"/>
                </a:solidFill>
              </a:rPr>
              <a:t> hour</a:t>
            </a:r>
          </a:p>
          <a:p>
            <a:pPr eaLnBrk="1" hangingPunct="1">
              <a:lnSpc>
                <a:spcPct val="90000"/>
              </a:lnSpc>
            </a:pPr>
            <a:r>
              <a:rPr lang="en-US" sz="2600" smtClean="0">
                <a:solidFill>
                  <a:srgbClr val="00B050"/>
                </a:solidFill>
              </a:rPr>
              <a:t>Post-workout snack – 5:00-5:30pm</a:t>
            </a:r>
          </a:p>
          <a:p>
            <a:pPr eaLnBrk="1" hangingPunct="1">
              <a:lnSpc>
                <a:spcPct val="90000"/>
              </a:lnSpc>
            </a:pPr>
            <a:r>
              <a:rPr lang="en-US" sz="2600" smtClean="0">
                <a:solidFill>
                  <a:srgbClr val="00B050"/>
                </a:solidFill>
              </a:rPr>
              <a:t>Dinner – 7:00 pm</a:t>
            </a:r>
          </a:p>
          <a:p>
            <a:pPr eaLnBrk="1" hangingPunct="1">
              <a:lnSpc>
                <a:spcPct val="90000"/>
              </a:lnSpc>
            </a:pPr>
            <a:r>
              <a:rPr lang="en-US" sz="2600" smtClean="0">
                <a:solidFill>
                  <a:srgbClr val="00B050"/>
                </a:solidFill>
              </a:rPr>
              <a:t>Evening snack – 9:00 pm</a:t>
            </a:r>
          </a:p>
          <a:p>
            <a:pPr eaLnBrk="1" hangingPunct="1">
              <a:lnSpc>
                <a:spcPct val="90000"/>
              </a:lnSpc>
            </a:pPr>
            <a:r>
              <a:rPr lang="en-US" sz="2600" smtClean="0">
                <a:solidFill>
                  <a:srgbClr val="00B050"/>
                </a:solidFill>
              </a:rPr>
              <a:t>Bedtime – 10:30-11:30 pm</a:t>
            </a:r>
            <a:endParaRPr lang="en-US" sz="2400" smtClean="0">
              <a:solidFill>
                <a:srgbClr val="00B050"/>
              </a:solidFill>
            </a:endParaRPr>
          </a:p>
        </p:txBody>
      </p:sp>
      <p:pic>
        <p:nvPicPr>
          <p:cNvPr id="26628" name="Picture 3" descr="j0250167.wmf"/>
          <p:cNvPicPr>
            <a:picLocks noChangeAspect="1"/>
          </p:cNvPicPr>
          <p:nvPr/>
        </p:nvPicPr>
        <p:blipFill>
          <a:blip r:embed="rId3" cstate="print"/>
          <a:srcRect/>
          <a:stretch>
            <a:fillRect/>
          </a:stretch>
        </p:blipFill>
        <p:spPr bwMode="auto">
          <a:xfrm>
            <a:off x="0" y="5334000"/>
            <a:ext cx="1376363" cy="10620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81000"/>
            <a:ext cx="7239000" cy="646113"/>
          </a:xfrm>
        </p:spPr>
        <p:txBody>
          <a:bodyPr/>
          <a:lstStyle/>
          <a:p>
            <a:pPr eaLnBrk="1" hangingPunct="1"/>
            <a:r>
              <a:rPr lang="en-US" b="1" smtClean="0"/>
              <a:t>2-a-day Practice Eating Example</a:t>
            </a:r>
          </a:p>
        </p:txBody>
      </p:sp>
      <p:sp>
        <p:nvSpPr>
          <p:cNvPr id="27651" name="Rectangle 3"/>
          <p:cNvSpPr>
            <a:spLocks noGrp="1" noChangeArrowheads="1"/>
          </p:cNvSpPr>
          <p:nvPr>
            <p:ph idx="1"/>
          </p:nvPr>
        </p:nvSpPr>
        <p:spPr>
          <a:xfrm>
            <a:off x="1905000" y="1371600"/>
            <a:ext cx="7239000" cy="5086350"/>
          </a:xfrm>
        </p:spPr>
        <p:txBody>
          <a:bodyPr/>
          <a:lstStyle/>
          <a:p>
            <a:pPr eaLnBrk="1" hangingPunct="1">
              <a:lnSpc>
                <a:spcPct val="90000"/>
              </a:lnSpc>
            </a:pPr>
            <a:r>
              <a:rPr lang="en-US" sz="2700" smtClean="0">
                <a:solidFill>
                  <a:srgbClr val="00B050"/>
                </a:solidFill>
              </a:rPr>
              <a:t>5:00am snack</a:t>
            </a:r>
          </a:p>
          <a:p>
            <a:pPr lvl="1" eaLnBrk="1" hangingPunct="1">
              <a:lnSpc>
                <a:spcPct val="90000"/>
              </a:lnSpc>
            </a:pPr>
            <a:r>
              <a:rPr lang="en-US" sz="2300" smtClean="0">
                <a:solidFill>
                  <a:srgbClr val="00B050"/>
                </a:solidFill>
              </a:rPr>
              <a:t>Granola bar, energy bar, banana, baggie of cereal</a:t>
            </a:r>
          </a:p>
          <a:p>
            <a:pPr eaLnBrk="1" hangingPunct="1">
              <a:lnSpc>
                <a:spcPct val="90000"/>
              </a:lnSpc>
            </a:pPr>
            <a:r>
              <a:rPr lang="en-US" sz="2700" smtClean="0">
                <a:solidFill>
                  <a:srgbClr val="00B050"/>
                </a:solidFill>
              </a:rPr>
              <a:t>Workout</a:t>
            </a:r>
          </a:p>
          <a:p>
            <a:pPr eaLnBrk="1" hangingPunct="1">
              <a:lnSpc>
                <a:spcPct val="90000"/>
              </a:lnSpc>
            </a:pPr>
            <a:r>
              <a:rPr lang="en-US" sz="2700" smtClean="0">
                <a:solidFill>
                  <a:srgbClr val="00B050"/>
                </a:solidFill>
              </a:rPr>
              <a:t>Post-workout snack: chocolate milk</a:t>
            </a:r>
          </a:p>
          <a:p>
            <a:pPr eaLnBrk="1" hangingPunct="1">
              <a:lnSpc>
                <a:spcPct val="90000"/>
              </a:lnSpc>
            </a:pPr>
            <a:r>
              <a:rPr lang="en-US" sz="2700" smtClean="0">
                <a:solidFill>
                  <a:srgbClr val="00B050"/>
                </a:solidFill>
              </a:rPr>
              <a:t>Breakfast within 45 min-1 hour after practice </a:t>
            </a:r>
          </a:p>
          <a:p>
            <a:pPr eaLnBrk="1" hangingPunct="1">
              <a:lnSpc>
                <a:spcPct val="90000"/>
              </a:lnSpc>
            </a:pPr>
            <a:r>
              <a:rPr lang="en-US" sz="2700" smtClean="0">
                <a:solidFill>
                  <a:srgbClr val="00B050"/>
                </a:solidFill>
              </a:rPr>
              <a:t>Lunch 11:00am-12:00pm</a:t>
            </a:r>
          </a:p>
          <a:p>
            <a:pPr eaLnBrk="1" hangingPunct="1">
              <a:lnSpc>
                <a:spcPct val="90000"/>
              </a:lnSpc>
            </a:pPr>
            <a:r>
              <a:rPr lang="en-US" sz="2700" smtClean="0">
                <a:solidFill>
                  <a:srgbClr val="00B050"/>
                </a:solidFill>
              </a:rPr>
              <a:t>Afternoon (pre-workout) snack around 2pm-ish</a:t>
            </a:r>
          </a:p>
          <a:p>
            <a:pPr eaLnBrk="1" hangingPunct="1">
              <a:lnSpc>
                <a:spcPct val="90000"/>
              </a:lnSpc>
            </a:pPr>
            <a:r>
              <a:rPr lang="en-US" sz="2700" smtClean="0">
                <a:solidFill>
                  <a:srgbClr val="00B050"/>
                </a:solidFill>
              </a:rPr>
              <a:t>Workout: Consuming water &amp; Gatorade</a:t>
            </a:r>
          </a:p>
          <a:p>
            <a:pPr lvl="1" eaLnBrk="1" hangingPunct="1">
              <a:lnSpc>
                <a:spcPct val="90000"/>
              </a:lnSpc>
            </a:pPr>
            <a:r>
              <a:rPr lang="en-US" sz="2300" smtClean="0">
                <a:solidFill>
                  <a:srgbClr val="00B050"/>
                </a:solidFill>
              </a:rPr>
              <a:t>Might want to consume energy bar or granola bar in the middle of practice if possible</a:t>
            </a:r>
          </a:p>
          <a:p>
            <a:pPr eaLnBrk="1" hangingPunct="1">
              <a:lnSpc>
                <a:spcPct val="90000"/>
              </a:lnSpc>
            </a:pPr>
            <a:r>
              <a:rPr lang="en-US" sz="2700" smtClean="0">
                <a:solidFill>
                  <a:srgbClr val="00B050"/>
                </a:solidFill>
              </a:rPr>
              <a:t>Dinner within 45 min-1 hour after practice </a:t>
            </a:r>
          </a:p>
          <a:p>
            <a:pPr eaLnBrk="1" hangingPunct="1">
              <a:lnSpc>
                <a:spcPct val="90000"/>
              </a:lnSpc>
            </a:pPr>
            <a:r>
              <a:rPr lang="en-US" sz="2700" smtClean="0">
                <a:solidFill>
                  <a:srgbClr val="00B050"/>
                </a:solidFill>
              </a:rPr>
              <a:t>Evening snack approximately 3 hours after dinner</a:t>
            </a:r>
          </a:p>
        </p:txBody>
      </p:sp>
      <p:pic>
        <p:nvPicPr>
          <p:cNvPr id="27652" name="Picture 4" descr="C:\Documents and Settings\goodsoa\Local Settings\Temporary Internet Files\Content.IE5\0B2SZFN0\MC900301470[1].wmf"/>
          <p:cNvPicPr>
            <a:picLocks noChangeAspect="1" noChangeArrowheads="1"/>
          </p:cNvPicPr>
          <p:nvPr/>
        </p:nvPicPr>
        <p:blipFill>
          <a:blip r:embed="rId3" cstate="print"/>
          <a:srcRect/>
          <a:stretch>
            <a:fillRect/>
          </a:stretch>
        </p:blipFill>
        <p:spPr bwMode="auto">
          <a:xfrm>
            <a:off x="0" y="5410200"/>
            <a:ext cx="1363663" cy="8905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Weight Gain Tips</a:t>
            </a:r>
          </a:p>
        </p:txBody>
      </p:sp>
      <p:sp>
        <p:nvSpPr>
          <p:cNvPr id="28675" name="Rectangle 3"/>
          <p:cNvSpPr>
            <a:spLocks noGrp="1" noChangeArrowheads="1"/>
          </p:cNvSpPr>
          <p:nvPr>
            <p:ph idx="1"/>
          </p:nvPr>
        </p:nvSpPr>
        <p:spPr>
          <a:xfrm>
            <a:off x="1905000" y="1371600"/>
            <a:ext cx="7696200" cy="5780088"/>
          </a:xfrm>
        </p:spPr>
        <p:txBody>
          <a:bodyPr/>
          <a:lstStyle/>
          <a:p>
            <a:pPr eaLnBrk="1" hangingPunct="1"/>
            <a:r>
              <a:rPr lang="en-US" sz="2600" smtClean="0">
                <a:solidFill>
                  <a:srgbClr val="00B050"/>
                </a:solidFill>
              </a:rPr>
              <a:t>Eat 6-7 meals/day</a:t>
            </a:r>
          </a:p>
          <a:p>
            <a:pPr eaLnBrk="1" hangingPunct="1"/>
            <a:r>
              <a:rPr lang="en-US" sz="2600" smtClean="0">
                <a:solidFill>
                  <a:srgbClr val="00B050"/>
                </a:solidFill>
              </a:rPr>
              <a:t>Do not skip breakfast; guys trying to gain weight typically need 600-1000 calories in the morning</a:t>
            </a:r>
          </a:p>
          <a:p>
            <a:pPr lvl="1" eaLnBrk="1" hangingPunct="1"/>
            <a:r>
              <a:rPr lang="en-US" sz="2200" smtClean="0">
                <a:solidFill>
                  <a:srgbClr val="00B050"/>
                </a:solidFill>
              </a:rPr>
              <a:t>Can eat and go back to bed if they have to</a:t>
            </a:r>
          </a:p>
          <a:p>
            <a:pPr eaLnBrk="1" hangingPunct="1"/>
            <a:r>
              <a:rPr lang="en-US" sz="2600" smtClean="0">
                <a:solidFill>
                  <a:srgbClr val="00B050"/>
                </a:solidFill>
              </a:rPr>
              <a:t>Drink milk and/or juice with meals</a:t>
            </a:r>
          </a:p>
          <a:p>
            <a:pPr eaLnBrk="1" hangingPunct="1"/>
            <a:r>
              <a:rPr lang="en-US" sz="2600" smtClean="0">
                <a:solidFill>
                  <a:srgbClr val="00B050"/>
                </a:solidFill>
              </a:rPr>
              <a:t>Eat a 30-min pre-exercise snack, every hour during exercise, and immediately post-exercise</a:t>
            </a:r>
          </a:p>
          <a:p>
            <a:pPr eaLnBrk="1" hangingPunct="1"/>
            <a:r>
              <a:rPr lang="en-US" sz="2600" smtClean="0">
                <a:solidFill>
                  <a:srgbClr val="00B050"/>
                </a:solidFill>
              </a:rPr>
              <a:t>Eat a high-calorie meal or shake right before bed</a:t>
            </a:r>
          </a:p>
          <a:p>
            <a:pPr eaLnBrk="1" hangingPunct="1"/>
            <a:r>
              <a:rPr lang="en-US" sz="2600" smtClean="0">
                <a:solidFill>
                  <a:srgbClr val="00B050"/>
                </a:solidFill>
              </a:rPr>
              <a:t>Make high-calorie food exchanges</a:t>
            </a:r>
          </a:p>
          <a:p>
            <a:pPr eaLnBrk="1" hangingPunct="1"/>
            <a:r>
              <a:rPr lang="en-US" sz="2600" smtClean="0">
                <a:solidFill>
                  <a:srgbClr val="00B050"/>
                </a:solidFill>
              </a:rPr>
              <a:t>Consistency!!!</a:t>
            </a:r>
          </a:p>
        </p:txBody>
      </p:sp>
      <p:pic>
        <p:nvPicPr>
          <p:cNvPr id="28676" name="Picture 4" descr="C:\Documents and Settings\goodsoa\Local Settings\Temporary Internet Files\Content.IE5\S3X9VXK0\MC900351403[1].wmf"/>
          <p:cNvPicPr>
            <a:picLocks noChangeAspect="1" noChangeArrowheads="1"/>
          </p:cNvPicPr>
          <p:nvPr/>
        </p:nvPicPr>
        <p:blipFill>
          <a:blip r:embed="rId3" cstate="print"/>
          <a:srcRect/>
          <a:stretch>
            <a:fillRect/>
          </a:stretch>
        </p:blipFill>
        <p:spPr bwMode="auto">
          <a:xfrm>
            <a:off x="0" y="5181600"/>
            <a:ext cx="1236663" cy="11906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304800"/>
            <a:ext cx="7239000" cy="646113"/>
          </a:xfrm>
        </p:spPr>
        <p:txBody>
          <a:bodyPr/>
          <a:lstStyle/>
          <a:p>
            <a:pPr eaLnBrk="1" hangingPunct="1"/>
            <a:r>
              <a:rPr lang="en-US" b="1" smtClean="0"/>
              <a:t>High Calorie Food Exchanges</a:t>
            </a:r>
          </a:p>
        </p:txBody>
      </p:sp>
      <p:sp>
        <p:nvSpPr>
          <p:cNvPr id="29699" name="Rectangle 3"/>
          <p:cNvSpPr>
            <a:spLocks noGrp="1" noChangeArrowheads="1"/>
          </p:cNvSpPr>
          <p:nvPr>
            <p:ph idx="1"/>
          </p:nvPr>
        </p:nvSpPr>
        <p:spPr>
          <a:xfrm>
            <a:off x="1905000" y="1524000"/>
            <a:ext cx="7239000" cy="4924425"/>
          </a:xfrm>
        </p:spPr>
        <p:txBody>
          <a:bodyPr/>
          <a:lstStyle/>
          <a:p>
            <a:pPr eaLnBrk="1" hangingPunct="1"/>
            <a:r>
              <a:rPr lang="en-US" b="1" u="sng" smtClean="0">
                <a:solidFill>
                  <a:srgbClr val="00B050"/>
                </a:solidFill>
              </a:rPr>
              <a:t>Choose</a:t>
            </a:r>
            <a:r>
              <a:rPr lang="en-US" b="1" smtClean="0">
                <a:solidFill>
                  <a:srgbClr val="00B050"/>
                </a:solidFill>
              </a:rPr>
              <a:t>:</a:t>
            </a:r>
            <a:r>
              <a:rPr lang="en-US" smtClean="0">
                <a:solidFill>
                  <a:srgbClr val="00B050"/>
                </a:solidFill>
              </a:rPr>
              <a:t>				</a:t>
            </a:r>
            <a:r>
              <a:rPr lang="en-US" b="1" u="sng" smtClean="0">
                <a:solidFill>
                  <a:srgbClr val="00B050"/>
                </a:solidFill>
              </a:rPr>
              <a:t>Instead of</a:t>
            </a:r>
            <a:r>
              <a:rPr lang="en-US" b="1" smtClean="0">
                <a:solidFill>
                  <a:srgbClr val="00B050"/>
                </a:solidFill>
              </a:rPr>
              <a:t>:</a:t>
            </a:r>
          </a:p>
          <a:p>
            <a:pPr eaLnBrk="1" hangingPunct="1"/>
            <a:r>
              <a:rPr lang="en-US" sz="2200" smtClean="0">
                <a:solidFill>
                  <a:srgbClr val="00B050"/>
                </a:solidFill>
              </a:rPr>
              <a:t>Bagel/Thick rolls			Bread</a:t>
            </a:r>
          </a:p>
          <a:p>
            <a:pPr eaLnBrk="1" hangingPunct="1"/>
            <a:r>
              <a:rPr lang="en-US" sz="2200" smtClean="0">
                <a:solidFill>
                  <a:srgbClr val="00B050"/>
                </a:solidFill>
              </a:rPr>
              <a:t>Waffles				Toast</a:t>
            </a:r>
          </a:p>
          <a:p>
            <a:pPr eaLnBrk="1" hangingPunct="1"/>
            <a:r>
              <a:rPr lang="en-US" sz="2200" smtClean="0">
                <a:solidFill>
                  <a:srgbClr val="00B050"/>
                </a:solidFill>
              </a:rPr>
              <a:t>Granola				Cereal</a:t>
            </a:r>
          </a:p>
          <a:p>
            <a:pPr eaLnBrk="1" hangingPunct="1"/>
            <a:r>
              <a:rPr lang="en-US" sz="2200" smtClean="0">
                <a:solidFill>
                  <a:srgbClr val="00B050"/>
                </a:solidFill>
              </a:rPr>
              <a:t>Peanut butter				Butter or jelly</a:t>
            </a:r>
          </a:p>
          <a:p>
            <a:pPr eaLnBrk="1" hangingPunct="1"/>
            <a:r>
              <a:rPr lang="en-US" sz="2200" smtClean="0">
                <a:solidFill>
                  <a:srgbClr val="00B050"/>
                </a:solidFill>
              </a:rPr>
              <a:t>Nuts					Candy</a:t>
            </a:r>
          </a:p>
          <a:p>
            <a:pPr eaLnBrk="1" hangingPunct="1"/>
            <a:r>
              <a:rPr lang="en-US" sz="2200" smtClean="0">
                <a:solidFill>
                  <a:srgbClr val="00B050"/>
                </a:solidFill>
              </a:rPr>
              <a:t>Trail Mix				Granola bar</a:t>
            </a:r>
          </a:p>
          <a:p>
            <a:pPr eaLnBrk="1" hangingPunct="1"/>
            <a:r>
              <a:rPr lang="en-US" sz="2200" smtClean="0">
                <a:solidFill>
                  <a:srgbClr val="00B050"/>
                </a:solidFill>
              </a:rPr>
              <a:t>2% milk				Skim milk</a:t>
            </a:r>
          </a:p>
          <a:p>
            <a:pPr eaLnBrk="1" hangingPunct="1"/>
            <a:r>
              <a:rPr lang="en-US" sz="2200" smtClean="0">
                <a:solidFill>
                  <a:srgbClr val="00B050"/>
                </a:solidFill>
              </a:rPr>
              <a:t>Sautéed vegetables			Steamed vegetables</a:t>
            </a:r>
          </a:p>
          <a:p>
            <a:pPr eaLnBrk="1" hangingPunct="1"/>
            <a:r>
              <a:rPr lang="en-US" sz="2200" smtClean="0">
                <a:solidFill>
                  <a:srgbClr val="00B050"/>
                </a:solidFill>
              </a:rPr>
              <a:t>Milk/juice at meals			Water</a:t>
            </a:r>
          </a:p>
          <a:p>
            <a:pPr eaLnBrk="1" hangingPunct="1"/>
            <a:r>
              <a:rPr lang="en-US" sz="2200" smtClean="0">
                <a:solidFill>
                  <a:srgbClr val="00B050"/>
                </a:solidFill>
              </a:rPr>
              <a:t>Sports drink at practice		Water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Weight Gain Food Ideas</a:t>
            </a:r>
          </a:p>
        </p:txBody>
      </p:sp>
      <p:sp>
        <p:nvSpPr>
          <p:cNvPr id="30723" name="Rectangle 3"/>
          <p:cNvSpPr>
            <a:spLocks noGrp="1" noChangeArrowheads="1"/>
          </p:cNvSpPr>
          <p:nvPr>
            <p:ph idx="1"/>
          </p:nvPr>
        </p:nvSpPr>
        <p:spPr>
          <a:xfrm>
            <a:off x="1905000" y="1524000"/>
            <a:ext cx="7239000" cy="4803775"/>
          </a:xfrm>
        </p:spPr>
        <p:txBody>
          <a:bodyPr/>
          <a:lstStyle/>
          <a:p>
            <a:pPr eaLnBrk="1" hangingPunct="1">
              <a:lnSpc>
                <a:spcPct val="90000"/>
              </a:lnSpc>
            </a:pPr>
            <a:r>
              <a:rPr lang="en-US" sz="2700" smtClean="0">
                <a:solidFill>
                  <a:srgbClr val="00B050"/>
                </a:solidFill>
              </a:rPr>
              <a:t>Add 2 Tbs. peanut butter to oatmeal </a:t>
            </a:r>
          </a:p>
          <a:p>
            <a:pPr eaLnBrk="1" hangingPunct="1">
              <a:lnSpc>
                <a:spcPct val="90000"/>
              </a:lnSpc>
            </a:pPr>
            <a:r>
              <a:rPr lang="en-US" sz="2700" smtClean="0">
                <a:solidFill>
                  <a:srgbClr val="00B050"/>
                </a:solidFill>
              </a:rPr>
              <a:t>Add peanut butter &amp; honey to waffles, pancakes, toast, &amp; bagels</a:t>
            </a:r>
          </a:p>
          <a:p>
            <a:pPr eaLnBrk="1" hangingPunct="1">
              <a:lnSpc>
                <a:spcPct val="90000"/>
              </a:lnSpc>
            </a:pPr>
            <a:r>
              <a:rPr lang="en-US" sz="2700" smtClean="0">
                <a:solidFill>
                  <a:srgbClr val="00B050"/>
                </a:solidFill>
              </a:rPr>
              <a:t>Add low-fat granola to cereal, oatmeal, or yogurt</a:t>
            </a:r>
          </a:p>
          <a:p>
            <a:pPr eaLnBrk="1" hangingPunct="1">
              <a:lnSpc>
                <a:spcPct val="90000"/>
              </a:lnSpc>
            </a:pPr>
            <a:r>
              <a:rPr lang="en-US" sz="2700" smtClean="0">
                <a:solidFill>
                  <a:srgbClr val="00B050"/>
                </a:solidFill>
              </a:rPr>
              <a:t>Put nuts on salad, tuna, in cereal &amp; trail mix</a:t>
            </a:r>
          </a:p>
          <a:p>
            <a:pPr eaLnBrk="1" hangingPunct="1">
              <a:lnSpc>
                <a:spcPct val="90000"/>
              </a:lnSpc>
            </a:pPr>
            <a:r>
              <a:rPr lang="en-US" sz="2700" smtClean="0">
                <a:solidFill>
                  <a:srgbClr val="00B050"/>
                </a:solidFill>
              </a:rPr>
              <a:t>Mix high-calorie protein powder with 2% milk</a:t>
            </a:r>
          </a:p>
          <a:p>
            <a:pPr eaLnBrk="1" hangingPunct="1">
              <a:lnSpc>
                <a:spcPct val="90000"/>
              </a:lnSpc>
            </a:pPr>
            <a:r>
              <a:rPr lang="en-US" sz="2700" smtClean="0">
                <a:solidFill>
                  <a:srgbClr val="00B050"/>
                </a:solidFill>
              </a:rPr>
              <a:t>Drink &amp; make shakes with low-fat chocolate milk</a:t>
            </a:r>
          </a:p>
          <a:p>
            <a:pPr eaLnBrk="1" hangingPunct="1">
              <a:lnSpc>
                <a:spcPct val="90000"/>
              </a:lnSpc>
            </a:pPr>
            <a:r>
              <a:rPr lang="en-US" sz="2700" smtClean="0">
                <a:solidFill>
                  <a:srgbClr val="00B050"/>
                </a:solidFill>
              </a:rPr>
              <a:t>Eat a PBJ sandwich as a “dessert” post meals</a:t>
            </a:r>
          </a:p>
          <a:p>
            <a:pPr eaLnBrk="1" hangingPunct="1">
              <a:lnSpc>
                <a:spcPct val="90000"/>
              </a:lnSpc>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5000" y="228600"/>
            <a:ext cx="7239000" cy="646113"/>
          </a:xfrm>
        </p:spPr>
        <p:txBody>
          <a:bodyPr/>
          <a:lstStyle/>
          <a:p>
            <a:pPr eaLnBrk="1" hangingPunct="1"/>
            <a:r>
              <a:rPr lang="en-US" b="1" smtClean="0"/>
              <a:t>Weight Loss/Leaning Out Tips</a:t>
            </a:r>
          </a:p>
        </p:txBody>
      </p:sp>
      <p:sp>
        <p:nvSpPr>
          <p:cNvPr id="31747" name="Rectangle 3"/>
          <p:cNvSpPr>
            <a:spLocks noGrp="1" noChangeArrowheads="1"/>
          </p:cNvSpPr>
          <p:nvPr>
            <p:ph idx="1"/>
          </p:nvPr>
        </p:nvSpPr>
        <p:spPr>
          <a:xfrm>
            <a:off x="1905000" y="1371600"/>
            <a:ext cx="7239000" cy="5143500"/>
          </a:xfrm>
        </p:spPr>
        <p:txBody>
          <a:bodyPr/>
          <a:lstStyle/>
          <a:p>
            <a:pPr eaLnBrk="1" hangingPunct="1">
              <a:lnSpc>
                <a:spcPct val="90000"/>
              </a:lnSpc>
            </a:pPr>
            <a:r>
              <a:rPr lang="en-US" sz="2600" smtClean="0">
                <a:solidFill>
                  <a:srgbClr val="00B050"/>
                </a:solidFill>
              </a:rPr>
              <a:t>Eat small meals often…5-7 times/day</a:t>
            </a:r>
          </a:p>
          <a:p>
            <a:pPr eaLnBrk="1" hangingPunct="1">
              <a:lnSpc>
                <a:spcPct val="90000"/>
              </a:lnSpc>
            </a:pPr>
            <a:r>
              <a:rPr lang="en-US" sz="2600" smtClean="0">
                <a:solidFill>
                  <a:srgbClr val="00B050"/>
                </a:solidFill>
              </a:rPr>
              <a:t>Don’t skip meals &amp; eat adequate portions</a:t>
            </a:r>
          </a:p>
          <a:p>
            <a:pPr lvl="1" eaLnBrk="1" hangingPunct="1">
              <a:lnSpc>
                <a:spcPct val="90000"/>
              </a:lnSpc>
            </a:pPr>
            <a:r>
              <a:rPr lang="en-US" sz="2200" smtClean="0">
                <a:solidFill>
                  <a:srgbClr val="00B050"/>
                </a:solidFill>
              </a:rPr>
              <a:t>Fist, palm, and plate rules</a:t>
            </a:r>
          </a:p>
          <a:p>
            <a:pPr eaLnBrk="1" hangingPunct="1">
              <a:lnSpc>
                <a:spcPct val="90000"/>
              </a:lnSpc>
            </a:pPr>
            <a:r>
              <a:rPr lang="en-US" sz="2600" smtClean="0">
                <a:solidFill>
                  <a:srgbClr val="00B050"/>
                </a:solidFill>
              </a:rPr>
              <a:t>Eat quality, healthy foods combining complex carbohydrates, lean protein, &amp; healthy fat at each meal &amp; snack and lots of water</a:t>
            </a:r>
          </a:p>
          <a:p>
            <a:pPr eaLnBrk="1" hangingPunct="1">
              <a:lnSpc>
                <a:spcPct val="90000"/>
              </a:lnSpc>
            </a:pPr>
            <a:r>
              <a:rPr lang="en-US" sz="2600" smtClean="0">
                <a:solidFill>
                  <a:srgbClr val="00B050"/>
                </a:solidFill>
              </a:rPr>
              <a:t>Eat more carbohydrates in the morning, daytime, &amp; around exercise.  Eat a smaller quantity at dinner &amp; late at night; use the fist rule at dinner</a:t>
            </a:r>
          </a:p>
          <a:p>
            <a:pPr eaLnBrk="1" hangingPunct="1">
              <a:lnSpc>
                <a:spcPct val="90000"/>
              </a:lnSpc>
            </a:pPr>
            <a:r>
              <a:rPr lang="en-US" sz="2600" smtClean="0">
                <a:solidFill>
                  <a:srgbClr val="00B050"/>
                </a:solidFill>
              </a:rPr>
              <a:t>Avoid refined carbohydrates, fried food, alcohol, high fat foods, baked goods/pastries/doughnuts, creamy sauces/spreads/dips</a:t>
            </a:r>
          </a:p>
          <a:p>
            <a:pPr eaLnBrk="1" hangingPunct="1">
              <a:lnSpc>
                <a:spcPct val="90000"/>
              </a:lnSpc>
            </a:pPr>
            <a:endParaRPr lang="en-US" sz="2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Choosing Quality Calories</a:t>
            </a:r>
          </a:p>
        </p:txBody>
      </p:sp>
      <p:sp>
        <p:nvSpPr>
          <p:cNvPr id="32771" name="Rectangle 3"/>
          <p:cNvSpPr>
            <a:spLocks noGrp="1" noChangeArrowheads="1"/>
          </p:cNvSpPr>
          <p:nvPr>
            <p:ph idx="1"/>
          </p:nvPr>
        </p:nvSpPr>
        <p:spPr>
          <a:xfrm>
            <a:off x="1905000" y="1524000"/>
            <a:ext cx="7239000" cy="4819650"/>
          </a:xfrm>
        </p:spPr>
        <p:txBody>
          <a:bodyPr/>
          <a:lstStyle/>
          <a:p>
            <a:pPr eaLnBrk="1" hangingPunct="1">
              <a:lnSpc>
                <a:spcPct val="80000"/>
              </a:lnSpc>
            </a:pPr>
            <a:r>
              <a:rPr lang="en-US" sz="2400" u="sng" smtClean="0">
                <a:solidFill>
                  <a:srgbClr val="00B050"/>
                </a:solidFill>
              </a:rPr>
              <a:t>Quality</a:t>
            </a:r>
            <a:r>
              <a:rPr lang="en-US" sz="2400" smtClean="0">
                <a:solidFill>
                  <a:srgbClr val="00B050"/>
                </a:solidFill>
              </a:rPr>
              <a:t>			</a:t>
            </a:r>
            <a:r>
              <a:rPr lang="en-US" sz="2400" u="sng" smtClean="0">
                <a:solidFill>
                  <a:srgbClr val="00B050"/>
                </a:solidFill>
              </a:rPr>
              <a:t>Not Quality</a:t>
            </a:r>
          </a:p>
          <a:p>
            <a:pPr eaLnBrk="1" hangingPunct="1">
              <a:lnSpc>
                <a:spcPct val="80000"/>
              </a:lnSpc>
              <a:buFont typeface="Wingdings" pitchFamily="2" charset="2"/>
              <a:buNone/>
            </a:pPr>
            <a:r>
              <a:rPr lang="en-US" sz="2400" smtClean="0">
                <a:solidFill>
                  <a:srgbClr val="00B050"/>
                </a:solidFill>
              </a:rPr>
              <a:t>	</a:t>
            </a:r>
            <a:r>
              <a:rPr lang="en-US" sz="2200" smtClean="0">
                <a:solidFill>
                  <a:srgbClr val="00B050"/>
                </a:solidFill>
              </a:rPr>
              <a:t>-Oatmeal			Pop-tarts, Corn Flakes </a:t>
            </a:r>
          </a:p>
          <a:p>
            <a:pPr eaLnBrk="1" hangingPunct="1">
              <a:lnSpc>
                <a:spcPct val="80000"/>
              </a:lnSpc>
              <a:buFont typeface="Wingdings" pitchFamily="2" charset="2"/>
              <a:buNone/>
            </a:pPr>
            <a:r>
              <a:rPr lang="en-US" sz="2200" smtClean="0">
                <a:solidFill>
                  <a:srgbClr val="00B050"/>
                </a:solidFill>
              </a:rPr>
              <a:t>	-Whole wheat bagel		Croissant </a:t>
            </a:r>
          </a:p>
          <a:p>
            <a:pPr eaLnBrk="1" hangingPunct="1">
              <a:lnSpc>
                <a:spcPct val="80000"/>
              </a:lnSpc>
              <a:buFont typeface="Wingdings" pitchFamily="2" charset="2"/>
              <a:buNone/>
            </a:pPr>
            <a:r>
              <a:rPr lang="en-US" sz="2200" smtClean="0">
                <a:solidFill>
                  <a:srgbClr val="00B050"/>
                </a:solidFill>
              </a:rPr>
              <a:t>	-Whole wheat crackers	Chips</a:t>
            </a:r>
          </a:p>
          <a:p>
            <a:pPr eaLnBrk="1" hangingPunct="1">
              <a:lnSpc>
                <a:spcPct val="80000"/>
              </a:lnSpc>
              <a:buFont typeface="Wingdings" pitchFamily="2" charset="2"/>
              <a:buNone/>
            </a:pPr>
            <a:r>
              <a:rPr lang="en-US" sz="2200" smtClean="0">
                <a:solidFill>
                  <a:srgbClr val="00B050"/>
                </a:solidFill>
              </a:rPr>
              <a:t>	-Egg white omelet &amp;		Egg &amp; sausage biscuit</a:t>
            </a:r>
          </a:p>
          <a:p>
            <a:pPr eaLnBrk="1" hangingPunct="1">
              <a:lnSpc>
                <a:spcPct val="80000"/>
              </a:lnSpc>
              <a:buFont typeface="Wingdings" pitchFamily="2" charset="2"/>
              <a:buNone/>
            </a:pPr>
            <a:r>
              <a:rPr lang="en-US" sz="2200" smtClean="0">
                <a:solidFill>
                  <a:srgbClr val="00B050"/>
                </a:solidFill>
              </a:rPr>
              <a:t>	    2 whole wheat toast	</a:t>
            </a:r>
          </a:p>
          <a:p>
            <a:pPr eaLnBrk="1" hangingPunct="1">
              <a:lnSpc>
                <a:spcPct val="80000"/>
              </a:lnSpc>
              <a:buFont typeface="Wingdings" pitchFamily="2" charset="2"/>
              <a:buNone/>
            </a:pPr>
            <a:r>
              <a:rPr lang="en-US" sz="2200" smtClean="0">
                <a:solidFill>
                  <a:srgbClr val="00B050"/>
                </a:solidFill>
              </a:rPr>
              <a:t>	-Energy Bar &amp; fruit		Candy bar &amp; Coke</a:t>
            </a:r>
          </a:p>
          <a:p>
            <a:pPr eaLnBrk="1" hangingPunct="1">
              <a:lnSpc>
                <a:spcPct val="80000"/>
              </a:lnSpc>
              <a:buFont typeface="Wingdings" pitchFamily="2" charset="2"/>
              <a:buNone/>
            </a:pPr>
            <a:r>
              <a:rPr lang="en-US" sz="2200" smtClean="0">
                <a:solidFill>
                  <a:srgbClr val="00B050"/>
                </a:solidFill>
              </a:rPr>
              <a:t>	-Grilled chicken, brown	Creamy alfredo chicken</a:t>
            </a:r>
          </a:p>
          <a:p>
            <a:pPr eaLnBrk="1" hangingPunct="1">
              <a:lnSpc>
                <a:spcPct val="80000"/>
              </a:lnSpc>
              <a:buFont typeface="Wingdings" pitchFamily="2" charset="2"/>
              <a:buNone/>
            </a:pPr>
            <a:r>
              <a:rPr lang="en-US" sz="2200" smtClean="0">
                <a:solidFill>
                  <a:srgbClr val="00B050"/>
                </a:solidFill>
              </a:rPr>
              <a:t>	    rice, green veggies	   	   pasta &amp; breadstick</a:t>
            </a:r>
          </a:p>
          <a:p>
            <a:pPr eaLnBrk="1" hangingPunct="1">
              <a:lnSpc>
                <a:spcPct val="80000"/>
              </a:lnSpc>
              <a:buFont typeface="Wingdings" pitchFamily="2" charset="2"/>
              <a:buNone/>
            </a:pPr>
            <a:r>
              <a:rPr lang="en-US" sz="2200" smtClean="0">
                <a:solidFill>
                  <a:srgbClr val="00B050"/>
                </a:solidFill>
              </a:rPr>
              <a:t>	-Salad w/lean turkey, 	Sweet &amp; Sour chicken stir fry</a:t>
            </a:r>
          </a:p>
          <a:p>
            <a:pPr eaLnBrk="1" hangingPunct="1">
              <a:lnSpc>
                <a:spcPct val="80000"/>
              </a:lnSpc>
              <a:buFont typeface="Wingdings" pitchFamily="2" charset="2"/>
              <a:buNone/>
            </a:pPr>
            <a:r>
              <a:rPr lang="en-US" sz="2200" smtClean="0">
                <a:solidFill>
                  <a:srgbClr val="00B050"/>
                </a:solidFill>
              </a:rPr>
              <a:t>	    nuts, fruit, &amp; wheat toast</a:t>
            </a:r>
          </a:p>
          <a:p>
            <a:pPr eaLnBrk="1" hangingPunct="1">
              <a:lnSpc>
                <a:spcPct val="80000"/>
              </a:lnSpc>
              <a:buFont typeface="Wingdings" pitchFamily="2" charset="2"/>
              <a:buNone/>
            </a:pPr>
            <a:r>
              <a:rPr lang="en-US" sz="2200" smtClean="0">
                <a:solidFill>
                  <a:srgbClr val="00B050"/>
                </a:solidFill>
              </a:rPr>
              <a:t>	-Low fat yogurt w/fruit	Frozen yogurt w/topping</a:t>
            </a:r>
          </a:p>
          <a:p>
            <a:pPr eaLnBrk="1" hangingPunct="1">
              <a:lnSpc>
                <a:spcPct val="80000"/>
              </a:lnSpc>
              <a:buFont typeface="Wingdings" pitchFamily="2" charset="2"/>
              <a:buNone/>
            </a:pPr>
            <a:r>
              <a:rPr lang="en-US" sz="2200" smtClean="0">
                <a:solidFill>
                  <a:srgbClr val="00B050"/>
                </a:solidFill>
              </a:rPr>
              <a:t>	-Peanut butter crackers	Cheez-its or cookies</a:t>
            </a:r>
          </a:p>
          <a:p>
            <a:pPr eaLnBrk="1" hangingPunct="1">
              <a:lnSpc>
                <a:spcPct val="80000"/>
              </a:lnSpc>
            </a:pPr>
            <a:endParaRPr lang="en-US" sz="22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304800"/>
            <a:ext cx="7239000" cy="708025"/>
          </a:xfrm>
        </p:spPr>
        <p:txBody>
          <a:bodyPr/>
          <a:lstStyle/>
          <a:p>
            <a:pPr eaLnBrk="1" hangingPunct="1"/>
            <a:r>
              <a:rPr lang="en-US" b="1" smtClean="0"/>
              <a:t>Common Issues: Cramping</a:t>
            </a:r>
          </a:p>
        </p:txBody>
      </p:sp>
      <p:sp>
        <p:nvSpPr>
          <p:cNvPr id="33795" name="Rectangle 3"/>
          <p:cNvSpPr>
            <a:spLocks noGrp="1" noChangeArrowheads="1"/>
          </p:cNvSpPr>
          <p:nvPr>
            <p:ph idx="1"/>
          </p:nvPr>
        </p:nvSpPr>
        <p:spPr>
          <a:xfrm>
            <a:off x="1905000" y="1311275"/>
            <a:ext cx="7239000" cy="5546725"/>
          </a:xfrm>
        </p:spPr>
        <p:txBody>
          <a:bodyPr/>
          <a:lstStyle/>
          <a:p>
            <a:pPr eaLnBrk="1" hangingPunct="1"/>
            <a:r>
              <a:rPr lang="en-US" smtClean="0">
                <a:solidFill>
                  <a:srgbClr val="00B050"/>
                </a:solidFill>
              </a:rPr>
              <a:t>Typical causes:</a:t>
            </a:r>
          </a:p>
          <a:p>
            <a:pPr lvl="1" eaLnBrk="1" hangingPunct="1"/>
            <a:r>
              <a:rPr lang="en-US" smtClean="0">
                <a:solidFill>
                  <a:srgbClr val="00B050"/>
                </a:solidFill>
              </a:rPr>
              <a:t>Fatigue</a:t>
            </a:r>
          </a:p>
          <a:p>
            <a:pPr lvl="1" eaLnBrk="1" hangingPunct="1"/>
            <a:r>
              <a:rPr lang="en-US" smtClean="0">
                <a:solidFill>
                  <a:srgbClr val="00B050"/>
                </a:solidFill>
              </a:rPr>
              <a:t>Dehydration due to loss of electrolytes</a:t>
            </a:r>
          </a:p>
          <a:p>
            <a:pPr eaLnBrk="1" hangingPunct="1"/>
            <a:r>
              <a:rPr lang="en-US" smtClean="0">
                <a:solidFill>
                  <a:srgbClr val="00B050"/>
                </a:solidFill>
              </a:rPr>
              <a:t>Foods to improve/prevent cramping</a:t>
            </a:r>
          </a:p>
          <a:p>
            <a:pPr lvl="1" eaLnBrk="1" hangingPunct="1"/>
            <a:r>
              <a:rPr lang="en-US" smtClean="0">
                <a:solidFill>
                  <a:srgbClr val="00B050"/>
                </a:solidFill>
              </a:rPr>
              <a:t>High potassium foods</a:t>
            </a:r>
          </a:p>
          <a:p>
            <a:pPr lvl="2" eaLnBrk="1" hangingPunct="1"/>
            <a:r>
              <a:rPr lang="en-US" sz="2000" smtClean="0">
                <a:solidFill>
                  <a:srgbClr val="00B050"/>
                </a:solidFill>
              </a:rPr>
              <a:t>Bananas, strawberries, cantaloupe, raisins</a:t>
            </a:r>
          </a:p>
          <a:p>
            <a:pPr lvl="2" eaLnBrk="1" hangingPunct="1"/>
            <a:r>
              <a:rPr lang="en-US" sz="2000" smtClean="0">
                <a:solidFill>
                  <a:srgbClr val="00B050"/>
                </a:solidFill>
              </a:rPr>
              <a:t>Avocados, potatoes, beans, broccoli, spinach</a:t>
            </a:r>
          </a:p>
          <a:p>
            <a:pPr lvl="2" eaLnBrk="1" hangingPunct="1"/>
            <a:r>
              <a:rPr lang="en-US" sz="2000" smtClean="0">
                <a:solidFill>
                  <a:srgbClr val="00B050"/>
                </a:solidFill>
              </a:rPr>
              <a:t>Yogurt, milk, tomato juice, soybeans</a:t>
            </a:r>
          </a:p>
          <a:p>
            <a:pPr lvl="1" eaLnBrk="1" hangingPunct="1"/>
            <a:r>
              <a:rPr lang="en-US" smtClean="0">
                <a:solidFill>
                  <a:srgbClr val="00B050"/>
                </a:solidFill>
              </a:rPr>
              <a:t>Sports Drinks</a:t>
            </a:r>
          </a:p>
          <a:p>
            <a:pPr lvl="2" eaLnBrk="1" hangingPunct="1"/>
            <a:r>
              <a:rPr lang="en-US" sz="2000" smtClean="0">
                <a:solidFill>
                  <a:srgbClr val="00B050"/>
                </a:solidFill>
              </a:rPr>
              <a:t>Gatorade, PowerAde, Hydrade, Accelerade</a:t>
            </a:r>
          </a:p>
          <a:p>
            <a:pPr lvl="1" eaLnBrk="1" hangingPunct="1"/>
            <a:r>
              <a:rPr lang="en-US" smtClean="0">
                <a:solidFill>
                  <a:srgbClr val="00B050"/>
                </a:solidFill>
              </a:rPr>
              <a:t>Excessive problems</a:t>
            </a:r>
          </a:p>
          <a:p>
            <a:pPr lvl="2" eaLnBrk="1" hangingPunct="1"/>
            <a:r>
              <a:rPr lang="en-US" sz="2000" smtClean="0">
                <a:solidFill>
                  <a:srgbClr val="00B050"/>
                </a:solidFill>
              </a:rPr>
              <a:t>Salt tablets and/or potassium supplement</a:t>
            </a:r>
          </a:p>
          <a:p>
            <a:pPr lvl="1" eaLnBrk="1" hangingPunct="1"/>
            <a:endParaRPr lang="en-US" smtClean="0"/>
          </a:p>
        </p:txBody>
      </p:sp>
      <p:pic>
        <p:nvPicPr>
          <p:cNvPr id="33796" name="Picture 3" descr="j0223774.gif"/>
          <p:cNvPicPr>
            <a:picLocks noChangeAspect="1"/>
          </p:cNvPicPr>
          <p:nvPr/>
        </p:nvPicPr>
        <p:blipFill>
          <a:blip r:embed="rId3" cstate="print"/>
          <a:srcRect/>
          <a:stretch>
            <a:fillRect/>
          </a:stretch>
        </p:blipFill>
        <p:spPr bwMode="auto">
          <a:xfrm>
            <a:off x="0" y="5562600"/>
            <a:ext cx="1238250" cy="904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0" y="304800"/>
            <a:ext cx="7239000" cy="646113"/>
          </a:xfrm>
        </p:spPr>
        <p:txBody>
          <a:bodyPr/>
          <a:lstStyle/>
          <a:p>
            <a:pPr eaLnBrk="1" hangingPunct="1"/>
            <a:r>
              <a:rPr lang="en-US" b="1" smtClean="0"/>
              <a:t>Common Issues: Supplements</a:t>
            </a:r>
          </a:p>
        </p:txBody>
      </p:sp>
      <p:sp>
        <p:nvSpPr>
          <p:cNvPr id="34819" name="Rectangle 3"/>
          <p:cNvSpPr>
            <a:spLocks noGrp="1" noChangeArrowheads="1"/>
          </p:cNvSpPr>
          <p:nvPr>
            <p:ph idx="1"/>
          </p:nvPr>
        </p:nvSpPr>
        <p:spPr>
          <a:xfrm>
            <a:off x="1905000" y="1295400"/>
            <a:ext cx="7239000" cy="5380038"/>
          </a:xfrm>
        </p:spPr>
        <p:txBody>
          <a:bodyPr/>
          <a:lstStyle/>
          <a:p>
            <a:pPr eaLnBrk="1" hangingPunct="1"/>
            <a:r>
              <a:rPr lang="en-US" sz="2600" smtClean="0">
                <a:solidFill>
                  <a:srgbClr val="00B050"/>
                </a:solidFill>
              </a:rPr>
              <a:t>Appropriate food supplements &amp; vitamins</a:t>
            </a:r>
          </a:p>
          <a:p>
            <a:pPr lvl="1" eaLnBrk="1" hangingPunct="1"/>
            <a:r>
              <a:rPr lang="en-US" sz="2200" smtClean="0">
                <a:solidFill>
                  <a:srgbClr val="00B050"/>
                </a:solidFill>
              </a:rPr>
              <a:t>Energy bars (Clif, Power Bar, Kashi, Gatorade)</a:t>
            </a:r>
          </a:p>
          <a:p>
            <a:pPr lvl="1" eaLnBrk="1" hangingPunct="1"/>
            <a:r>
              <a:rPr lang="en-US" sz="2200" smtClean="0">
                <a:solidFill>
                  <a:srgbClr val="00B050"/>
                </a:solidFill>
              </a:rPr>
              <a:t>Energy shakes (Muscle Milk Collegiate, Myoplex, EAS shakes, Rockin Refuel, Smoothies w/whey protein)</a:t>
            </a:r>
          </a:p>
          <a:p>
            <a:pPr lvl="1" eaLnBrk="1" hangingPunct="1"/>
            <a:r>
              <a:rPr lang="en-US" sz="2200" smtClean="0">
                <a:solidFill>
                  <a:srgbClr val="00B050"/>
                </a:solidFill>
              </a:rPr>
              <a:t>Multi-vitamins/mineral supplements</a:t>
            </a:r>
          </a:p>
          <a:p>
            <a:pPr lvl="1" eaLnBrk="1" hangingPunct="1"/>
            <a:r>
              <a:rPr lang="en-US" sz="2200" smtClean="0">
                <a:solidFill>
                  <a:srgbClr val="00B050"/>
                </a:solidFill>
              </a:rPr>
              <a:t>Fish oil</a:t>
            </a:r>
          </a:p>
          <a:p>
            <a:pPr lvl="1" eaLnBrk="1" hangingPunct="1"/>
            <a:r>
              <a:rPr lang="en-US" sz="2200" smtClean="0">
                <a:solidFill>
                  <a:srgbClr val="00B050"/>
                </a:solidFill>
              </a:rPr>
              <a:t>Specific vitamin/minerals (Calcium, Vitamin D, Iron)</a:t>
            </a:r>
          </a:p>
          <a:p>
            <a:pPr eaLnBrk="1" hangingPunct="1"/>
            <a:r>
              <a:rPr lang="en-US" sz="2600" smtClean="0">
                <a:solidFill>
                  <a:srgbClr val="00B050"/>
                </a:solidFill>
              </a:rPr>
              <a:t>Supplement Certifications</a:t>
            </a:r>
          </a:p>
          <a:p>
            <a:pPr lvl="1" eaLnBrk="1" hangingPunct="1"/>
            <a:r>
              <a:rPr lang="en-US" sz="2200" smtClean="0">
                <a:solidFill>
                  <a:srgbClr val="00B050"/>
                </a:solidFill>
              </a:rPr>
              <a:t>NSF-Certified for Sport</a:t>
            </a:r>
          </a:p>
          <a:p>
            <a:pPr lvl="1" eaLnBrk="1" hangingPunct="1"/>
            <a:r>
              <a:rPr lang="en-US" sz="2200" smtClean="0">
                <a:solidFill>
                  <a:srgbClr val="00B050"/>
                </a:solidFill>
              </a:rPr>
              <a:t>WADA Informed Choice</a:t>
            </a:r>
          </a:p>
          <a:p>
            <a:pPr eaLnBrk="1" hangingPunct="1"/>
            <a:r>
              <a:rPr lang="en-US" sz="2600" smtClean="0">
                <a:solidFill>
                  <a:srgbClr val="00B050"/>
                </a:solidFill>
              </a:rPr>
              <a:t>Performance Enhancing Drugs to Avoid</a:t>
            </a:r>
          </a:p>
          <a:p>
            <a:pPr lvl="1" eaLnBrk="1" hangingPunct="1"/>
            <a:r>
              <a:rPr lang="en-US" sz="2200" smtClean="0">
                <a:solidFill>
                  <a:srgbClr val="00B050"/>
                </a:solidFill>
              </a:rPr>
              <a:t>Steroids, Stimulants, Androstenedione, Growth Hormone, herbs, etc.</a:t>
            </a:r>
          </a:p>
        </p:txBody>
      </p:sp>
      <p:pic>
        <p:nvPicPr>
          <p:cNvPr id="34820" name="Picture 3" descr="Muscle Milk.jpg"/>
          <p:cNvPicPr>
            <a:picLocks noChangeAspect="1"/>
          </p:cNvPicPr>
          <p:nvPr/>
        </p:nvPicPr>
        <p:blipFill>
          <a:blip r:embed="rId3" cstate="print"/>
          <a:srcRect/>
          <a:stretch>
            <a:fillRect/>
          </a:stretch>
        </p:blipFill>
        <p:spPr bwMode="auto">
          <a:xfrm>
            <a:off x="228600" y="1371600"/>
            <a:ext cx="942975" cy="942975"/>
          </a:xfrm>
          <a:prstGeom prst="rect">
            <a:avLst/>
          </a:prstGeom>
          <a:noFill/>
          <a:ln w="9525">
            <a:noFill/>
            <a:miter lim="800000"/>
            <a:headEnd/>
            <a:tailEnd/>
          </a:ln>
        </p:spPr>
      </p:pic>
      <p:pic>
        <p:nvPicPr>
          <p:cNvPr id="34821" name="Picture 4" descr="Myoplex Deluxe.jpg"/>
          <p:cNvPicPr>
            <a:picLocks noChangeAspect="1"/>
          </p:cNvPicPr>
          <p:nvPr/>
        </p:nvPicPr>
        <p:blipFill>
          <a:blip r:embed="rId4" cstate="print"/>
          <a:srcRect/>
          <a:stretch>
            <a:fillRect/>
          </a:stretch>
        </p:blipFill>
        <p:spPr bwMode="auto">
          <a:xfrm>
            <a:off x="228600" y="2895600"/>
            <a:ext cx="847725" cy="930275"/>
          </a:xfrm>
          <a:prstGeom prst="rect">
            <a:avLst/>
          </a:prstGeom>
          <a:noFill/>
          <a:ln w="9525">
            <a:noFill/>
            <a:miter lim="800000"/>
            <a:headEnd/>
            <a:tailEnd/>
          </a:ln>
        </p:spPr>
      </p:pic>
      <p:pic>
        <p:nvPicPr>
          <p:cNvPr id="34822" name="Picture 5" descr="Clif Bar.jpg"/>
          <p:cNvPicPr>
            <a:picLocks noChangeAspect="1"/>
          </p:cNvPicPr>
          <p:nvPr/>
        </p:nvPicPr>
        <p:blipFill>
          <a:blip r:embed="rId5" cstate="print"/>
          <a:srcRect/>
          <a:stretch>
            <a:fillRect/>
          </a:stretch>
        </p:blipFill>
        <p:spPr bwMode="auto">
          <a:xfrm>
            <a:off x="152400" y="4267200"/>
            <a:ext cx="1123950" cy="1123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Carbohydrates</a:t>
            </a:r>
          </a:p>
        </p:txBody>
      </p:sp>
      <p:sp>
        <p:nvSpPr>
          <p:cNvPr id="8195" name="Rectangle 3"/>
          <p:cNvSpPr>
            <a:spLocks noGrp="1" noChangeArrowheads="1"/>
          </p:cNvSpPr>
          <p:nvPr>
            <p:ph idx="1"/>
          </p:nvPr>
        </p:nvSpPr>
        <p:spPr>
          <a:xfrm>
            <a:off x="1905000" y="1446213"/>
            <a:ext cx="7239000" cy="5411787"/>
          </a:xfrm>
        </p:spPr>
        <p:txBody>
          <a:bodyPr/>
          <a:lstStyle/>
          <a:p>
            <a:pPr eaLnBrk="1" hangingPunct="1"/>
            <a:r>
              <a:rPr lang="en-US" b="1" u="sng" smtClean="0">
                <a:solidFill>
                  <a:srgbClr val="00B050"/>
                </a:solidFill>
              </a:rPr>
              <a:t>Purpose</a:t>
            </a:r>
            <a:r>
              <a:rPr lang="en-US" b="1" smtClean="0">
                <a:solidFill>
                  <a:srgbClr val="00B050"/>
                </a:solidFill>
              </a:rPr>
              <a:t>:</a:t>
            </a:r>
            <a:r>
              <a:rPr lang="en-US" smtClean="0">
                <a:solidFill>
                  <a:srgbClr val="00B050"/>
                </a:solidFill>
              </a:rPr>
              <a:t> Body’s “choice” for energy; primary energy contributor during exercise</a:t>
            </a:r>
            <a:endParaRPr lang="en-US" b="1" smtClean="0">
              <a:solidFill>
                <a:srgbClr val="00B050"/>
              </a:solidFill>
            </a:endParaRPr>
          </a:p>
          <a:p>
            <a:pPr eaLnBrk="1" hangingPunct="1"/>
            <a:r>
              <a:rPr lang="en-US" b="1" smtClean="0">
                <a:solidFill>
                  <a:srgbClr val="00B050"/>
                </a:solidFill>
              </a:rPr>
              <a:t>Types of carbohydrates</a:t>
            </a:r>
            <a:r>
              <a:rPr lang="en-US" smtClean="0">
                <a:solidFill>
                  <a:srgbClr val="00B050"/>
                </a:solidFill>
              </a:rPr>
              <a:t>: simple &amp; complex</a:t>
            </a:r>
          </a:p>
          <a:p>
            <a:pPr lvl="1" eaLnBrk="1" hangingPunct="1"/>
            <a:r>
              <a:rPr lang="en-US" u="sng" smtClean="0">
                <a:solidFill>
                  <a:srgbClr val="00B050"/>
                </a:solidFill>
              </a:rPr>
              <a:t>Simple</a:t>
            </a:r>
            <a:r>
              <a:rPr lang="en-US" smtClean="0">
                <a:solidFill>
                  <a:srgbClr val="00B050"/>
                </a:solidFill>
              </a:rPr>
              <a:t>: jelly, cookies, hard candy, juice</a:t>
            </a:r>
          </a:p>
          <a:p>
            <a:pPr lvl="1" eaLnBrk="1" hangingPunct="1"/>
            <a:r>
              <a:rPr lang="en-US" u="sng" smtClean="0">
                <a:solidFill>
                  <a:srgbClr val="00B050"/>
                </a:solidFill>
              </a:rPr>
              <a:t>Complex</a:t>
            </a:r>
            <a:r>
              <a:rPr lang="en-US" smtClean="0">
                <a:solidFill>
                  <a:srgbClr val="00B050"/>
                </a:solidFill>
              </a:rPr>
              <a:t>: bread, pasta, cereal, bagels</a:t>
            </a:r>
          </a:p>
          <a:p>
            <a:pPr eaLnBrk="1" hangingPunct="1"/>
            <a:r>
              <a:rPr lang="en-US" smtClean="0">
                <a:solidFill>
                  <a:srgbClr val="00B050"/>
                </a:solidFill>
              </a:rPr>
              <a:t>Whole grains and wheat products</a:t>
            </a:r>
          </a:p>
          <a:p>
            <a:pPr eaLnBrk="1" hangingPunct="1"/>
            <a:r>
              <a:rPr lang="en-US" smtClean="0">
                <a:solidFill>
                  <a:srgbClr val="00B050"/>
                </a:solidFill>
              </a:rPr>
              <a:t>Fruits</a:t>
            </a:r>
          </a:p>
          <a:p>
            <a:pPr eaLnBrk="1" hangingPunct="1"/>
            <a:r>
              <a:rPr lang="en-US" smtClean="0">
                <a:solidFill>
                  <a:srgbClr val="00B050"/>
                </a:solidFill>
              </a:rPr>
              <a:t>Vegetables </a:t>
            </a:r>
          </a:p>
          <a:p>
            <a:pPr eaLnBrk="1" hangingPunct="1"/>
            <a:r>
              <a:rPr lang="en-US" smtClean="0">
                <a:solidFill>
                  <a:srgbClr val="00B050"/>
                </a:solidFill>
              </a:rPr>
              <a:t>Dairy products</a:t>
            </a:r>
          </a:p>
          <a:p>
            <a:pPr eaLnBrk="1" hangingPunct="1"/>
            <a:r>
              <a:rPr lang="en-US" smtClean="0">
                <a:solidFill>
                  <a:srgbClr val="00B050"/>
                </a:solidFill>
              </a:rPr>
              <a:t>Sports drinks/gels/goos/blocks</a:t>
            </a:r>
          </a:p>
          <a:p>
            <a:pPr eaLnBrk="1" hangingPunct="1"/>
            <a:endParaRPr lang="en-US" smtClean="0"/>
          </a:p>
        </p:txBody>
      </p:sp>
      <p:pic>
        <p:nvPicPr>
          <p:cNvPr id="8196" name="Picture 3" descr="j0244947.wmf"/>
          <p:cNvPicPr>
            <a:picLocks noChangeAspect="1"/>
          </p:cNvPicPr>
          <p:nvPr/>
        </p:nvPicPr>
        <p:blipFill>
          <a:blip r:embed="rId3" cstate="print"/>
          <a:srcRect/>
          <a:stretch>
            <a:fillRect/>
          </a:stretch>
        </p:blipFill>
        <p:spPr bwMode="auto">
          <a:xfrm>
            <a:off x="8150225" y="0"/>
            <a:ext cx="993775" cy="914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t>“Under-recovery” &amp; Nutrition</a:t>
            </a:r>
          </a:p>
        </p:txBody>
      </p:sp>
      <p:sp>
        <p:nvSpPr>
          <p:cNvPr id="35843" name="Content Placeholder 2"/>
          <p:cNvSpPr>
            <a:spLocks noGrp="1"/>
          </p:cNvSpPr>
          <p:nvPr>
            <p:ph idx="1"/>
          </p:nvPr>
        </p:nvSpPr>
        <p:spPr>
          <a:xfrm>
            <a:off x="1908175" y="1295400"/>
            <a:ext cx="7235825" cy="5562600"/>
          </a:xfrm>
        </p:spPr>
        <p:txBody>
          <a:bodyPr/>
          <a:lstStyle/>
          <a:p>
            <a:pPr eaLnBrk="1" hangingPunct="1"/>
            <a:r>
              <a:rPr lang="en-US" sz="2600" b="1" smtClean="0">
                <a:solidFill>
                  <a:srgbClr val="00CC66"/>
                </a:solidFill>
              </a:rPr>
              <a:t>Under-recovery</a:t>
            </a:r>
            <a:endParaRPr lang="en-US" sz="2600" smtClean="0">
              <a:solidFill>
                <a:srgbClr val="00CC66"/>
              </a:solidFill>
            </a:endParaRPr>
          </a:p>
          <a:p>
            <a:pPr lvl="1" eaLnBrk="1" hangingPunct="1"/>
            <a:r>
              <a:rPr lang="en-US" sz="2000" smtClean="0">
                <a:solidFill>
                  <a:srgbClr val="00CC66"/>
                </a:solidFill>
              </a:rPr>
              <a:t>Failure to fulfill current recovery demands</a:t>
            </a:r>
          </a:p>
          <a:p>
            <a:pPr lvl="1" eaLnBrk="1" hangingPunct="1"/>
            <a:r>
              <a:rPr lang="en-US" sz="2000" smtClean="0">
                <a:solidFill>
                  <a:srgbClr val="00CC66"/>
                </a:solidFill>
              </a:rPr>
              <a:t>Can lead to progressive fatigue and underperformance</a:t>
            </a:r>
          </a:p>
          <a:p>
            <a:pPr eaLnBrk="1" hangingPunct="1"/>
            <a:r>
              <a:rPr lang="en-US" sz="2400" b="1" smtClean="0">
                <a:solidFill>
                  <a:srgbClr val="00CC66"/>
                </a:solidFill>
              </a:rPr>
              <a:t>Nutrition Recovery</a:t>
            </a:r>
          </a:p>
          <a:p>
            <a:pPr lvl="1" eaLnBrk="1" hangingPunct="1"/>
            <a:r>
              <a:rPr lang="en-US" sz="2000" smtClean="0">
                <a:solidFill>
                  <a:srgbClr val="00CC66"/>
                </a:solidFill>
              </a:rPr>
              <a:t>Pre-run/workout fuel so body has energy to train</a:t>
            </a:r>
          </a:p>
          <a:p>
            <a:pPr lvl="1" eaLnBrk="1" hangingPunct="1"/>
            <a:r>
              <a:rPr lang="en-US" sz="2000" smtClean="0">
                <a:solidFill>
                  <a:srgbClr val="00CC66"/>
                </a:solidFill>
              </a:rPr>
              <a:t>Fueling immediately post-run/workout with carbohydrates, fluids, and some protein to promote muscle carbohydrate (glycogen) re-synthesis and repair of lean muscle mass tears</a:t>
            </a:r>
          </a:p>
          <a:p>
            <a:pPr lvl="1" eaLnBrk="1" hangingPunct="1"/>
            <a:r>
              <a:rPr lang="en-US" sz="2000" smtClean="0">
                <a:solidFill>
                  <a:srgbClr val="00CC66"/>
                </a:solidFill>
              </a:rPr>
              <a:t>Fueling on the “off-day”</a:t>
            </a:r>
          </a:p>
          <a:p>
            <a:pPr lvl="2" eaLnBrk="1" hangingPunct="1"/>
            <a:r>
              <a:rPr lang="en-US" sz="1800" smtClean="0">
                <a:solidFill>
                  <a:srgbClr val="00CC66"/>
                </a:solidFill>
              </a:rPr>
              <a:t>Off-day is a chance to recover nutritional status to 100%</a:t>
            </a:r>
          </a:p>
          <a:p>
            <a:pPr lvl="2" eaLnBrk="1" hangingPunct="1"/>
            <a:r>
              <a:rPr lang="en-US" sz="1800" smtClean="0">
                <a:solidFill>
                  <a:srgbClr val="00CC66"/>
                </a:solidFill>
              </a:rPr>
              <a:t>Athletes should consume meals and snacks as frequent as training days including carbohydrate, protein, healthy fat, &amp; lots of fluids</a:t>
            </a:r>
          </a:p>
          <a:p>
            <a:pPr lvl="2" eaLnBrk="1" hangingPunct="1"/>
            <a:r>
              <a:rPr lang="en-US" sz="1800" smtClean="0">
                <a:solidFill>
                  <a:srgbClr val="00CC66"/>
                </a:solidFill>
              </a:rPr>
              <a:t>The “Gas Tank” – if you end Saturday with no gas in your car and add no fuel on Sunday, even though the car just sits still, will it have gas on Monday morning? No…still empty!</a:t>
            </a:r>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Sports Nutrition Goals</a:t>
            </a:r>
          </a:p>
        </p:txBody>
      </p:sp>
      <p:sp>
        <p:nvSpPr>
          <p:cNvPr id="36867" name="Rectangle 3"/>
          <p:cNvSpPr>
            <a:spLocks noGrp="1" noChangeArrowheads="1"/>
          </p:cNvSpPr>
          <p:nvPr>
            <p:ph idx="1"/>
          </p:nvPr>
        </p:nvSpPr>
        <p:spPr>
          <a:xfrm>
            <a:off x="1905000" y="1538288"/>
            <a:ext cx="7239000" cy="5319712"/>
          </a:xfrm>
        </p:spPr>
        <p:txBody>
          <a:bodyPr/>
          <a:lstStyle/>
          <a:p>
            <a:pPr eaLnBrk="1" hangingPunct="1"/>
            <a:r>
              <a:rPr lang="en-US" b="1" u="sng" smtClean="0">
                <a:solidFill>
                  <a:srgbClr val="00B050"/>
                </a:solidFill>
              </a:rPr>
              <a:t>ENERGY</a:t>
            </a:r>
            <a:r>
              <a:rPr lang="en-US" smtClean="0">
                <a:solidFill>
                  <a:srgbClr val="00B050"/>
                </a:solidFill>
              </a:rPr>
              <a:t>: Eat often all day; approximately     5-7 meals/day</a:t>
            </a:r>
          </a:p>
          <a:p>
            <a:pPr lvl="1" eaLnBrk="1" hangingPunct="1"/>
            <a:r>
              <a:rPr lang="en-US" smtClean="0">
                <a:solidFill>
                  <a:srgbClr val="00B050"/>
                </a:solidFill>
              </a:rPr>
              <a:t>Fuel adequately every day; try not to skip meals and snacks…be prepared</a:t>
            </a:r>
            <a:endParaRPr lang="en-US" b="1" u="sng" smtClean="0">
              <a:solidFill>
                <a:srgbClr val="00B050"/>
              </a:solidFill>
            </a:endParaRPr>
          </a:p>
          <a:p>
            <a:pPr eaLnBrk="1" hangingPunct="1"/>
            <a:r>
              <a:rPr lang="en-US" b="1" u="sng" smtClean="0">
                <a:solidFill>
                  <a:srgbClr val="00B050"/>
                </a:solidFill>
              </a:rPr>
              <a:t>RECOVERY</a:t>
            </a:r>
            <a:r>
              <a:rPr lang="en-US" smtClean="0">
                <a:solidFill>
                  <a:srgbClr val="00B050"/>
                </a:solidFill>
              </a:rPr>
              <a:t>: Just as important as training</a:t>
            </a:r>
          </a:p>
          <a:p>
            <a:pPr lvl="1" eaLnBrk="1" hangingPunct="1"/>
            <a:r>
              <a:rPr lang="en-US" smtClean="0">
                <a:solidFill>
                  <a:srgbClr val="00B050"/>
                </a:solidFill>
              </a:rPr>
              <a:t>If recovery is not adequate, carbohydrate stores will not be replenished &amp; you will start with a decreased amount of energy next time you train or compete</a:t>
            </a:r>
          </a:p>
          <a:p>
            <a:pPr eaLnBrk="1" hangingPunct="1"/>
            <a:r>
              <a:rPr lang="en-US" b="1" u="sng" smtClean="0">
                <a:solidFill>
                  <a:srgbClr val="00B050"/>
                </a:solidFill>
              </a:rPr>
              <a:t>HYDRATION</a:t>
            </a:r>
            <a:r>
              <a:rPr lang="en-US" smtClean="0">
                <a:solidFill>
                  <a:srgbClr val="00B050"/>
                </a:solidFill>
              </a:rPr>
              <a:t>: Drink fluids all day, not just around exercise</a:t>
            </a:r>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304800"/>
            <a:ext cx="7239000" cy="646113"/>
          </a:xfrm>
        </p:spPr>
        <p:txBody>
          <a:bodyPr/>
          <a:lstStyle/>
          <a:p>
            <a:pPr eaLnBrk="1" hangingPunct="1"/>
            <a:r>
              <a:rPr lang="en-US" b="1" smtClean="0"/>
              <a:t>Carbohydrates: Best Choices</a:t>
            </a:r>
          </a:p>
        </p:txBody>
      </p:sp>
      <p:sp>
        <p:nvSpPr>
          <p:cNvPr id="9219" name="Rectangle 3"/>
          <p:cNvSpPr>
            <a:spLocks noGrp="1" noChangeArrowheads="1"/>
          </p:cNvSpPr>
          <p:nvPr>
            <p:ph idx="1"/>
          </p:nvPr>
        </p:nvSpPr>
        <p:spPr>
          <a:xfrm>
            <a:off x="1905000" y="1219200"/>
            <a:ext cx="7239000" cy="5341938"/>
          </a:xfrm>
        </p:spPr>
        <p:txBody>
          <a:bodyPr/>
          <a:lstStyle/>
          <a:p>
            <a:pPr eaLnBrk="1" hangingPunct="1"/>
            <a:r>
              <a:rPr lang="en-US" b="1" u="sng" smtClean="0">
                <a:solidFill>
                  <a:srgbClr val="00B050"/>
                </a:solidFill>
              </a:rPr>
              <a:t>Why grains</a:t>
            </a:r>
            <a:r>
              <a:rPr lang="en-US" b="1" smtClean="0">
                <a:solidFill>
                  <a:srgbClr val="00B050"/>
                </a:solidFill>
              </a:rPr>
              <a:t>?</a:t>
            </a:r>
          </a:p>
          <a:p>
            <a:pPr lvl="1" eaLnBrk="1" hangingPunct="1"/>
            <a:r>
              <a:rPr lang="en-US" smtClean="0">
                <a:solidFill>
                  <a:srgbClr val="00B050"/>
                </a:solidFill>
              </a:rPr>
              <a:t>Rich in carbohydrates, B vitamins, give lots of energy</a:t>
            </a:r>
          </a:p>
          <a:p>
            <a:pPr eaLnBrk="1" hangingPunct="1"/>
            <a:r>
              <a:rPr lang="en-US" smtClean="0">
                <a:solidFill>
                  <a:srgbClr val="00B050"/>
                </a:solidFill>
              </a:rPr>
              <a:t>Should be the </a:t>
            </a:r>
            <a:r>
              <a:rPr lang="en-US" b="1" u="sng" smtClean="0">
                <a:solidFill>
                  <a:srgbClr val="00B050"/>
                </a:solidFill>
              </a:rPr>
              <a:t>largest</a:t>
            </a:r>
            <a:r>
              <a:rPr lang="en-US" smtClean="0">
                <a:solidFill>
                  <a:srgbClr val="00B050"/>
                </a:solidFill>
              </a:rPr>
              <a:t> part of your diet</a:t>
            </a:r>
          </a:p>
          <a:p>
            <a:pPr eaLnBrk="1" hangingPunct="1"/>
            <a:r>
              <a:rPr lang="en-US" b="1" u="sng" smtClean="0">
                <a:solidFill>
                  <a:srgbClr val="00B050"/>
                </a:solidFill>
              </a:rPr>
              <a:t>Best choices</a:t>
            </a:r>
          </a:p>
          <a:p>
            <a:pPr lvl="1" eaLnBrk="1" hangingPunct="1"/>
            <a:r>
              <a:rPr lang="en-US" smtClean="0">
                <a:solidFill>
                  <a:srgbClr val="00B050"/>
                </a:solidFill>
              </a:rPr>
              <a:t>Wheat bread, oat bread, wheat bagels, wheat English muffins, wheat tortillas</a:t>
            </a:r>
          </a:p>
          <a:p>
            <a:pPr lvl="1" eaLnBrk="1" hangingPunct="1"/>
            <a:r>
              <a:rPr lang="en-US" smtClean="0">
                <a:solidFill>
                  <a:srgbClr val="00B050"/>
                </a:solidFill>
              </a:rPr>
              <a:t>Cereals: Total, Shredded Wheat, Cheerios, Granola</a:t>
            </a:r>
          </a:p>
          <a:p>
            <a:pPr lvl="1" eaLnBrk="1" hangingPunct="1"/>
            <a:r>
              <a:rPr lang="en-US" smtClean="0">
                <a:solidFill>
                  <a:srgbClr val="00B050"/>
                </a:solidFill>
              </a:rPr>
              <a:t>Oatmeal, Cream of Wheat</a:t>
            </a:r>
          </a:p>
          <a:p>
            <a:pPr lvl="1" eaLnBrk="1" hangingPunct="1"/>
            <a:r>
              <a:rPr lang="en-US" smtClean="0">
                <a:solidFill>
                  <a:srgbClr val="00B050"/>
                </a:solidFill>
              </a:rPr>
              <a:t>Brown Rice/Wheat or Multi-grain Pasta</a:t>
            </a:r>
          </a:p>
          <a:p>
            <a:pPr lvl="1" eaLnBrk="1" hangingPunct="1"/>
            <a:r>
              <a:rPr lang="en-US" smtClean="0">
                <a:solidFill>
                  <a:srgbClr val="00B050"/>
                </a:solidFill>
              </a:rPr>
              <a:t>Wheat crackers/whole grain granola bars</a:t>
            </a:r>
          </a:p>
          <a:p>
            <a:pPr eaLnBrk="1" hangingPunct="1"/>
            <a:endParaRPr lang="en-US"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t>Protein: Best Choices</a:t>
            </a:r>
          </a:p>
        </p:txBody>
      </p:sp>
      <p:sp>
        <p:nvSpPr>
          <p:cNvPr id="10243" name="Rectangle 3"/>
          <p:cNvSpPr>
            <a:spLocks noGrp="1" noChangeArrowheads="1"/>
          </p:cNvSpPr>
          <p:nvPr>
            <p:ph idx="1"/>
          </p:nvPr>
        </p:nvSpPr>
        <p:spPr>
          <a:xfrm>
            <a:off x="1905000" y="1454150"/>
            <a:ext cx="7239000" cy="5403850"/>
          </a:xfrm>
        </p:spPr>
        <p:txBody>
          <a:bodyPr/>
          <a:lstStyle/>
          <a:p>
            <a:pPr eaLnBrk="1" hangingPunct="1">
              <a:lnSpc>
                <a:spcPct val="90000"/>
              </a:lnSpc>
            </a:pPr>
            <a:r>
              <a:rPr lang="en-US" b="1" u="sng" smtClean="0">
                <a:solidFill>
                  <a:srgbClr val="00B050"/>
                </a:solidFill>
              </a:rPr>
              <a:t>Purpose</a:t>
            </a:r>
            <a:r>
              <a:rPr lang="en-US" b="1" smtClean="0">
                <a:solidFill>
                  <a:srgbClr val="00B050"/>
                </a:solidFill>
              </a:rPr>
              <a:t>:</a:t>
            </a:r>
            <a:r>
              <a:rPr lang="en-US" smtClean="0">
                <a:solidFill>
                  <a:srgbClr val="00B050"/>
                </a:solidFill>
              </a:rPr>
              <a:t> Build/repair muscles, hair/nail growth, boosts immunity, RBC production</a:t>
            </a:r>
            <a:endParaRPr lang="en-US" b="1" smtClean="0">
              <a:solidFill>
                <a:srgbClr val="00B050"/>
              </a:solidFill>
            </a:endParaRPr>
          </a:p>
          <a:p>
            <a:pPr eaLnBrk="1" hangingPunct="1">
              <a:lnSpc>
                <a:spcPct val="90000"/>
              </a:lnSpc>
            </a:pPr>
            <a:r>
              <a:rPr lang="en-US" sz="2600" smtClean="0">
                <a:solidFill>
                  <a:srgbClr val="00B050"/>
                </a:solidFill>
              </a:rPr>
              <a:t>Lean meat</a:t>
            </a:r>
          </a:p>
          <a:p>
            <a:pPr lvl="1" eaLnBrk="1" hangingPunct="1">
              <a:lnSpc>
                <a:spcPct val="90000"/>
              </a:lnSpc>
            </a:pPr>
            <a:r>
              <a:rPr lang="en-US" smtClean="0">
                <a:solidFill>
                  <a:srgbClr val="00B050"/>
                </a:solidFill>
              </a:rPr>
              <a:t>Chicken, turkey, lean ham, lean red meat, fish, tuna, turkey bacon and turkey sausage</a:t>
            </a:r>
          </a:p>
          <a:p>
            <a:pPr lvl="1" eaLnBrk="1" hangingPunct="1">
              <a:lnSpc>
                <a:spcPct val="90000"/>
              </a:lnSpc>
            </a:pPr>
            <a:r>
              <a:rPr lang="en-US" smtClean="0">
                <a:solidFill>
                  <a:srgbClr val="00B050"/>
                </a:solidFill>
              </a:rPr>
              <a:t>Take the skin off of meat</a:t>
            </a:r>
          </a:p>
          <a:p>
            <a:pPr eaLnBrk="1" hangingPunct="1">
              <a:lnSpc>
                <a:spcPct val="90000"/>
              </a:lnSpc>
            </a:pPr>
            <a:r>
              <a:rPr lang="en-US" sz="2600" smtClean="0">
                <a:solidFill>
                  <a:srgbClr val="00B050"/>
                </a:solidFill>
              </a:rPr>
              <a:t>Eggs and egg whites</a:t>
            </a:r>
          </a:p>
          <a:p>
            <a:pPr eaLnBrk="1" hangingPunct="1">
              <a:lnSpc>
                <a:spcPct val="90000"/>
              </a:lnSpc>
            </a:pPr>
            <a:r>
              <a:rPr lang="en-US" sz="2600" smtClean="0">
                <a:solidFill>
                  <a:srgbClr val="00B050"/>
                </a:solidFill>
              </a:rPr>
              <a:t>Low-fat dairy products</a:t>
            </a:r>
          </a:p>
          <a:p>
            <a:pPr lvl="1" eaLnBrk="1" hangingPunct="1">
              <a:lnSpc>
                <a:spcPct val="90000"/>
              </a:lnSpc>
            </a:pPr>
            <a:r>
              <a:rPr lang="en-US" smtClean="0">
                <a:solidFill>
                  <a:srgbClr val="00B050"/>
                </a:solidFill>
              </a:rPr>
              <a:t>Milk, cheese, yogurt, cottage cheese</a:t>
            </a:r>
          </a:p>
          <a:p>
            <a:pPr eaLnBrk="1" hangingPunct="1">
              <a:lnSpc>
                <a:spcPct val="90000"/>
              </a:lnSpc>
            </a:pPr>
            <a:r>
              <a:rPr lang="en-US" sz="2600" smtClean="0">
                <a:solidFill>
                  <a:srgbClr val="00B050"/>
                </a:solidFill>
              </a:rPr>
              <a:t>Whey protein powders and smoothies/shakes made with it…whey protein absorbs very quickly</a:t>
            </a:r>
          </a:p>
          <a:p>
            <a:pPr eaLnBrk="1" hangingPunct="1">
              <a:lnSpc>
                <a:spcPct val="90000"/>
              </a:lnSpc>
            </a:pPr>
            <a:r>
              <a:rPr lang="en-US" sz="2600" smtClean="0">
                <a:solidFill>
                  <a:srgbClr val="00B050"/>
                </a:solidFill>
              </a:rPr>
              <a:t>Nuts, seeds, peanut butter have some protein</a:t>
            </a:r>
          </a:p>
          <a:p>
            <a:pPr eaLnBrk="1" hangingPunct="1">
              <a:lnSpc>
                <a:spcPct val="90000"/>
              </a:lnSpc>
            </a:pPr>
            <a:endParaRPr lang="en-US" smtClean="0"/>
          </a:p>
        </p:txBody>
      </p:sp>
      <p:pic>
        <p:nvPicPr>
          <p:cNvPr id="10244" name="Picture 3" descr="j0149991.wmf"/>
          <p:cNvPicPr>
            <a:picLocks noChangeAspect="1"/>
          </p:cNvPicPr>
          <p:nvPr/>
        </p:nvPicPr>
        <p:blipFill>
          <a:blip r:embed="rId3" cstate="print"/>
          <a:srcRect/>
          <a:stretch>
            <a:fillRect/>
          </a:stretch>
        </p:blipFill>
        <p:spPr bwMode="auto">
          <a:xfrm>
            <a:off x="8145463" y="0"/>
            <a:ext cx="998537" cy="1025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Fat</a:t>
            </a:r>
          </a:p>
        </p:txBody>
      </p:sp>
      <p:sp>
        <p:nvSpPr>
          <p:cNvPr id="11267" name="Rectangle 3"/>
          <p:cNvSpPr>
            <a:spLocks noGrp="1" noChangeArrowheads="1"/>
          </p:cNvSpPr>
          <p:nvPr>
            <p:ph idx="1"/>
          </p:nvPr>
        </p:nvSpPr>
        <p:spPr>
          <a:xfrm>
            <a:off x="1905000" y="1295400"/>
            <a:ext cx="7239000" cy="4830763"/>
          </a:xfrm>
        </p:spPr>
        <p:txBody>
          <a:bodyPr/>
          <a:lstStyle/>
          <a:p>
            <a:pPr eaLnBrk="1" hangingPunct="1"/>
            <a:r>
              <a:rPr lang="en-US" b="1" u="sng" smtClean="0">
                <a:solidFill>
                  <a:srgbClr val="00B050"/>
                </a:solidFill>
              </a:rPr>
              <a:t>Purpose</a:t>
            </a:r>
            <a:r>
              <a:rPr lang="en-US" smtClean="0">
                <a:solidFill>
                  <a:srgbClr val="00B050"/>
                </a:solidFill>
              </a:rPr>
              <a:t>: major energy source in body</a:t>
            </a:r>
          </a:p>
          <a:p>
            <a:pPr eaLnBrk="1" hangingPunct="1"/>
            <a:r>
              <a:rPr lang="en-US" b="1" smtClean="0">
                <a:solidFill>
                  <a:srgbClr val="00B050"/>
                </a:solidFill>
              </a:rPr>
              <a:t>Functions:</a:t>
            </a:r>
          </a:p>
          <a:p>
            <a:pPr lvl="1" eaLnBrk="1" hangingPunct="1"/>
            <a:r>
              <a:rPr lang="en-US" smtClean="0">
                <a:solidFill>
                  <a:srgbClr val="00B050"/>
                </a:solidFill>
              </a:rPr>
              <a:t>Helps cushion the body’s organs</a:t>
            </a:r>
          </a:p>
          <a:p>
            <a:pPr lvl="1" eaLnBrk="1" hangingPunct="1"/>
            <a:r>
              <a:rPr lang="en-US" smtClean="0">
                <a:solidFill>
                  <a:srgbClr val="00B050"/>
                </a:solidFill>
              </a:rPr>
              <a:t>Regulates body temperature</a:t>
            </a:r>
          </a:p>
          <a:p>
            <a:pPr lvl="1" eaLnBrk="1" hangingPunct="1"/>
            <a:r>
              <a:rPr lang="en-US" smtClean="0">
                <a:solidFill>
                  <a:srgbClr val="00B050"/>
                </a:solidFill>
              </a:rPr>
              <a:t>Aids in fat-soluble vitamin transport &amp; absorption</a:t>
            </a:r>
            <a:endParaRPr lang="en-US" b="1" smtClean="0">
              <a:solidFill>
                <a:srgbClr val="00B050"/>
              </a:solidFill>
            </a:endParaRPr>
          </a:p>
          <a:p>
            <a:pPr eaLnBrk="1" hangingPunct="1"/>
            <a:r>
              <a:rPr lang="en-US" b="1" smtClean="0">
                <a:solidFill>
                  <a:srgbClr val="00B050"/>
                </a:solidFill>
              </a:rPr>
              <a:t>Fat usage in exercise:</a:t>
            </a:r>
          </a:p>
          <a:p>
            <a:pPr lvl="1" eaLnBrk="1" hangingPunct="1"/>
            <a:r>
              <a:rPr lang="en-US" smtClean="0">
                <a:solidFill>
                  <a:srgbClr val="00B050"/>
                </a:solidFill>
              </a:rPr>
              <a:t>In </a:t>
            </a:r>
            <a:r>
              <a:rPr lang="en-US" u="sng" smtClean="0">
                <a:solidFill>
                  <a:srgbClr val="00B050"/>
                </a:solidFill>
              </a:rPr>
              <a:t>aerobic exercise</a:t>
            </a:r>
            <a:r>
              <a:rPr lang="en-US" smtClean="0">
                <a:solidFill>
                  <a:srgbClr val="00B050"/>
                </a:solidFill>
              </a:rPr>
              <a:t>, both fat and carbohydrate are used for fuel – ex. jogging, biking, swimming</a:t>
            </a:r>
          </a:p>
          <a:p>
            <a:pPr lvl="1" eaLnBrk="1" hangingPunct="1"/>
            <a:r>
              <a:rPr lang="en-US" smtClean="0">
                <a:solidFill>
                  <a:srgbClr val="00B050"/>
                </a:solidFill>
              </a:rPr>
              <a:t>In </a:t>
            </a:r>
            <a:r>
              <a:rPr lang="en-US" u="sng" smtClean="0">
                <a:solidFill>
                  <a:srgbClr val="00B050"/>
                </a:solidFill>
              </a:rPr>
              <a:t>anaerobic exercise</a:t>
            </a:r>
            <a:r>
              <a:rPr lang="en-US" smtClean="0">
                <a:solidFill>
                  <a:srgbClr val="00B050"/>
                </a:solidFill>
              </a:rPr>
              <a:t> (high intensity), carbohydrate, a decreased amount of fat, is the primary source of fuel for exercise</a:t>
            </a:r>
            <a:endParaRPr lang="en-US" sz="2000" smtClean="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Fat: Best Choices</a:t>
            </a:r>
          </a:p>
        </p:txBody>
      </p:sp>
      <p:sp>
        <p:nvSpPr>
          <p:cNvPr id="12291" name="Rectangle 3"/>
          <p:cNvSpPr>
            <a:spLocks noGrp="1" noChangeArrowheads="1"/>
          </p:cNvSpPr>
          <p:nvPr>
            <p:ph idx="1"/>
          </p:nvPr>
        </p:nvSpPr>
        <p:spPr>
          <a:xfrm>
            <a:off x="1905000" y="1371600"/>
            <a:ext cx="7239000" cy="5705475"/>
          </a:xfrm>
        </p:spPr>
        <p:txBody>
          <a:bodyPr/>
          <a:lstStyle/>
          <a:p>
            <a:pPr eaLnBrk="1" hangingPunct="1"/>
            <a:r>
              <a:rPr lang="en-US" sz="2600" b="1" smtClean="0">
                <a:solidFill>
                  <a:srgbClr val="00B050"/>
                </a:solidFill>
              </a:rPr>
              <a:t>Saturated Fats: “Bad Fats”</a:t>
            </a:r>
          </a:p>
          <a:p>
            <a:pPr lvl="1" eaLnBrk="1" hangingPunct="1"/>
            <a:r>
              <a:rPr lang="en-US" smtClean="0">
                <a:solidFill>
                  <a:srgbClr val="00B050"/>
                </a:solidFill>
              </a:rPr>
              <a:t>Fried foods, pastries/baked goods, creamy foods</a:t>
            </a:r>
          </a:p>
          <a:p>
            <a:pPr eaLnBrk="1" hangingPunct="1"/>
            <a:r>
              <a:rPr lang="en-US" sz="2600" b="1" smtClean="0">
                <a:solidFill>
                  <a:srgbClr val="00B050"/>
                </a:solidFill>
              </a:rPr>
              <a:t>Unsaturated Fats: “Good Fats”</a:t>
            </a:r>
          </a:p>
          <a:p>
            <a:pPr lvl="1" eaLnBrk="1" hangingPunct="1"/>
            <a:r>
              <a:rPr lang="en-US" smtClean="0">
                <a:solidFill>
                  <a:srgbClr val="00B050"/>
                </a:solidFill>
              </a:rPr>
              <a:t>Peanut butter, almond butter, nuts, seeds</a:t>
            </a:r>
          </a:p>
          <a:p>
            <a:pPr lvl="1" eaLnBrk="1" hangingPunct="1"/>
            <a:r>
              <a:rPr lang="en-US" smtClean="0">
                <a:solidFill>
                  <a:srgbClr val="00B050"/>
                </a:solidFill>
              </a:rPr>
              <a:t>Olive oil and Canola Oil</a:t>
            </a:r>
          </a:p>
          <a:p>
            <a:pPr lvl="1" eaLnBrk="1" hangingPunct="1"/>
            <a:r>
              <a:rPr lang="en-US" smtClean="0">
                <a:solidFill>
                  <a:srgbClr val="00B050"/>
                </a:solidFill>
              </a:rPr>
              <a:t>Avocado</a:t>
            </a:r>
          </a:p>
          <a:p>
            <a:pPr lvl="1" eaLnBrk="1" hangingPunct="1"/>
            <a:r>
              <a:rPr lang="en-US" smtClean="0">
                <a:solidFill>
                  <a:srgbClr val="00B050"/>
                </a:solidFill>
              </a:rPr>
              <a:t>Flaxseed or flaxseed oil</a:t>
            </a:r>
          </a:p>
          <a:p>
            <a:pPr lvl="2" eaLnBrk="1" hangingPunct="1"/>
            <a:r>
              <a:rPr lang="en-US" sz="2000" smtClean="0">
                <a:solidFill>
                  <a:srgbClr val="00B050"/>
                </a:solidFill>
              </a:rPr>
              <a:t>Can buy milled, as oil, or in breads and cereals</a:t>
            </a:r>
          </a:p>
          <a:p>
            <a:pPr lvl="1" eaLnBrk="1" hangingPunct="1"/>
            <a:r>
              <a:rPr lang="en-US" smtClean="0">
                <a:solidFill>
                  <a:srgbClr val="00B050"/>
                </a:solidFill>
              </a:rPr>
              <a:t>Fats in fish like salmon</a:t>
            </a:r>
          </a:p>
          <a:p>
            <a:pPr eaLnBrk="1" hangingPunct="1"/>
            <a:r>
              <a:rPr lang="en-US" sz="2600" b="1" smtClean="0">
                <a:solidFill>
                  <a:srgbClr val="00B050"/>
                </a:solidFill>
              </a:rPr>
              <a:t>Remember</a:t>
            </a:r>
            <a:r>
              <a:rPr lang="en-US" sz="2600" smtClean="0">
                <a:solidFill>
                  <a:srgbClr val="00B050"/>
                </a:solidFill>
              </a:rPr>
              <a:t> that you get some fat in dairy products, meats, whole eggs, and energy bars/shakes</a:t>
            </a:r>
          </a:p>
          <a:p>
            <a:pPr eaLnBrk="1" hangingPunct="1"/>
            <a:endParaRPr lang="en-US" sz="2600" smtClean="0"/>
          </a:p>
        </p:txBody>
      </p:sp>
      <p:pic>
        <p:nvPicPr>
          <p:cNvPr id="12292" name="Picture 3" descr="j0233569.wmf"/>
          <p:cNvPicPr>
            <a:picLocks noChangeAspect="1"/>
          </p:cNvPicPr>
          <p:nvPr/>
        </p:nvPicPr>
        <p:blipFill>
          <a:blip r:embed="rId3" cstate="print"/>
          <a:srcRect/>
          <a:stretch>
            <a:fillRect/>
          </a:stretch>
        </p:blipFill>
        <p:spPr bwMode="auto">
          <a:xfrm>
            <a:off x="7559675" y="119063"/>
            <a:ext cx="1431925" cy="11223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t>Pre-Exercise Meal Timing</a:t>
            </a:r>
          </a:p>
        </p:txBody>
      </p:sp>
      <p:sp>
        <p:nvSpPr>
          <p:cNvPr id="13315" name="Rectangle 3"/>
          <p:cNvSpPr>
            <a:spLocks noGrp="1" noChangeArrowheads="1"/>
          </p:cNvSpPr>
          <p:nvPr>
            <p:ph idx="1"/>
          </p:nvPr>
        </p:nvSpPr>
        <p:spPr>
          <a:xfrm>
            <a:off x="1905000" y="1238250"/>
            <a:ext cx="7239000" cy="5619750"/>
          </a:xfrm>
        </p:spPr>
        <p:txBody>
          <a:bodyPr/>
          <a:lstStyle/>
          <a:p>
            <a:pPr eaLnBrk="1" hangingPunct="1"/>
            <a:r>
              <a:rPr lang="en-US" b="1" smtClean="0">
                <a:solidFill>
                  <a:srgbClr val="00B050"/>
                </a:solidFill>
              </a:rPr>
              <a:t>How much time should I allow for digestion of food?</a:t>
            </a:r>
          </a:p>
          <a:p>
            <a:pPr lvl="1" eaLnBrk="1" hangingPunct="1"/>
            <a:r>
              <a:rPr lang="en-US" smtClean="0">
                <a:solidFill>
                  <a:srgbClr val="00B050"/>
                </a:solidFill>
              </a:rPr>
              <a:t>Allow 3-4 hours for large meal </a:t>
            </a:r>
          </a:p>
          <a:p>
            <a:pPr lvl="2" eaLnBrk="1" hangingPunct="1"/>
            <a:r>
              <a:rPr lang="en-US" smtClean="0">
                <a:solidFill>
                  <a:srgbClr val="00B050"/>
                </a:solidFill>
              </a:rPr>
              <a:t>Meat, pasta, vegetables, salad, roll</a:t>
            </a:r>
          </a:p>
          <a:p>
            <a:pPr lvl="1" eaLnBrk="1" hangingPunct="1"/>
            <a:r>
              <a:rPr lang="en-US" smtClean="0">
                <a:solidFill>
                  <a:srgbClr val="00B050"/>
                </a:solidFill>
              </a:rPr>
              <a:t>Allow 2-3 hours for smaller meal</a:t>
            </a:r>
          </a:p>
          <a:p>
            <a:pPr lvl="2" eaLnBrk="1" hangingPunct="1"/>
            <a:r>
              <a:rPr lang="en-US" sz="2000" smtClean="0">
                <a:solidFill>
                  <a:srgbClr val="00B050"/>
                </a:solidFill>
              </a:rPr>
              <a:t>Sandwich, crackers/baked chips, fruit</a:t>
            </a:r>
          </a:p>
          <a:p>
            <a:pPr lvl="1" eaLnBrk="1" hangingPunct="1"/>
            <a:r>
              <a:rPr lang="en-US" smtClean="0">
                <a:solidFill>
                  <a:srgbClr val="00B050"/>
                </a:solidFill>
              </a:rPr>
              <a:t>Allow 1-2 hours for a blenderized meal to digest</a:t>
            </a:r>
          </a:p>
          <a:p>
            <a:pPr lvl="2" eaLnBrk="1" hangingPunct="1"/>
            <a:r>
              <a:rPr lang="en-US" sz="2000" smtClean="0">
                <a:solidFill>
                  <a:srgbClr val="00B050"/>
                </a:solidFill>
              </a:rPr>
              <a:t>Smoothie, protein drink/shake</a:t>
            </a:r>
          </a:p>
          <a:p>
            <a:pPr eaLnBrk="1" hangingPunct="1"/>
            <a:r>
              <a:rPr lang="en-US" b="1" smtClean="0">
                <a:solidFill>
                  <a:srgbClr val="00B050"/>
                </a:solidFill>
              </a:rPr>
              <a:t>Carbohydrate snack 30 minutes before exercise provides “energy burst” for performance</a:t>
            </a:r>
          </a:p>
          <a:p>
            <a:pPr lvl="1" eaLnBrk="1" hangingPunct="1"/>
            <a:r>
              <a:rPr lang="en-US" smtClean="0">
                <a:solidFill>
                  <a:srgbClr val="00B050"/>
                </a:solidFill>
              </a:rPr>
              <a:t>50-70% carbohydrate, low-moderate protein</a:t>
            </a:r>
          </a:p>
        </p:txBody>
      </p:sp>
      <p:pic>
        <p:nvPicPr>
          <p:cNvPr id="13316" name="Picture 4" descr="C:\Documents and Settings\goodsoa\Local Settings\Temporary Internet Files\Content.IE5\TPES53PQ\MC900332282[1].wmf"/>
          <p:cNvPicPr>
            <a:picLocks noChangeAspect="1" noChangeArrowheads="1"/>
          </p:cNvPicPr>
          <p:nvPr/>
        </p:nvPicPr>
        <p:blipFill>
          <a:blip r:embed="rId3" cstate="print"/>
          <a:srcRect/>
          <a:stretch>
            <a:fillRect/>
          </a:stretch>
        </p:blipFill>
        <p:spPr bwMode="auto">
          <a:xfrm>
            <a:off x="8001000" y="0"/>
            <a:ext cx="1143000" cy="1287463"/>
          </a:xfrm>
          <a:prstGeom prst="rect">
            <a:avLst/>
          </a:prstGeom>
          <a:noFill/>
          <a:ln w="9525">
            <a:noFill/>
            <a:miter lim="800000"/>
            <a:headEnd/>
            <a:tailEnd/>
          </a:ln>
        </p:spPr>
      </p:pic>
      <p:pic>
        <p:nvPicPr>
          <p:cNvPr id="13317" name="Picture 5" descr="C:\Documents and Settings\goodsoa\Local Settings\Temporary Internet Files\Content.IE5\S3X9VXK0\MC900264300[1].wmf"/>
          <p:cNvPicPr>
            <a:picLocks noChangeAspect="1" noChangeArrowheads="1"/>
          </p:cNvPicPr>
          <p:nvPr/>
        </p:nvPicPr>
        <p:blipFill>
          <a:blip r:embed="rId4" cstate="print"/>
          <a:srcRect/>
          <a:stretch>
            <a:fillRect/>
          </a:stretch>
        </p:blipFill>
        <p:spPr bwMode="auto">
          <a:xfrm>
            <a:off x="381000" y="5410200"/>
            <a:ext cx="1249363" cy="10874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Pre-Exercise Eating</a:t>
            </a:r>
          </a:p>
        </p:txBody>
      </p:sp>
      <p:sp>
        <p:nvSpPr>
          <p:cNvPr id="14339" name="Rectangle 3"/>
          <p:cNvSpPr>
            <a:spLocks noGrp="1" noChangeArrowheads="1"/>
          </p:cNvSpPr>
          <p:nvPr>
            <p:ph idx="1"/>
          </p:nvPr>
        </p:nvSpPr>
        <p:spPr>
          <a:xfrm>
            <a:off x="1905000" y="1352550"/>
            <a:ext cx="7239000" cy="5505450"/>
          </a:xfrm>
        </p:spPr>
        <p:txBody>
          <a:bodyPr/>
          <a:lstStyle/>
          <a:p>
            <a:pPr eaLnBrk="1" hangingPunct="1"/>
            <a:r>
              <a:rPr lang="en-US" b="1" u="sng" smtClean="0">
                <a:solidFill>
                  <a:srgbClr val="00B050"/>
                </a:solidFill>
              </a:rPr>
              <a:t>Pre-exercise meal</a:t>
            </a:r>
          </a:p>
          <a:p>
            <a:pPr lvl="1" eaLnBrk="1" hangingPunct="1"/>
            <a:r>
              <a:rPr lang="en-US" smtClean="0">
                <a:solidFill>
                  <a:srgbClr val="00B050"/>
                </a:solidFill>
              </a:rPr>
              <a:t>High carbohydrate </a:t>
            </a:r>
          </a:p>
          <a:p>
            <a:pPr lvl="1" eaLnBrk="1" hangingPunct="1"/>
            <a:r>
              <a:rPr lang="en-US" smtClean="0">
                <a:solidFill>
                  <a:srgbClr val="00B050"/>
                </a:solidFill>
              </a:rPr>
              <a:t>Low in fat &amp; fiber</a:t>
            </a:r>
          </a:p>
          <a:p>
            <a:pPr lvl="2" eaLnBrk="1" hangingPunct="1"/>
            <a:r>
              <a:rPr lang="en-US" smtClean="0">
                <a:solidFill>
                  <a:srgbClr val="00B050"/>
                </a:solidFill>
              </a:rPr>
              <a:t>These slow down digestion</a:t>
            </a:r>
          </a:p>
          <a:p>
            <a:pPr lvl="1" eaLnBrk="1" hangingPunct="1"/>
            <a:r>
              <a:rPr lang="en-US" smtClean="0">
                <a:solidFill>
                  <a:srgbClr val="00B050"/>
                </a:solidFill>
              </a:rPr>
              <a:t>Moderate protein</a:t>
            </a:r>
          </a:p>
          <a:p>
            <a:pPr lvl="1" eaLnBrk="1" hangingPunct="1"/>
            <a:r>
              <a:rPr lang="en-US" smtClean="0">
                <a:solidFill>
                  <a:srgbClr val="00B050"/>
                </a:solidFill>
              </a:rPr>
              <a:t>Combine protein + carbohydrate</a:t>
            </a:r>
          </a:p>
          <a:p>
            <a:pPr lvl="1" eaLnBrk="1" hangingPunct="1"/>
            <a:r>
              <a:rPr lang="en-US" smtClean="0">
                <a:solidFill>
                  <a:srgbClr val="00B050"/>
                </a:solidFill>
              </a:rPr>
              <a:t>Plenty of fluids</a:t>
            </a:r>
          </a:p>
          <a:p>
            <a:pPr eaLnBrk="1" hangingPunct="1"/>
            <a:r>
              <a:rPr lang="en-US" sz="3100" b="1" u="sng" smtClean="0">
                <a:solidFill>
                  <a:srgbClr val="00B050"/>
                </a:solidFill>
              </a:rPr>
              <a:t>Immediate Pre-exercise Snack</a:t>
            </a:r>
          </a:p>
          <a:p>
            <a:pPr lvl="1" eaLnBrk="1" hangingPunct="1"/>
            <a:r>
              <a:rPr lang="en-US" smtClean="0">
                <a:solidFill>
                  <a:srgbClr val="00B050"/>
                </a:solidFill>
              </a:rPr>
              <a:t>30 minutes before workout/game</a:t>
            </a:r>
          </a:p>
          <a:p>
            <a:pPr lvl="1" eaLnBrk="1" hangingPunct="1"/>
            <a:r>
              <a:rPr lang="en-US" smtClean="0">
                <a:solidFill>
                  <a:srgbClr val="00B050"/>
                </a:solidFill>
              </a:rPr>
              <a:t>High carbohydrate, small amount of protein to provide you with a boost of energy</a:t>
            </a:r>
          </a:p>
          <a:p>
            <a:pPr eaLnBrk="1" hangingPunct="1"/>
            <a:endParaRPr lang="en-US" smtClean="0"/>
          </a:p>
        </p:txBody>
      </p:sp>
      <p:pic>
        <p:nvPicPr>
          <p:cNvPr id="14340" name="Picture 3" descr="j0233491.wmf"/>
          <p:cNvPicPr>
            <a:picLocks noChangeAspect="1"/>
          </p:cNvPicPr>
          <p:nvPr/>
        </p:nvPicPr>
        <p:blipFill>
          <a:blip r:embed="rId3" cstate="print"/>
          <a:srcRect/>
          <a:stretch>
            <a:fillRect/>
          </a:stretch>
        </p:blipFill>
        <p:spPr bwMode="auto">
          <a:xfrm>
            <a:off x="7848600" y="0"/>
            <a:ext cx="1295400" cy="11096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en Hogan">
  <a:themeElements>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fontScheme name="Ben Hoga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 Hogan Template</Template>
  <TotalTime>394</TotalTime>
  <Words>1979</Words>
  <Application>Microsoft Office PowerPoint</Application>
  <PresentationFormat>On-screen Show (4:3)</PresentationFormat>
  <Paragraphs>323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Times New Roman</vt:lpstr>
      <vt:lpstr>Wingdings</vt:lpstr>
      <vt:lpstr>Calibri</vt:lpstr>
      <vt:lpstr>Verdana</vt:lpstr>
      <vt:lpstr>Ben Hogan</vt:lpstr>
      <vt:lpstr>Fueling the Athlete</vt:lpstr>
      <vt:lpstr>Why Sports Nutrition?</vt:lpstr>
      <vt:lpstr>Carbohydrates</vt:lpstr>
      <vt:lpstr>Carbohydrates: Best Choices</vt:lpstr>
      <vt:lpstr>Protein: Best Choices</vt:lpstr>
      <vt:lpstr>Fat</vt:lpstr>
      <vt:lpstr>Fat: Best Choices</vt:lpstr>
      <vt:lpstr>Pre-Exercise Meal Timing</vt:lpstr>
      <vt:lpstr>Pre-Exercise Eating</vt:lpstr>
      <vt:lpstr>Morning Training</vt:lpstr>
      <vt:lpstr>During Workouts</vt:lpstr>
      <vt:lpstr>Mid-Practice/Workout Snacks</vt:lpstr>
      <vt:lpstr>Post-Exercise Nutrition</vt:lpstr>
      <vt:lpstr>Post-Exercise 2-Hour Window</vt:lpstr>
      <vt:lpstr>What’s the proper balance?</vt:lpstr>
      <vt:lpstr>Post-Exercise Eating </vt:lpstr>
      <vt:lpstr>Carbohydrate: The Body Guard</vt:lpstr>
      <vt:lpstr>Post-Exercise Eating </vt:lpstr>
      <vt:lpstr>Nature’s Recovery Fluid</vt:lpstr>
      <vt:lpstr>Hydration</vt:lpstr>
      <vt:lpstr>Day-time Practice Eating Example</vt:lpstr>
      <vt:lpstr>2-a-day Practice Eating Example</vt:lpstr>
      <vt:lpstr>Weight Gain Tips</vt:lpstr>
      <vt:lpstr>High Calorie Food Exchanges</vt:lpstr>
      <vt:lpstr>Weight Gain Food Ideas</vt:lpstr>
      <vt:lpstr>Weight Loss/Leaning Out Tips</vt:lpstr>
      <vt:lpstr>Choosing Quality Calories</vt:lpstr>
      <vt:lpstr>Common Issues: Cramping</vt:lpstr>
      <vt:lpstr>Common Issues: Supplements</vt:lpstr>
      <vt:lpstr>“Under-recovery” &amp; Nutrition</vt:lpstr>
      <vt:lpstr>Sports Nutrition Goals</vt:lpstr>
    </vt:vector>
  </TitlesOfParts>
  <Company>THR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Goodson</dc:creator>
  <cp:lastModifiedBy>DT</cp:lastModifiedBy>
  <cp:revision>116</cp:revision>
  <dcterms:created xsi:type="dcterms:W3CDTF">2007-05-02T19:36:22Z</dcterms:created>
  <dcterms:modified xsi:type="dcterms:W3CDTF">2013-08-08T15:34:29Z</dcterms:modified>
</cp:coreProperties>
</file>