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330" r:id="rId15"/>
    <p:sldId id="273" r:id="rId16"/>
    <p:sldId id="274" r:id="rId17"/>
    <p:sldId id="275" r:id="rId18"/>
    <p:sldId id="276" r:id="rId19"/>
    <p:sldId id="283" r:id="rId20"/>
    <p:sldId id="277" r:id="rId21"/>
    <p:sldId id="278" r:id="rId22"/>
    <p:sldId id="324" r:id="rId23"/>
    <p:sldId id="279" r:id="rId24"/>
    <p:sldId id="325" r:id="rId25"/>
    <p:sldId id="281" r:id="rId26"/>
    <p:sldId id="282" r:id="rId27"/>
    <p:sldId id="285" r:id="rId28"/>
    <p:sldId id="289" r:id="rId29"/>
    <p:sldId id="286" r:id="rId30"/>
    <p:sldId id="290" r:id="rId31"/>
    <p:sldId id="291" r:id="rId32"/>
    <p:sldId id="293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2" r:id="rId50"/>
    <p:sldId id="313" r:id="rId51"/>
    <p:sldId id="314" r:id="rId52"/>
    <p:sldId id="315" r:id="rId53"/>
    <p:sldId id="316" r:id="rId54"/>
    <p:sldId id="328" r:id="rId55"/>
    <p:sldId id="317" r:id="rId56"/>
    <p:sldId id="327" r:id="rId57"/>
    <p:sldId id="329" r:id="rId58"/>
    <p:sldId id="319" r:id="rId59"/>
    <p:sldId id="320" r:id="rId60"/>
    <p:sldId id="322" r:id="rId61"/>
    <p:sldId id="323" r:id="rId62"/>
  </p:sldIdLst>
  <p:sldSz cx="9144000" cy="6858000" type="screen4x3"/>
  <p:notesSz cx="6858000" cy="9418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88" d="100"/>
          <a:sy n="8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CC7201-A2BF-460A-B1C7-A3A65426CEE0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60AB45-B3FE-45EE-804B-0E5A3962F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706438"/>
            <a:ext cx="4708525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73575"/>
            <a:ext cx="5486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2971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45563"/>
            <a:ext cx="2971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AFFD14-B32F-4BF7-8C26-829494A63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41A8D-DF44-4E82-8F38-32D478AFC7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36A99-6904-44FE-AFC5-5A8F95699DB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D98B3-5FA3-49E5-B51C-47D1A647EF1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08FC9-B9CE-47EE-AD47-87C64466277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A5FC2-2A64-4B30-B34B-BB2D1794CB7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FFD14-B32F-4BF7-8C26-829494A638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90565-48B8-4BBC-A150-2A467ED7045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C06B2-133D-4F29-9F4F-8684F9160A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BFBFE-9318-4197-BB1C-92918906E3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B88FB-DB9C-4C09-910F-4B3930A6763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453E-43BE-4F15-8AA4-2CC2DBB5237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98490-B2AB-4732-A133-4CB17DA8EC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3C17B-256C-4337-B07F-549578CA73A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72A18-D2CB-43F9-8404-82556AD7F29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D33BD-E862-4FD5-8E47-21819E043A7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7E2EF-3EFE-4BDE-AEBD-7975E1E6571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4AF2D-C8C9-403F-B0D4-D01ABDE935A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9AE18-A5DD-4806-895D-F167E7498A9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64A56-BC80-4518-A2F8-72871644677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51131-8551-4C24-AD53-392043D02CB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8D285-5479-479F-8B48-96FB620A55D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C38D3-D609-41EC-AF87-FC08F40FFAB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57620-D3BF-4046-8DCB-E22E1C2CC2E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EFC14-A08C-4397-B1DF-1F0F227AE6F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9C86D-49EA-4345-8507-6D0DA39DC2B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DFEC9-67B8-4A09-840F-B58EAD43C64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10A42-1BC6-496E-8C12-11DEFB2C4C4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C3B82-7E97-4A8D-BF0A-A60FFEEBFD0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801FD-ADCA-488A-8860-97B8DE872C6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7E74B-BA28-4DA0-8D33-50AD3FB3046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572F-77EF-4B6D-8D8C-6D790F9EF7C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1C93C-60FA-40E7-9E10-A16698FAF05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D17DB-C20F-4B5D-9598-719CBDD1A77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1A1C7-AC54-4EF2-B7DA-8A274B78E0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92439-28A1-440E-8C01-CF9F44F2F95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50DE7-DAC2-4BCF-B88A-B605B1F6A75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7B2B7-90BD-4929-BFB3-0FD28EF0281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8AE6F-AEAA-4288-893A-29877E1FEE1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138F8-49C6-47A4-98F0-3D9098D4C97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F87C8-5634-4BBB-87AA-CAF1BD4DFF5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A1E2E-6ECA-47D2-89CD-519F9861F6F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0E0E2-BAC7-4283-AD3E-0C682B462E5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B94D5-EB67-47AD-B3CD-86D4220A8C4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04560-6A73-47B9-A392-99866699244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02AFB-5E12-4588-96A7-26BB886AE04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EB12-FD90-485A-B54B-9C8FC5CF224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11DBE-239F-4D6C-8D83-8B272E32FC0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2ED19-6DA5-4580-804B-0C10AF3A1D0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75192-DD84-4E8A-8393-896C2178337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FFD14-B32F-4BF7-8C26-829494A6386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C3EC7-2DAA-4524-B594-48A3EAA80E7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A198F-D414-449C-A1C5-113D7ED98BC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FFD14-B32F-4BF7-8C26-829494A6386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F6819-6251-455A-A606-816CCF8E290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41E53-2542-4223-A1B9-34F9C8C3E43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05667-DFF8-4B4D-8B06-BCD19CEE381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E4874-FEF3-478C-A7AA-C8D6BDECF14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EBCFA-1241-40F4-8023-78B8644F3343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1FDF4-41DB-473A-BC84-107194B05F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F5474-0757-4A0A-8251-9235E53C603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E16B9-272E-45CB-A782-BFA33F9BA3E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4495800" y="6553200"/>
            <a:ext cx="434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cs typeface="Times New Roman" pitchFamily="18" charset="0"/>
              </a:rPr>
              <a:t>© </a:t>
            </a:r>
            <a:r>
              <a:rPr lang="en-US" sz="1200"/>
              <a:t>2007 McGraw-Hill Higher Education.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JuKce4hLB7U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Chapter 22: The Head, Face, Eyes, Ears, Nose and Throat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3400"/>
            <a:ext cx="3810000" cy="5638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Balance Tests</a:t>
            </a:r>
          </a:p>
          <a:p>
            <a:pPr lvl="2"/>
            <a:r>
              <a:rPr lang="en-US" sz="2000" dirty="0" smtClean="0"/>
              <a:t>Romberg Test</a:t>
            </a:r>
          </a:p>
          <a:p>
            <a:pPr lvl="3"/>
            <a:r>
              <a:rPr lang="en-US" sz="1800" dirty="0" smtClean="0"/>
              <a:t>Assess static balance - determine individual’s ability to stand and remain motionless</a:t>
            </a:r>
          </a:p>
          <a:p>
            <a:pPr lvl="3"/>
            <a:r>
              <a:rPr lang="en-US" sz="1800" dirty="0" smtClean="0"/>
              <a:t>Tandem stance is ideal</a:t>
            </a:r>
          </a:p>
          <a:p>
            <a:pPr lvl="1"/>
            <a:r>
              <a:rPr lang="en-US" sz="2400" dirty="0" smtClean="0"/>
              <a:t>Coordination tests</a:t>
            </a:r>
          </a:p>
          <a:p>
            <a:pPr lvl="2"/>
            <a:r>
              <a:rPr lang="en-US" sz="2000" dirty="0" smtClean="0"/>
              <a:t>Finger to nose, heel-to-toe walking</a:t>
            </a:r>
          </a:p>
          <a:p>
            <a:pPr lvl="2"/>
            <a:r>
              <a:rPr lang="en-US" sz="2000" dirty="0" smtClean="0"/>
              <a:t>Inability to perform tests may indicate injury to the cerebellum</a:t>
            </a:r>
          </a:p>
        </p:txBody>
      </p:sp>
      <p:pic>
        <p:nvPicPr>
          <p:cNvPr id="11267" name="Picture 9" descr="pre23615_22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92800" y="609600"/>
            <a:ext cx="1955800" cy="4891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381000"/>
            <a:ext cx="7772400" cy="57912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Cognitive Tests</a:t>
            </a:r>
          </a:p>
          <a:p>
            <a:pPr lvl="1">
              <a:buNone/>
            </a:pPr>
            <a:endParaRPr lang="en-US" sz="3200" dirty="0" smtClean="0"/>
          </a:p>
          <a:p>
            <a:pPr lvl="2"/>
            <a:r>
              <a:rPr lang="en-US" dirty="0" smtClean="0"/>
              <a:t>Used to establish impact of head trauma on cognitive function and to obtain objective measures to assess patient status and improvement</a:t>
            </a:r>
          </a:p>
          <a:p>
            <a:pPr lvl="2"/>
            <a:r>
              <a:rPr lang="en-US" dirty="0" smtClean="0"/>
              <a:t>On or off-field assessment</a:t>
            </a:r>
          </a:p>
          <a:p>
            <a:pPr lvl="3"/>
            <a:r>
              <a:rPr lang="en-US" dirty="0" smtClean="0"/>
              <a:t>Serial 7’s, months in reverse order, counting backwards</a:t>
            </a:r>
          </a:p>
          <a:p>
            <a:pPr lvl="3"/>
            <a:r>
              <a:rPr lang="en-US" dirty="0" smtClean="0"/>
              <a:t>Tests of recent memory (score of contest, breakfast game, 3 word recall)</a:t>
            </a:r>
          </a:p>
          <a:p>
            <a:pPr lvl="2"/>
            <a:r>
              <a:rPr lang="en-US" dirty="0" smtClean="0"/>
              <a:t>Neuropsychological Assessments</a:t>
            </a:r>
          </a:p>
          <a:p>
            <a:pPr lvl="3"/>
            <a:r>
              <a:rPr lang="en-US" dirty="0" smtClean="0"/>
              <a:t>Standardized Assessment of Concussion (SAC) provides immediate objective data concerning presence and severity of </a:t>
            </a:r>
            <a:r>
              <a:rPr lang="en-US" dirty="0" err="1" smtClean="0"/>
              <a:t>neurocognitive</a:t>
            </a:r>
            <a:r>
              <a:rPr lang="en-US" dirty="0" smtClean="0"/>
              <a:t> impairment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Recognition and Management of Specific Head Injuries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Skull Fracture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Most common cause is blunt trauma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Severe headache and nausea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Palpation may reveal defect in skull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be blood in the middle ear, ear canal, nose, </a:t>
            </a:r>
            <a:r>
              <a:rPr lang="en-US" dirty="0" err="1" smtClean="0"/>
              <a:t>ecchymosis</a:t>
            </a:r>
            <a:r>
              <a:rPr lang="en-US" dirty="0" smtClean="0"/>
              <a:t> around the eyes (raccoon eyes) or behind the ear (Battle’s sign)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Cerebrospinal fluid may also appear in ear and nose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Immediate hospitalization and referral to neurosurgeon</a:t>
            </a:r>
          </a:p>
        </p:txBody>
      </p:sp>
      <p:pic>
        <p:nvPicPr>
          <p:cNvPr id="13317" name="Picture 5" descr="http://health.rush.edu/healthinformation/graphics/images/en/19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743200" cy="2194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1534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Cerebral Concussion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Characterized by immediate and transient post-traumatic impairment of neural function</a:t>
            </a:r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Result of direct blow, acceleration/deceleration forces producing shaking of the brain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Primary symptoms – altered level of consciousness and amnesia (</a:t>
            </a:r>
            <a:r>
              <a:rPr lang="en-US" dirty="0" err="1" smtClean="0"/>
              <a:t>anterograde</a:t>
            </a:r>
            <a:r>
              <a:rPr lang="en-US" dirty="0" smtClean="0"/>
              <a:t> and retrograde)</a:t>
            </a:r>
          </a:p>
          <a:p>
            <a:pPr lvl="2"/>
            <a:r>
              <a:rPr lang="en-US" dirty="0" smtClean="0"/>
              <a:t>Brief periods of diminished consciousness or unconsciousness that lasts seconds or minutes</a:t>
            </a:r>
          </a:p>
          <a:p>
            <a:pPr lvl="2"/>
            <a:r>
              <a:rPr lang="en-US" dirty="0" smtClean="0"/>
              <a:t>Headache, tinnitus, nausea, irritability, confusion, disorientation, dizziness, posttraumatic amnesia, retrograde amnesia, concentration difficulty, blurred vision, photophobia, sleep disturbances</a:t>
            </a:r>
          </a:p>
        </p:txBody>
      </p:sp>
      <p:pic>
        <p:nvPicPr>
          <p:cNvPr id="14340" name="Picture 4" descr="http://www.aurorahealthcare.org/yourhealth/healthgate/images/exh36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"/>
            <a:ext cx="237911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www.thelantern.com/polopoly_fs/1.1724591!/image/250522229.jpg_gen/derivatives/landscape_260/250522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5029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381000"/>
            <a:ext cx="6934200" cy="5943600"/>
          </a:xfrm>
        </p:spPr>
        <p:txBody>
          <a:bodyPr/>
          <a:lstStyle/>
          <a:p>
            <a:pPr lvl="1"/>
            <a:r>
              <a:rPr lang="en-US" sz="3600" dirty="0" smtClean="0"/>
              <a:t> Care</a:t>
            </a:r>
          </a:p>
          <a:p>
            <a:pPr lvl="1">
              <a:buNone/>
            </a:pPr>
            <a:endParaRPr lang="en-US" sz="3200" dirty="0" smtClean="0"/>
          </a:p>
          <a:p>
            <a:pPr lvl="2"/>
            <a:r>
              <a:rPr lang="en-US" dirty="0" smtClean="0"/>
              <a:t>The decision to return an athlete to competition following a brain injury is a difficult one that takes a great deal of consideration</a:t>
            </a:r>
          </a:p>
          <a:p>
            <a:pPr lvl="2"/>
            <a:r>
              <a:rPr lang="en-US" dirty="0" smtClean="0"/>
              <a:t>If any loss of consciousness occurs the ATC must remove the athlete from competition </a:t>
            </a:r>
          </a:p>
          <a:p>
            <a:pPr lvl="2"/>
            <a:r>
              <a:rPr lang="en-US" dirty="0" smtClean="0"/>
              <a:t>With any loss of consciousness (LOC) a cervical spine injury should be assumed</a:t>
            </a:r>
          </a:p>
          <a:p>
            <a:pPr lvl="2"/>
            <a:r>
              <a:rPr lang="en-US" dirty="0" smtClean="0"/>
              <a:t>Objective measures (BESS and SAC) should be used to determine readiness to play</a:t>
            </a:r>
          </a:p>
          <a:p>
            <a:pPr lvl="2"/>
            <a:r>
              <a:rPr lang="en-US" dirty="0" smtClean="0"/>
              <a:t>A number of guidelines have been </a:t>
            </a:r>
          </a:p>
          <a:p>
            <a:pPr lvl="2">
              <a:buNone/>
            </a:pPr>
            <a:r>
              <a:rPr lang="en-US" dirty="0" smtClean="0"/>
              <a:t>   established to in an effort to aid clinicians  </a:t>
            </a:r>
          </a:p>
          <a:p>
            <a:pPr lvl="2">
              <a:buNone/>
            </a:pPr>
            <a:r>
              <a:rPr lang="en-US" dirty="0" smtClean="0"/>
              <a:t>    in their decisions</a:t>
            </a:r>
          </a:p>
        </p:txBody>
      </p:sp>
      <p:pic>
        <p:nvPicPr>
          <p:cNvPr id="15364" name="Picture 4" descr="http://regionalsportsmedicine.org/wp-content/uploads/2011/12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3076575" cy="231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685800"/>
            <a:ext cx="8153400" cy="4648200"/>
          </a:xfrm>
        </p:spPr>
        <p:txBody>
          <a:bodyPr/>
          <a:lstStyle/>
          <a:p>
            <a:pPr lvl="1"/>
            <a:r>
              <a:rPr lang="en-US" sz="3600" dirty="0" smtClean="0"/>
              <a:t>Care (continued)</a:t>
            </a:r>
          </a:p>
          <a:p>
            <a:pPr lvl="1">
              <a:buNone/>
            </a:pPr>
            <a:endParaRPr lang="en-US" sz="3600" dirty="0" smtClean="0"/>
          </a:p>
          <a:p>
            <a:pPr lvl="2"/>
            <a:r>
              <a:rPr lang="en-US" dirty="0" smtClean="0"/>
              <a:t>All post-concussive symptoms should be resolved prior to returning to play -- any return to play should be gradual</a:t>
            </a:r>
          </a:p>
          <a:p>
            <a:pPr lvl="2"/>
            <a:r>
              <a:rPr lang="en-US" dirty="0" smtClean="0"/>
              <a:t>Athlete must be cleared by the team physician</a:t>
            </a:r>
          </a:p>
          <a:p>
            <a:pPr lvl="2"/>
            <a:r>
              <a:rPr lang="en-US" dirty="0" smtClean="0"/>
              <a:t>Recurrent concussions can produce cumulative traumatic injury to the brain</a:t>
            </a:r>
          </a:p>
          <a:p>
            <a:pPr lvl="2"/>
            <a:r>
              <a:rPr lang="en-US" dirty="0" smtClean="0"/>
              <a:t>Following an initial concussion the chances of a second episode are 3-6 times greater</a:t>
            </a:r>
          </a:p>
          <a:p>
            <a:endParaRPr lang="en-US" dirty="0" smtClean="0"/>
          </a:p>
        </p:txBody>
      </p:sp>
      <p:pic>
        <p:nvPicPr>
          <p:cNvPr id="16388" name="Picture 4" descr="Concu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143125" cy="2324100"/>
          </a:xfrm>
          <a:prstGeom prst="rect">
            <a:avLst/>
          </a:prstGeom>
          <a:noFill/>
        </p:spPr>
      </p:pic>
      <p:pic>
        <p:nvPicPr>
          <p:cNvPr id="16390" name="Picture 6" descr="http://t3.gstatic.com/images?q=tbn:ANd9GcTmmVNT1yhXkcfI_Zvcy2tQAdwBNDutKKcgkvVXFTdxLqJZZm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495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533400"/>
            <a:ext cx="77724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Post-concussion Syndrome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Condition which occurs following a concussion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be associated w/ those MHI’s that don’t 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 smtClean="0"/>
              <a:t>  involve a LOC or in cases of severe concussions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Athlete complains of a range of post-concussion problems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Persistent headaches, impaired memory, lack of concentration, anxiety and irritability, giddiness, fatigue, depression, visual disturbances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May begin immediately following injury and may last for weeks to months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ATC should treat symptoms to greatest extent possible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Return athlete to play when all signs and symptoms have fully resolved</a:t>
            </a:r>
          </a:p>
        </p:txBody>
      </p:sp>
      <p:pic>
        <p:nvPicPr>
          <p:cNvPr id="17412" name="Picture 4" descr="http://www.osmc.com/images/photo_concussion_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"/>
            <a:ext cx="1916206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28600"/>
            <a:ext cx="7772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Second Impact Syndrome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Result of rapid swelling and </a:t>
            </a:r>
            <a:r>
              <a:rPr lang="en-US" dirty="0" err="1" smtClean="0"/>
              <a:t>herniation</a:t>
            </a:r>
            <a:r>
              <a:rPr lang="en-US" dirty="0" smtClean="0"/>
              <a:t> of brain after a second head injury before symptoms of the initial injury have resolved</a:t>
            </a:r>
          </a:p>
          <a:p>
            <a:pPr lvl="2"/>
            <a:r>
              <a:rPr lang="en-US" dirty="0" smtClean="0"/>
              <a:t>Second impact may be relatively minimal and not involve contact w/ the cranium</a:t>
            </a:r>
          </a:p>
          <a:p>
            <a:pPr lvl="2"/>
            <a:r>
              <a:rPr lang="en-US" dirty="0" smtClean="0"/>
              <a:t>Impact disrupts the brain’s blood </a:t>
            </a:r>
            <a:r>
              <a:rPr lang="en-US" dirty="0" err="1" smtClean="0"/>
              <a:t>autoregulatory</a:t>
            </a:r>
            <a:r>
              <a:rPr lang="en-US" dirty="0" smtClean="0"/>
              <a:t> system leading to swelling, increasing intracranial pressure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Often athlete does not LOC and may looked stunned</a:t>
            </a:r>
          </a:p>
          <a:p>
            <a:pPr lvl="2"/>
            <a:r>
              <a:rPr lang="en-US" dirty="0" smtClean="0"/>
              <a:t>W/in 15 seconds to several minutes of injury athlete’s condition degrades rapidly</a:t>
            </a:r>
          </a:p>
          <a:p>
            <a:pPr lvl="3"/>
            <a:r>
              <a:rPr lang="en-US" dirty="0" smtClean="0"/>
              <a:t>Dilated pupils, loss of eye movement, LOC leading to coma, and respiratory failure</a:t>
            </a:r>
          </a:p>
          <a:p>
            <a:pPr lvl="1"/>
            <a:endParaRPr lang="en-US" dirty="0" smtClean="0"/>
          </a:p>
        </p:txBody>
      </p:sp>
      <p:pic>
        <p:nvPicPr>
          <p:cNvPr id="18436" name="Picture 4" descr="http://emt.bu.edu/em610/em610_ol_spring_2008/mtoda125/subdural%20hemat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424349" cy="1709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r>
              <a:rPr lang="en-US" sz="3200" dirty="0" smtClean="0"/>
              <a:t>Second Impact Syndrome (continued)</a:t>
            </a:r>
          </a:p>
          <a:p>
            <a:pPr>
              <a:buNone/>
            </a:pPr>
            <a:endParaRPr lang="en-US" sz="3200" dirty="0" smtClean="0"/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Life-threatening injury that must be addressed w/in 5 minutes w/ life saving measures performed at an emergency facility</a:t>
            </a:r>
          </a:p>
          <a:p>
            <a:pPr lvl="2"/>
            <a:r>
              <a:rPr lang="en-US" dirty="0" smtClean="0"/>
              <a:t>Best management is prevention from the ATC’s perspective</a:t>
            </a:r>
          </a:p>
        </p:txBody>
      </p:sp>
      <p:pic>
        <p:nvPicPr>
          <p:cNvPr id="19460" name="Picture 4" descr="http://www.docgrimes.com/storage/feat-coaches-concussion.jpg?__SQUARESPACE_CACHEVERSION=1319042399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10000"/>
            <a:ext cx="36195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Prevention of Injuries to the Head, Face, Eyes, Ears, Nose and Throat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r>
              <a:rPr lang="en-US" dirty="0" smtClean="0"/>
              <a:t>Head and face injuries are prevalent in sport, particularly in collision and contact sports</a:t>
            </a:r>
          </a:p>
          <a:p>
            <a:r>
              <a:rPr lang="en-US" dirty="0" smtClean="0"/>
              <a:t>Education and protective equipment are critical in preventing injuries to the head and face</a:t>
            </a:r>
          </a:p>
          <a:p>
            <a:r>
              <a:rPr lang="en-US" dirty="0" smtClean="0"/>
              <a:t>Head trauma results in more fatalities than other sports injury</a:t>
            </a:r>
          </a:p>
          <a:p>
            <a:r>
              <a:rPr lang="en-US" dirty="0" smtClean="0"/>
              <a:t>Morbidity and mortality associated w/ brain injury have been labeled the silent epidemic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304800"/>
            <a:ext cx="8153400" cy="59436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200" dirty="0" smtClean="0"/>
              <a:t>Cerebral Contusion</a:t>
            </a:r>
          </a:p>
          <a:p>
            <a:pPr>
              <a:lnSpc>
                <a:spcPct val="85000"/>
              </a:lnSpc>
              <a:buNone/>
            </a:pPr>
            <a:endParaRPr lang="en-US" sz="3200" dirty="0" smtClean="0"/>
          </a:p>
          <a:p>
            <a:pPr lvl="1">
              <a:lnSpc>
                <a:spcPct val="85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Focal injury to the brain that involves small hemorrhages or intracranial bleeding w/in the cortex, stem or cerebellum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Generally occurs when head strikes a stationary object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Severity will vary greatly based on the extent of the injury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Will likely experience a LOC followed by a very talkative state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Normal neurological exam; presenting w/ headache, dizziness and nausea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Hospitalization w/ CT and MRI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Treatment will vary according to status of the athlete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Return to play occurs when athlete is asymptomatic and CT is normal</a:t>
            </a:r>
          </a:p>
        </p:txBody>
      </p:sp>
      <p:pic>
        <p:nvPicPr>
          <p:cNvPr id="20484" name="Picture 4" descr="http://www.pathology.vcu.edu/WirSelfInst/neuro_medStudents/image/2561traumpix/09hemg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177142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1000"/>
            <a:ext cx="3810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Epidural Hematoma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Blow to head or skull fracture which tear </a:t>
            </a:r>
            <a:r>
              <a:rPr lang="en-US" dirty="0" err="1" smtClean="0"/>
              <a:t>meningeal</a:t>
            </a:r>
            <a:r>
              <a:rPr lang="en-US" dirty="0" smtClean="0"/>
              <a:t> arteries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Blood pressure, blood accumulation and creation of hematoma occur rapidly (minutes to hours)</a:t>
            </a:r>
          </a:p>
        </p:txBody>
      </p:sp>
      <p:pic>
        <p:nvPicPr>
          <p:cNvPr id="21507" name="Picture 7" descr="pre23615_22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371600"/>
            <a:ext cx="41910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419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LOC followed by period of lucidity, showing few signs and symptoms of serious head injury</a:t>
            </a:r>
          </a:p>
          <a:p>
            <a:pPr lvl="2"/>
            <a:r>
              <a:rPr lang="en-US" dirty="0" smtClean="0"/>
              <a:t>Gradual progression of S&amp;S</a:t>
            </a:r>
          </a:p>
          <a:p>
            <a:pPr lvl="3"/>
            <a:r>
              <a:rPr lang="en-US" dirty="0" smtClean="0"/>
              <a:t>Head pains, dizziness, nausea, dilation of one pupil (same side as injury), deterioration of consciousness, neck rigidity, depression of pulse and respiration, and convulsion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Requires urgent neurosurgical care; CT is necessary for diagnosis</a:t>
            </a:r>
          </a:p>
          <a:p>
            <a:pPr lvl="2"/>
            <a:r>
              <a:rPr lang="en-US" dirty="0" smtClean="0"/>
              <a:t>Must relieve pressure to avoid disability or death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Subdural Hematoma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Cause of Injury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Result of acceleration/deceleration forces that tear vessels that bridge dura mater and brain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Venous bleeding (simple hematoma may result in little to no damage to cerebellum while more complicated bleed can damage cortex)</a:t>
            </a:r>
          </a:p>
        </p:txBody>
      </p:sp>
      <p:pic>
        <p:nvPicPr>
          <p:cNvPr id="23556" name="Picture 6" descr="pre23615_22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781175"/>
            <a:ext cx="4114800" cy="3719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3505200"/>
          </a:xfrm>
        </p:spPr>
        <p:txBody>
          <a:bodyPr/>
          <a:lstStyle/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Athlete may experience LOC, dilation of one pupil</a:t>
            </a:r>
          </a:p>
          <a:p>
            <a:pPr lvl="2"/>
            <a:r>
              <a:rPr lang="en-US" dirty="0" smtClean="0"/>
              <a:t>Signs of headache, dizziness, nausea or sleepiness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Immediate medical attention</a:t>
            </a:r>
          </a:p>
          <a:p>
            <a:pPr lvl="2"/>
            <a:r>
              <a:rPr lang="en-US" dirty="0" smtClean="0"/>
              <a:t>CT or MRI is necessary to determine extent of injury</a:t>
            </a:r>
          </a:p>
          <a:p>
            <a:endParaRPr lang="en-US" dirty="0" smtClean="0"/>
          </a:p>
        </p:txBody>
      </p:sp>
      <p:pic>
        <p:nvPicPr>
          <p:cNvPr id="24580" name="Picture 4" descr="http://topics.info.com/image/400x200/2031_concussion_sympt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14800"/>
            <a:ext cx="21621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381000"/>
            <a:ext cx="7772400" cy="5486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Migraine Headaches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Disordered characterized by recurrent attacks of severe headache</a:t>
            </a:r>
          </a:p>
          <a:p>
            <a:pPr lvl="2"/>
            <a:r>
              <a:rPr lang="en-US" dirty="0" smtClean="0"/>
              <a:t>Seen in those that have had repeated head trauma</a:t>
            </a:r>
          </a:p>
          <a:p>
            <a:pPr lvl="2"/>
            <a:r>
              <a:rPr lang="en-US" dirty="0" smtClean="0"/>
              <a:t>Exact cause unknown (believed to be vascular)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Sudden onset w/ possible visual or gastrointestinal problems</a:t>
            </a:r>
          </a:p>
          <a:p>
            <a:pPr lvl="2"/>
            <a:r>
              <a:rPr lang="en-US" dirty="0" smtClean="0"/>
              <a:t>Flashes of light, blindness (half field vision), </a:t>
            </a:r>
            <a:r>
              <a:rPr lang="en-US" dirty="0" err="1" smtClean="0"/>
              <a:t>paresthesia</a:t>
            </a:r>
            <a:endParaRPr lang="en-US" dirty="0" smtClean="0"/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Prevention is key</a:t>
            </a:r>
          </a:p>
          <a:p>
            <a:pPr lvl="2"/>
            <a:r>
              <a:rPr lang="en-US" dirty="0" smtClean="0"/>
              <a:t>Prescription medications have a high success rate</a:t>
            </a:r>
          </a:p>
        </p:txBody>
      </p:sp>
      <p:pic>
        <p:nvPicPr>
          <p:cNvPr id="25604" name="Picture 4" descr="http://www.drugs.com/health-guide/images/205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273443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457200"/>
            <a:ext cx="77724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sz="3200" dirty="0" smtClean="0"/>
              <a:t>Scalp Injuries</a:t>
            </a:r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  <a:buNone/>
            </a:pP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Blunt trauma or penetrating trauma tends to be the cause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Can occur in conjunction with serious head trauma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Athlete complains of blow to the head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Bleeding is often extensive (difficult to pinpoint exact site)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Clean w/ antiseptic soap and water (remove debris)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Cut away hair if necessary to expose area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Apply firm pressure or astringent to reduce bleeding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Wounds larger than 1/2 inch in length should be referred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Smaller wounds can be covered w/ protective covering and gauze (use extra adherent)</a:t>
            </a:r>
          </a:p>
        </p:txBody>
      </p:sp>
      <p:pic>
        <p:nvPicPr>
          <p:cNvPr id="26629" name="Picture 5" descr="http://drugline.org/img/ail/1122_112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Recognition and Management of Specific Facial Injuries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495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Mandible Fractures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Cause of Injury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Direct blow (generally fractures at frontal angle)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Signs of Injury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Deformity, loss of occlusion, pain with biting, bleeding around teeth, lower lip anesthesia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Care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Temporary immobilization w/ elastic wrap followed by reduction and fixation</a:t>
            </a:r>
          </a:p>
          <a:p>
            <a:pPr lvl="1"/>
            <a:endParaRPr lang="en-US" sz="2400" smtClean="0"/>
          </a:p>
        </p:txBody>
      </p:sp>
      <p:pic>
        <p:nvPicPr>
          <p:cNvPr id="27652" name="Picture 9" descr="pre23615_220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2438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pre23615_220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88" y="3505200"/>
            <a:ext cx="19145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304800"/>
            <a:ext cx="7772400" cy="6019800"/>
          </a:xfrm>
        </p:spPr>
        <p:txBody>
          <a:bodyPr/>
          <a:lstStyle/>
          <a:p>
            <a:r>
              <a:rPr lang="en-US" sz="3200" dirty="0" err="1" smtClean="0"/>
              <a:t>Zygomatic</a:t>
            </a:r>
            <a:r>
              <a:rPr lang="en-US" sz="3200" dirty="0" smtClean="0"/>
              <a:t> complex (cheekbone) fracture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MOI = direct blow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Deformity, or bony discrepancy, nosebleed, </a:t>
            </a:r>
            <a:r>
              <a:rPr lang="en-US" dirty="0" err="1" smtClean="0"/>
              <a:t>diplopia</a:t>
            </a:r>
            <a:r>
              <a:rPr lang="en-US" dirty="0" smtClean="0"/>
              <a:t>, and numbness in cheek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Cold application to control edema and immediate referral to a physician</a:t>
            </a:r>
          </a:p>
          <a:p>
            <a:pPr lvl="2"/>
            <a:r>
              <a:rPr lang="en-US" dirty="0" smtClean="0"/>
              <a:t>Healing will take 6-8 weeks and proper gear will be required upon return to play</a:t>
            </a:r>
          </a:p>
        </p:txBody>
      </p:sp>
      <p:pic>
        <p:nvPicPr>
          <p:cNvPr id="28676" name="Picture 4" descr="http://www.exodontia.info/files/Postop_Fixation_of_fractured_zygoma_showing_the_black_eye_and_lateral_subconjunctival_haemat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"/>
            <a:ext cx="1563595" cy="219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3886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Facial Lacerations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Result of a direct impact, and indirect compressive force or contact w/ a sharp object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Pain, substantial bleeding, 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Apply pressure to control bleeding</a:t>
            </a:r>
          </a:p>
          <a:p>
            <a:pPr lvl="2"/>
            <a:r>
              <a:rPr lang="en-US" dirty="0" smtClean="0"/>
              <a:t>Referral to a physician will be necessary for stitches</a:t>
            </a:r>
          </a:p>
          <a:p>
            <a:pPr lvl="2"/>
            <a:endParaRPr lang="en-US" dirty="0" smtClean="0"/>
          </a:p>
        </p:txBody>
      </p:sp>
      <p:pic>
        <p:nvPicPr>
          <p:cNvPr id="29699" name="ClipArt Placeholder 4" descr="imagesCA9SY6AI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914400"/>
            <a:ext cx="3505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re23615_220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731838"/>
            <a:ext cx="8915400" cy="5110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Dental Anatomy</a:t>
            </a:r>
          </a:p>
        </p:txBody>
      </p:sp>
      <p:pic>
        <p:nvPicPr>
          <p:cNvPr id="30723" name="Picture 5" descr="pre23615_22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604963"/>
            <a:ext cx="5181600" cy="472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Prevention of Dental Injuries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When engaged in contact/collision sports mouth guards should be routinely worn</a:t>
            </a:r>
          </a:p>
          <a:p>
            <a:pPr lvl="1"/>
            <a:r>
              <a:rPr lang="en-US" sz="2400" smtClean="0"/>
              <a:t>Greatly reduces the incidence of oral injuries</a:t>
            </a:r>
          </a:p>
          <a:p>
            <a:r>
              <a:rPr lang="en-US" sz="2800" smtClean="0"/>
              <a:t>Practice good dental hygiene</a:t>
            </a:r>
          </a:p>
          <a:p>
            <a:r>
              <a:rPr lang="en-US" sz="2800" smtClean="0"/>
              <a:t>Dental screenings should occur yearly</a:t>
            </a:r>
          </a:p>
          <a:p>
            <a:r>
              <a:rPr lang="en-US" sz="2800" smtClean="0"/>
              <a:t>Cavity prevention</a:t>
            </a:r>
          </a:p>
          <a:p>
            <a:r>
              <a:rPr lang="en-US" sz="2800" smtClean="0"/>
              <a:t>Prevention of abscess development, gingivitis, and periodontitis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Recognition and Management of Specific Dental Injuries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32771" name="Picture 2" descr="hockey-play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533400"/>
            <a:ext cx="7391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Tooth Fractures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Impact to the jaw, direct trauma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Uncomplicated fractures produce fragments w/out bleeding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Complicated fractures produce bleeding, w/ the tooth chamber being exposed w/ a great deal of pain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Root fractures are difficult to determine and require follow-up w/ X-ray</a:t>
            </a:r>
          </a:p>
        </p:txBody>
      </p:sp>
      <p:pic>
        <p:nvPicPr>
          <p:cNvPr id="33796" name="Picture 4" descr="http://www.arid.ws/_Media/ceramic_veneer_bs_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400"/>
            <a:ext cx="305752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533400"/>
            <a:ext cx="75438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Tooth Fractures (continued)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Uncomplicated and complicated crown fractures do not require immediate attention</a:t>
            </a:r>
          </a:p>
          <a:p>
            <a:pPr lvl="3"/>
            <a:r>
              <a:rPr lang="en-US" dirty="0" smtClean="0"/>
              <a:t>Fractured pieces can be placed in a bag and </a:t>
            </a:r>
            <a:r>
              <a:rPr lang="en-US" dirty="0" err="1" smtClean="0"/>
              <a:t>and</a:t>
            </a:r>
            <a:r>
              <a:rPr lang="en-US" dirty="0" smtClean="0"/>
              <a:t> if not sensitive to air or cold, follow-up can wait for 24-48 hours</a:t>
            </a:r>
          </a:p>
          <a:p>
            <a:pPr lvl="3"/>
            <a:r>
              <a:rPr lang="en-US" dirty="0" smtClean="0"/>
              <a:t>Bleeding can be controlled via gauze</a:t>
            </a:r>
          </a:p>
          <a:p>
            <a:pPr lvl="3"/>
            <a:r>
              <a:rPr lang="en-US" dirty="0" smtClean="0"/>
              <a:t>Cosmetic reconstruction of tooth</a:t>
            </a:r>
          </a:p>
          <a:p>
            <a:pPr lvl="2"/>
            <a:r>
              <a:rPr lang="en-US" dirty="0" smtClean="0"/>
              <a:t>In instances of root fractures, the athlete can continue to play but must follow-up immediately following competition</a:t>
            </a:r>
          </a:p>
          <a:p>
            <a:pPr lvl="3"/>
            <a:r>
              <a:rPr lang="en-US" dirty="0" smtClean="0"/>
              <a:t>Tooth repositioning may be required, along with bracing and the use of mouthpieces in the future</a:t>
            </a:r>
          </a:p>
          <a:p>
            <a:pPr lvl="3"/>
            <a:endParaRPr lang="en-US" dirty="0" smtClean="0"/>
          </a:p>
        </p:txBody>
      </p:sp>
      <p:pic>
        <p:nvPicPr>
          <p:cNvPr id="34820" name="Picture 4" descr="http://www.toothiq.com/dental-images-thumb/240px-chipped-tooth-anterior-sports-injury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457200"/>
            <a:ext cx="8610600" cy="56388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Tooth </a:t>
            </a:r>
            <a:r>
              <a:rPr lang="en-US" dirty="0" err="1" smtClean="0"/>
              <a:t>Subluxation</a:t>
            </a:r>
            <a:r>
              <a:rPr lang="en-US" dirty="0" smtClean="0"/>
              <a:t>, </a:t>
            </a:r>
            <a:r>
              <a:rPr lang="en-US" dirty="0" err="1" smtClean="0"/>
              <a:t>Luxation</a:t>
            </a:r>
            <a:r>
              <a:rPr lang="en-US" dirty="0" smtClean="0"/>
              <a:t> and Avulsion </a:t>
            </a:r>
          </a:p>
          <a:p>
            <a:pPr>
              <a:lnSpc>
                <a:spcPct val="85000"/>
              </a:lnSpc>
              <a:buNone/>
            </a:pP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Direct blow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Tooth may be slightly loosened, dislodged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When </a:t>
            </a:r>
            <a:r>
              <a:rPr lang="en-US" dirty="0" err="1" smtClean="0"/>
              <a:t>subluxed</a:t>
            </a:r>
            <a:r>
              <a:rPr lang="en-US" dirty="0" smtClean="0"/>
              <a:t> tooth may be loose w/in socket w/ little or no pain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With </a:t>
            </a:r>
            <a:r>
              <a:rPr lang="en-US" dirty="0" err="1" smtClean="0"/>
              <a:t>luxations</a:t>
            </a:r>
            <a:r>
              <a:rPr lang="en-US" dirty="0" smtClean="0"/>
              <a:t>, no fracture has occurred, however, there is displacement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W/ an avulsion, the tooth is completely knocked from the oral cavity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For a </a:t>
            </a:r>
            <a:r>
              <a:rPr lang="en-US" dirty="0" err="1" smtClean="0"/>
              <a:t>subluxed</a:t>
            </a:r>
            <a:r>
              <a:rPr lang="en-US" dirty="0" smtClean="0"/>
              <a:t> tooth, referral should occur w/in the first 48 hours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With a </a:t>
            </a:r>
            <a:r>
              <a:rPr lang="en-US" dirty="0" err="1" smtClean="0"/>
              <a:t>luxated</a:t>
            </a:r>
            <a:r>
              <a:rPr lang="en-US" dirty="0" smtClean="0"/>
              <a:t> tooth, repositioning should be attempted along w/ immediate follow-up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Avulsed teeth should not be re-implanted except by a dentist (use a Save a Tooth Kit, milk or saline)</a:t>
            </a:r>
          </a:p>
        </p:txBody>
      </p:sp>
      <p:pic>
        <p:nvPicPr>
          <p:cNvPr id="35844" name="Picture 4" descr="http://www.capedental.com/dental-blog/wp-content/uploads/2012/02/IMG_5053-290x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"/>
            <a:ext cx="177165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Nasal Injuries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7924800" cy="4114800"/>
          </a:xfrm>
        </p:spPr>
        <p:txBody>
          <a:bodyPr/>
          <a:lstStyle/>
          <a:p>
            <a:r>
              <a:rPr lang="en-US" smtClean="0"/>
              <a:t>Nasal Fractures and Chondral Separation</a:t>
            </a:r>
          </a:p>
          <a:p>
            <a:pPr lvl="1"/>
            <a:r>
              <a:rPr lang="en-US" smtClean="0"/>
              <a:t>Cause of Injury</a:t>
            </a:r>
          </a:p>
          <a:p>
            <a:pPr lvl="2"/>
            <a:r>
              <a:rPr lang="en-US" smtClean="0"/>
              <a:t>Direct blow</a:t>
            </a:r>
          </a:p>
          <a:p>
            <a:pPr lvl="1"/>
            <a:r>
              <a:rPr lang="en-US" smtClean="0"/>
              <a:t>Signs of Injury</a:t>
            </a:r>
          </a:p>
          <a:p>
            <a:pPr lvl="2"/>
            <a:r>
              <a:rPr lang="en-US" smtClean="0"/>
              <a:t>Separation of frontal processes of maxilla, separation of lateral cartilage or combination</a:t>
            </a:r>
          </a:p>
          <a:p>
            <a:pPr lvl="2"/>
            <a:r>
              <a:rPr lang="en-US" smtClean="0"/>
              <a:t>Profuse bleeding and hemorrhaging, immediate swelling and deformity</a:t>
            </a:r>
          </a:p>
        </p:txBody>
      </p:sp>
      <p:pic>
        <p:nvPicPr>
          <p:cNvPr id="36869" name="Picture 5" descr="http://www.mhhe.com/hper/physed/athletictraining/illustrations/ch27/27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191000"/>
            <a:ext cx="2057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685800"/>
            <a:ext cx="8001000" cy="3200400"/>
          </a:xfrm>
        </p:spPr>
        <p:txBody>
          <a:bodyPr/>
          <a:lstStyle/>
          <a:p>
            <a:r>
              <a:rPr lang="en-US" sz="2800" dirty="0" smtClean="0"/>
              <a:t>Care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Control bleeding and refer to a physician for X-</a:t>
            </a:r>
            <a:r>
              <a:rPr lang="en-US" sz="2400" dirty="0" err="1" smtClean="0"/>
              <a:t>ray,examination</a:t>
            </a:r>
            <a:r>
              <a:rPr lang="en-US" sz="2400" dirty="0" smtClean="0"/>
              <a:t> and reduction</a:t>
            </a:r>
          </a:p>
          <a:p>
            <a:pPr lvl="1"/>
            <a:r>
              <a:rPr lang="en-US" sz="2400" dirty="0" smtClean="0"/>
              <a:t>Uncomplicated and simple fractures will pose little problem for the athlete’s quick return</a:t>
            </a:r>
          </a:p>
          <a:p>
            <a:pPr lvl="1"/>
            <a:r>
              <a:rPr lang="en-US" sz="2400" dirty="0" smtClean="0"/>
              <a:t>Splinting may be necessary</a:t>
            </a:r>
          </a:p>
          <a:p>
            <a:pPr lvl="1"/>
            <a:endParaRPr lang="en-US" sz="2400" dirty="0" smtClean="0"/>
          </a:p>
        </p:txBody>
      </p:sp>
      <p:pic>
        <p:nvPicPr>
          <p:cNvPr id="37892" name="Picture 4" descr="http://www.emergencysuppliesinfo.com/image-files/broken-n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429000"/>
            <a:ext cx="210502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304800"/>
            <a:ext cx="77724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Deviated Septum</a:t>
            </a: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>
              <a:lnSpc>
                <a:spcPct val="95000"/>
              </a:lnSpc>
              <a:buNone/>
            </a:pPr>
            <a:endParaRPr lang="en-US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Compression or lateral trauma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Bleeding and in some instances a </a:t>
            </a:r>
            <a:r>
              <a:rPr lang="en-US" dirty="0" err="1" smtClean="0"/>
              <a:t>septal</a:t>
            </a:r>
            <a:r>
              <a:rPr lang="en-US" dirty="0" smtClean="0"/>
              <a:t> hematoma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Athlete will complain of nasal pain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At the site of the hematoma, compression will be required (and if present, drained immediately)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Following drainage, a wick is inserted to allow for further drainage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Packing will be necessary to prevent a return of the hematoma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A neglected hematoma will result in formation of an abscess along with bone and cartilage loss and deformity</a:t>
            </a:r>
          </a:p>
        </p:txBody>
      </p:sp>
      <p:pic>
        <p:nvPicPr>
          <p:cNvPr id="38916" name="Picture 4" descr="http://entcenterslc.com/blog/wp-content/uploads/deviated-septum-before-a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2819400" cy="206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533400"/>
            <a:ext cx="7772400" cy="4191000"/>
          </a:xfrm>
        </p:spPr>
        <p:txBody>
          <a:bodyPr/>
          <a:lstStyle/>
          <a:p>
            <a:r>
              <a:rPr lang="en-US" sz="3200" dirty="0" smtClean="0"/>
              <a:t>Nosebleed (</a:t>
            </a:r>
            <a:r>
              <a:rPr lang="en-US" sz="3200" dirty="0" err="1" smtClean="0"/>
              <a:t>epistaxis</a:t>
            </a:r>
            <a:r>
              <a:rPr lang="en-US" sz="3200" dirty="0" smtClean="0"/>
              <a:t>)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Result of a direct blow, a sinus infection, high humidity, allergies, a foreign body or some other serious facial injury</a:t>
            </a:r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Generally bleeding from the anterior aspect of the septum</a:t>
            </a:r>
          </a:p>
          <a:p>
            <a:pPr lvl="2"/>
            <a:r>
              <a:rPr lang="en-US" dirty="0" smtClean="0"/>
              <a:t>Generally presents with minimal bleeding and resolves spontaneously</a:t>
            </a:r>
          </a:p>
          <a:p>
            <a:pPr lvl="2"/>
            <a:r>
              <a:rPr lang="en-US" dirty="0" smtClean="0"/>
              <a:t>More severe bleeding may require more medical attention</a:t>
            </a:r>
          </a:p>
        </p:txBody>
      </p:sp>
      <p:pic>
        <p:nvPicPr>
          <p:cNvPr id="39940" name="Picture 4" descr="http://images.tbd.com/biopictures/nosebleed_ap_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572000"/>
            <a:ext cx="281940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re23615_220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621280" y="2493264"/>
            <a:ext cx="3901440" cy="17190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1"/>
            <a:r>
              <a:rPr lang="en-US" sz="3600" dirty="0" smtClean="0"/>
              <a:t>Care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W/ acute bleeding, sit upright w/ a cold compress over the nose, pressure on the affected nostril and the </a:t>
            </a:r>
            <a:r>
              <a:rPr lang="en-US" dirty="0" err="1" smtClean="0"/>
              <a:t>ipsilateral</a:t>
            </a:r>
            <a:r>
              <a:rPr lang="en-US" dirty="0" smtClean="0"/>
              <a:t> carotid artery</a:t>
            </a:r>
          </a:p>
          <a:p>
            <a:pPr lvl="3"/>
            <a:r>
              <a:rPr lang="en-US" dirty="0" smtClean="0"/>
              <a:t>Also gauze between the upper lip and gum - limits blood supply</a:t>
            </a:r>
          </a:p>
          <a:p>
            <a:pPr lvl="2"/>
            <a:r>
              <a:rPr lang="en-US" dirty="0" smtClean="0"/>
              <a:t>If bleeding does not cease in 5 minutes, a gauze/cotton nose plug to encourage clotting should be utilized</a:t>
            </a:r>
          </a:p>
          <a:p>
            <a:pPr lvl="2"/>
            <a:r>
              <a:rPr lang="en-US" dirty="0" smtClean="0"/>
              <a:t>After bleeding has ceased, the athlete can return to play but should be reminded not to blow the nose under any circumstances for at least 2 hours after the initial insult</a:t>
            </a:r>
          </a:p>
          <a:p>
            <a:endParaRPr lang="en-US" dirty="0" smtClean="0"/>
          </a:p>
        </p:txBody>
      </p:sp>
      <p:pic>
        <p:nvPicPr>
          <p:cNvPr id="40964" name="Picture 4" descr="http://i.usatoday.net/communitymanager/_photos/healthy-POV/2012/01/23/nosebleed_012312x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029200"/>
            <a:ext cx="19240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of the Ear</a:t>
            </a:r>
          </a:p>
        </p:txBody>
      </p:sp>
      <p:pic>
        <p:nvPicPr>
          <p:cNvPr id="41987" name="Picture 5" descr="pre23615_22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704975"/>
            <a:ext cx="7543800" cy="4619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 and Management of Specific Ear Injuries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6019800" cy="3962400"/>
          </a:xfrm>
        </p:spPr>
        <p:txBody>
          <a:bodyPr/>
          <a:lstStyle/>
          <a:p>
            <a:r>
              <a:rPr lang="en-US" dirty="0" smtClean="0"/>
              <a:t>Auricular Hematoma (Cauliflower Ear)</a:t>
            </a:r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Occurs either from compression or shear injury to the ear (single or repeated)</a:t>
            </a:r>
          </a:p>
          <a:p>
            <a:pPr lvl="2"/>
            <a:r>
              <a:rPr lang="en-US" dirty="0" smtClean="0"/>
              <a:t>Causes subcutaneous bleeding</a:t>
            </a:r>
          </a:p>
        </p:txBody>
      </p:sp>
      <p:pic>
        <p:nvPicPr>
          <p:cNvPr id="43013" name="Picture 5" descr="http://i4.mirror.co.uk/incoming/article1439494.ece/ALTERNATES/s927b/Chris%20Jack-1439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2344362" cy="3048000"/>
          </a:xfrm>
          <a:prstGeom prst="rect">
            <a:avLst/>
          </a:prstGeom>
          <a:noFill/>
        </p:spPr>
      </p:pic>
      <p:pic>
        <p:nvPicPr>
          <p:cNvPr id="43015" name="Picture 7" descr="http://3.bp.blogspot.com/-8mHk49tW1Tw/TeLEyMskkFI/AAAAAAAAB6Y/MmZRX_R_Dp0/s400/james_thompso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91000"/>
            <a:ext cx="2032254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304800"/>
            <a:ext cx="67818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Auricular Hematoma (Cauliflower Ear)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Tearing of overlying tissue away from cartilage</a:t>
            </a:r>
          </a:p>
          <a:p>
            <a:pPr lvl="2"/>
            <a:r>
              <a:rPr lang="en-US" dirty="0" smtClean="0"/>
              <a:t>Hemorrhaging and fluid accumulation</a:t>
            </a:r>
          </a:p>
          <a:p>
            <a:pPr lvl="2"/>
            <a:r>
              <a:rPr lang="en-US" dirty="0" smtClean="0"/>
              <a:t>If unattended - coagulation, organization and fibrosis occurs</a:t>
            </a:r>
          </a:p>
          <a:p>
            <a:pPr lvl="3"/>
            <a:r>
              <a:rPr lang="en-US" dirty="0" smtClean="0"/>
              <a:t>Appears as elevated, white, rounded nodular formation, that is firm and resembles cauliflower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To prevent, wear proper ear protection</a:t>
            </a:r>
          </a:p>
          <a:p>
            <a:pPr lvl="2"/>
            <a:r>
              <a:rPr lang="en-US" dirty="0" smtClean="0"/>
              <a:t>Cold application will minimize hemorrhaging</a:t>
            </a:r>
          </a:p>
          <a:p>
            <a:pPr lvl="2"/>
            <a:r>
              <a:rPr lang="en-US" dirty="0" smtClean="0"/>
              <a:t>If swelling occurs, measures must be taken to prevent fluid solidification </a:t>
            </a:r>
          </a:p>
          <a:p>
            <a:pPr lvl="3"/>
            <a:r>
              <a:rPr lang="en-US" dirty="0" smtClean="0"/>
              <a:t>Physician aspiration, packing, pressure, </a:t>
            </a:r>
            <a:r>
              <a:rPr lang="en-US" dirty="0" err="1" smtClean="0"/>
              <a:t>keloid</a:t>
            </a:r>
            <a:r>
              <a:rPr lang="en-US" dirty="0" smtClean="0"/>
              <a:t> removal if necessary </a:t>
            </a:r>
          </a:p>
          <a:p>
            <a:pPr lvl="2"/>
            <a:endParaRPr lang="en-US" sz="2800" dirty="0" smtClean="0"/>
          </a:p>
        </p:txBody>
      </p:sp>
      <p:pic>
        <p:nvPicPr>
          <p:cNvPr id="44036" name="Picture 4" descr="http://t3.gstatic.com/images?q=tbn:ANd9GcQchdSYTiGksdppRaY-sk6doRBjqTe96qOqbXBlcilIi3WSL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581400"/>
            <a:ext cx="185737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533400"/>
            <a:ext cx="8534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Rupture of the Tympanic Membrane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Fall or slap to the unprotected ear or sudden underwater variation can result in a rupture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Complaint of loud pop, followed by pain in ear, nausea, vomiting, and dizziness</a:t>
            </a:r>
          </a:p>
          <a:p>
            <a:pPr lvl="2"/>
            <a:r>
              <a:rPr lang="en-US" dirty="0" smtClean="0"/>
              <a:t>Hearing loss, visible rupture (seen through </a:t>
            </a:r>
            <a:r>
              <a:rPr lang="en-US" dirty="0" err="1" smtClean="0"/>
              <a:t>otoscope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Small to moderate perforations usually heal spontaneously in 1-2 weeks</a:t>
            </a:r>
          </a:p>
          <a:p>
            <a:pPr lvl="2"/>
            <a:r>
              <a:rPr lang="en-US" dirty="0" smtClean="0"/>
              <a:t>Infection can occur and must be continually monitored</a:t>
            </a:r>
          </a:p>
          <a:p>
            <a:pPr lvl="2"/>
            <a:r>
              <a:rPr lang="en-US" dirty="0" smtClean="0"/>
              <a:t>Should not fly until condition is resolved</a:t>
            </a:r>
          </a:p>
          <a:p>
            <a:pPr lvl="1"/>
            <a:endParaRPr lang="en-US" dirty="0" smtClean="0"/>
          </a:p>
        </p:txBody>
      </p:sp>
      <p:pic>
        <p:nvPicPr>
          <p:cNvPr id="45060" name="Picture 4" descr="http://www.ghorayeb.com/files/TM_perforation_SQ_478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675" y="152401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533400"/>
            <a:ext cx="81534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Swimmer’s Ear (</a:t>
            </a:r>
            <a:r>
              <a:rPr lang="en-US" dirty="0" err="1" smtClean="0"/>
              <a:t>Otitis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Infection of the ear canal caused be a gram-negative bacillus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Water becomes trapped by a cyst, bone growths, earwax plugs or swelling caused by allergies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Pain and dizziness, itching, discharge and even partial hearing loss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Prevent by drying ear with a soft towel, use ear drops with boric acid and alcohol before and after swimming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Avoid things that might cause infection, overexposure to cold wind or sticking foreign objects into the ear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Physician referral will be necessary for antibiotics, acidification of the environment to kill bacteria and to rule out tympanic membrane rupture</a:t>
            </a:r>
          </a:p>
        </p:txBody>
      </p:sp>
      <p:pic>
        <p:nvPicPr>
          <p:cNvPr id="46086" name="Picture 6" descr="Swimmer's Ear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894747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304800"/>
            <a:ext cx="8382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Middle Ear Infection (</a:t>
            </a:r>
            <a:r>
              <a:rPr lang="en-US" dirty="0" err="1" smtClean="0"/>
              <a:t>Otitis</a:t>
            </a:r>
            <a:r>
              <a:rPr lang="en-US" dirty="0" smtClean="0"/>
              <a:t> Media)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Accumulation of fluid in the middle ear caused by local and systemic infection and inflammation</a:t>
            </a:r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Intense pain in the ear, fluid drainage from the ear canal, transient hearing loss</a:t>
            </a:r>
          </a:p>
          <a:p>
            <a:pPr lvl="2"/>
            <a:r>
              <a:rPr lang="en-US" dirty="0" smtClean="0"/>
              <a:t>Systemic infection may also cause a fever, headaches, irritability, loss of appetite, and nausea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Fluid withdrawal may be necessary to determine the appropriate antibiotics</a:t>
            </a:r>
          </a:p>
          <a:p>
            <a:pPr lvl="2"/>
            <a:r>
              <a:rPr lang="en-US" dirty="0" smtClean="0"/>
              <a:t>Analgesics for pain</a:t>
            </a:r>
          </a:p>
          <a:p>
            <a:pPr lvl="2"/>
            <a:r>
              <a:rPr lang="en-US" dirty="0" smtClean="0"/>
              <a:t>Generally resolves in 24 hours while pain may last for 72 hours</a:t>
            </a:r>
          </a:p>
        </p:txBody>
      </p:sp>
      <p:pic>
        <p:nvPicPr>
          <p:cNvPr id="47108" name="Picture 4" descr="http://img.webmd.com/dtmcms/live/webmd/consumer_assets/site_images/media/medical/hw/h9991316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324100" cy="1515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04800"/>
            <a:ext cx="83058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Impacted </a:t>
            </a:r>
            <a:r>
              <a:rPr lang="en-US" dirty="0" err="1" smtClean="0"/>
              <a:t>Cerumen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Condition</a:t>
            </a:r>
          </a:p>
          <a:p>
            <a:pPr lvl="2"/>
            <a:r>
              <a:rPr lang="en-US" dirty="0" smtClean="0"/>
              <a:t>Excessive wax may accumulate, clogging the ear canal</a:t>
            </a:r>
          </a:p>
          <a:p>
            <a:pPr lvl="1"/>
            <a:r>
              <a:rPr lang="en-US" dirty="0" smtClean="0"/>
              <a:t>Signs of Condition	</a:t>
            </a:r>
          </a:p>
          <a:p>
            <a:pPr lvl="2"/>
            <a:r>
              <a:rPr lang="en-US" dirty="0" smtClean="0"/>
              <a:t>Degree of muffled hearing or hearing loss</a:t>
            </a:r>
          </a:p>
          <a:p>
            <a:pPr lvl="2"/>
            <a:r>
              <a:rPr lang="en-US" dirty="0" smtClean="0"/>
              <a:t>Generally little or no pain because no infection is involved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Initial attempts should be made to irrigate the canal with warm water</a:t>
            </a:r>
          </a:p>
          <a:p>
            <a:pPr lvl="2"/>
            <a:r>
              <a:rPr lang="en-US" dirty="0" smtClean="0"/>
              <a:t>Do not try to remove with cotton swab, as it may increase the degree of impaction</a:t>
            </a:r>
          </a:p>
          <a:p>
            <a:pPr lvl="2"/>
            <a:r>
              <a:rPr lang="en-US" dirty="0" smtClean="0"/>
              <a:t>May require physician removal with a curette</a:t>
            </a:r>
          </a:p>
          <a:p>
            <a:pPr lvl="2"/>
            <a:endParaRPr lang="en-US" dirty="0" smtClean="0"/>
          </a:p>
        </p:txBody>
      </p:sp>
      <p:pic>
        <p:nvPicPr>
          <p:cNvPr id="48132" name="Picture 4" descr="http://t1.gstatic.com/images?q=tbn:ANd9GcSQI44fZauTRbGavrCXXK_BoY0Ok7uqvFgZvGlpfY-E2rR8K-oF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198293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of Eye</a:t>
            </a:r>
          </a:p>
        </p:txBody>
      </p:sp>
      <p:pic>
        <p:nvPicPr>
          <p:cNvPr id="49155" name="Picture 8" descr="pre23615_22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001838"/>
            <a:ext cx="8001000" cy="4111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Recognition and Management of Specific Eye Injuries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76400"/>
            <a:ext cx="8305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Orbital Hematoma (Black Eye)</a:t>
            </a:r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Blow to the area surrounding the eye which results in capillary bleeding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Signs of a more serious condition may be displayed as a </a:t>
            </a:r>
            <a:r>
              <a:rPr lang="en-US" dirty="0" err="1" smtClean="0"/>
              <a:t>subconjunctival</a:t>
            </a:r>
            <a:r>
              <a:rPr lang="en-US" dirty="0" smtClean="0"/>
              <a:t> hemorrhage</a:t>
            </a:r>
          </a:p>
          <a:p>
            <a:pPr lvl="2"/>
            <a:r>
              <a:rPr lang="en-US" dirty="0" smtClean="0"/>
              <a:t>Swelling and discoloration</a:t>
            </a:r>
          </a:p>
          <a:p>
            <a:pPr lvl="1"/>
            <a:r>
              <a:rPr lang="en-US" dirty="0" smtClean="0"/>
              <a:t>Care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Cold application for at least 30 minutes, 24 hours of rest if athlete has distorted vision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Do not blow nose after acute eye injury – may increase hemorrhaging</a:t>
            </a:r>
          </a:p>
        </p:txBody>
      </p:sp>
      <p:pic>
        <p:nvPicPr>
          <p:cNvPr id="27650" name="Picture 2" descr="http://cdn.lifeinthefastlane.com/wp-content/uploads/2010/09/retrobulbar-hemorrh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96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5718048" cy="758952"/>
          </a:xfrm>
        </p:spPr>
        <p:txBody>
          <a:bodyPr/>
          <a:lstStyle/>
          <a:p>
            <a:r>
              <a:rPr lang="en-US" dirty="0" smtClean="0"/>
              <a:t>Assessment of Head Injuries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smtClean="0"/>
              <a:t>Brain injuries occur as a result of a direct blow, or sudden snapping of the head forward, backward, or rotating to the side</a:t>
            </a:r>
          </a:p>
          <a:p>
            <a:r>
              <a:rPr lang="en-US" smtClean="0"/>
              <a:t>May or may not result in loss of consciousness, disorientation or amnesia; motor coordination or balance deficits and cognitive deficits</a:t>
            </a:r>
          </a:p>
          <a:p>
            <a:r>
              <a:rPr lang="en-US" smtClean="0"/>
              <a:t>May present as life-threatening injury or cervical injury (if unconscious)</a:t>
            </a:r>
          </a:p>
        </p:txBody>
      </p:sp>
      <p:pic>
        <p:nvPicPr>
          <p:cNvPr id="6149" name="Picture 5" descr="http://www.minfirm.com/wp-content/uploads/2010/10/t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1742722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609600"/>
            <a:ext cx="77724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200" dirty="0" smtClean="0"/>
              <a:t>Orbital </a:t>
            </a:r>
            <a:r>
              <a:rPr lang="en-US" sz="4200" dirty="0" smtClean="0"/>
              <a:t>Fracture</a:t>
            </a:r>
          </a:p>
          <a:p>
            <a:pPr>
              <a:lnSpc>
                <a:spcPct val="90000"/>
              </a:lnSpc>
            </a:pPr>
            <a:endParaRPr lang="en-US" sz="4200" dirty="0" smtClean="0"/>
          </a:p>
          <a:p>
            <a:pPr>
              <a:lnSpc>
                <a:spcPct val="90000"/>
              </a:lnSpc>
              <a:buNone/>
            </a:pPr>
            <a:endParaRPr lang="en-US" sz="4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Blow to the eyeball forcing it </a:t>
            </a:r>
            <a:r>
              <a:rPr lang="en-US" dirty="0" err="1" smtClean="0"/>
              <a:t>posteriorly</a:t>
            </a:r>
            <a:r>
              <a:rPr lang="en-US" dirty="0" smtClean="0"/>
              <a:t>, compressing the orbital fat until a blowout rupture occurs to the floor of the orbit (muscle and fat can </a:t>
            </a:r>
            <a:r>
              <a:rPr lang="en-US" dirty="0" err="1" smtClean="0"/>
              <a:t>herniate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Diplopia</a:t>
            </a:r>
            <a:r>
              <a:rPr lang="en-US" dirty="0" smtClean="0"/>
              <a:t>, restricted eye movement, downward displacement of the eye, soft-tissue swelling and hemorrhaging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Numbness associated with </a:t>
            </a:r>
            <a:r>
              <a:rPr lang="en-US" dirty="0" err="1" smtClean="0"/>
              <a:t>infraorbital</a:t>
            </a:r>
            <a:r>
              <a:rPr lang="en-US" dirty="0" smtClean="0"/>
              <a:t> nerve on the floor of the orbit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X-ray will be necessary to confirm fracture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Antibiotics to decrease risk of infection (due to proximity of maxillary sinus and bacteria)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Treat surgically or allow to resolve spontaneously</a:t>
            </a:r>
          </a:p>
        </p:txBody>
      </p:sp>
      <p:pic>
        <p:nvPicPr>
          <p:cNvPr id="25602" name="Picture 2" descr="http://t3.gstatic.com/images?q=tbn:ANd9GcTxW3XlfVtzdmZHUYSYu-k_YyIXvCGYpDnNZfAS_kQcEcLXwi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"/>
            <a:ext cx="251460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457200"/>
            <a:ext cx="8077200" cy="58674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Foreign Body in the </a:t>
            </a:r>
            <a:r>
              <a:rPr lang="en-US" sz="3900" dirty="0" smtClean="0"/>
              <a:t>Eye</a:t>
            </a:r>
          </a:p>
          <a:p>
            <a:pPr>
              <a:buNone/>
            </a:pPr>
            <a:endParaRPr lang="en-US" sz="3900" dirty="0" smtClean="0"/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Foreign object produces considerable pain, and disability</a:t>
            </a:r>
          </a:p>
          <a:p>
            <a:pPr lvl="2"/>
            <a:r>
              <a:rPr lang="en-US" dirty="0" smtClean="0"/>
              <a:t>No attempt should be made to remove by rubbing or via fingers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Close eye and determine location (upper or lower lid)</a:t>
            </a:r>
          </a:p>
          <a:p>
            <a:pPr lvl="3"/>
            <a:r>
              <a:rPr lang="en-US" dirty="0" smtClean="0"/>
              <a:t>Pull upper lid over lower lid to cause tearing</a:t>
            </a:r>
          </a:p>
          <a:p>
            <a:pPr lvl="2"/>
            <a:r>
              <a:rPr lang="en-US" dirty="0" smtClean="0"/>
              <a:t>Utilize sterile swab to retrieve object</a:t>
            </a:r>
          </a:p>
          <a:p>
            <a:pPr lvl="2"/>
            <a:r>
              <a:rPr lang="en-US" dirty="0" smtClean="0"/>
              <a:t>Wash eye with saline; use petroleum jelly to relieve soreness</a:t>
            </a:r>
          </a:p>
          <a:p>
            <a:pPr lvl="2"/>
            <a:r>
              <a:rPr lang="en-US" dirty="0" smtClean="0"/>
              <a:t>If object is embedded, close and patch eye and refer to a physician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pre61756_27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8763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457200"/>
            <a:ext cx="7772400" cy="548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Corneal </a:t>
            </a:r>
            <a:r>
              <a:rPr lang="en-US" sz="3600" dirty="0" smtClean="0"/>
              <a:t>Abrasions</a:t>
            </a:r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Athlete attempts to remove foreign object from eye by rubbing - cornea becomes abraded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Severe pain, watering of the eye, photophobia, and spasm of the orbicular muscle of the eyelid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Patch eye and refer to a physician</a:t>
            </a:r>
          </a:p>
          <a:p>
            <a:pPr lvl="2"/>
            <a:r>
              <a:rPr lang="en-US" dirty="0" smtClean="0"/>
              <a:t>Antibiotic ointment is applied with a semi-pressure patch over the closed eyelid (prescribed by physician) </a:t>
            </a:r>
          </a:p>
        </p:txBody>
      </p:sp>
      <p:pic>
        <p:nvPicPr>
          <p:cNvPr id="19458" name="Picture 2" descr="http://puckthathurts.files.wordpress.com/2011/04/opto_cornee_ulce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5241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Corneal Abrasion</a:t>
            </a:r>
            <a:endParaRPr lang="en-US" dirty="0" smtClean="0"/>
          </a:p>
        </p:txBody>
      </p:sp>
      <p:pic>
        <p:nvPicPr>
          <p:cNvPr id="55299" name="Content Placeholder 3" descr="CornealAbrasi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2209800"/>
            <a:ext cx="53340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533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err="1" smtClean="0"/>
              <a:t>Hyphema</a:t>
            </a:r>
            <a:endParaRPr lang="en-US" sz="3600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Cause </a:t>
            </a:r>
            <a:r>
              <a:rPr lang="en-US" dirty="0" smtClean="0"/>
              <a:t>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Blunt blow to the eye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Major eye injury that can lead to serious problems with the lens, choroid or retina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Causes collection of blood to collect in anterior chamber of the eye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Visible reddish tinge in anterior chamber (blood may turn pea green)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Vision is partially of completely blocked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38200"/>
            <a:ext cx="3810000" cy="4800600"/>
          </a:xfrm>
        </p:spPr>
        <p:txBody>
          <a:bodyPr/>
          <a:lstStyle/>
          <a:p>
            <a:pPr lvl="1"/>
            <a:r>
              <a:rPr lang="en-US" smtClean="0"/>
              <a:t>Care</a:t>
            </a:r>
          </a:p>
          <a:p>
            <a:pPr lvl="2"/>
            <a:r>
              <a:rPr lang="en-US" smtClean="0"/>
              <a:t>Refer to physician</a:t>
            </a:r>
          </a:p>
          <a:p>
            <a:pPr lvl="2"/>
            <a:r>
              <a:rPr lang="en-US" smtClean="0"/>
              <a:t>Bed rest and elevation (30-40 degrees); both eyes patched; sedation; and medication to reduce anterior chamber pressure</a:t>
            </a:r>
          </a:p>
          <a:p>
            <a:pPr lvl="2"/>
            <a:r>
              <a:rPr lang="en-US" smtClean="0"/>
              <a:t>Occasionally additional bleeding will occur</a:t>
            </a:r>
          </a:p>
        </p:txBody>
      </p:sp>
      <p:pic>
        <p:nvPicPr>
          <p:cNvPr id="57348" name="Content Placeholder 5" descr="hyph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981200"/>
            <a:ext cx="4038600" cy="3455988"/>
          </a:xfrm>
        </p:spPr>
      </p:pic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5638800" y="114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Insert 22-17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http://lonelytailgater.com/wp-content/uploads/2010/05/steve-yzer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5638800"/>
            <a:ext cx="7696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http://www.youtube.com/watch?v=JuKce4hLB7U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609600"/>
            <a:ext cx="8229600" cy="52578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Retinal </a:t>
            </a:r>
            <a:r>
              <a:rPr lang="en-US" sz="3900" dirty="0" smtClean="0"/>
              <a:t>Detachment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Blow to the eye can partially or completely separate the retina from the underlying retinal pigment epithelium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Painless, however, early signs include specks floating before the eye, flashes of light, or blurred vision</a:t>
            </a:r>
          </a:p>
          <a:p>
            <a:pPr lvl="2"/>
            <a:r>
              <a:rPr lang="en-US" dirty="0" smtClean="0"/>
              <a:t>As it progresses, “curtain falling” over the field of vision occurs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Immediate referral to an ophthalmologist</a:t>
            </a:r>
          </a:p>
          <a:p>
            <a:pPr lvl="2"/>
            <a:r>
              <a:rPr lang="en-US" dirty="0" smtClean="0"/>
              <a:t>Bed rest, patches for both eyes</a:t>
            </a:r>
          </a:p>
        </p:txBody>
      </p:sp>
      <p:pic>
        <p:nvPicPr>
          <p:cNvPr id="9218" name="Picture 2" descr="http://i1.allaboutvision.com/i/me/co0084-300x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100" y="152401"/>
            <a:ext cx="2355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229600" cy="556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Acute </a:t>
            </a:r>
            <a:r>
              <a:rPr lang="en-US" sz="3600" dirty="0" smtClean="0"/>
              <a:t>Conjunctivitis (pink eye)</a:t>
            </a:r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Caused by bacteria or allergens</a:t>
            </a:r>
          </a:p>
          <a:p>
            <a:pPr lvl="2"/>
            <a:r>
              <a:rPr lang="en-US" dirty="0" err="1" smtClean="0"/>
              <a:t>Conjunctival</a:t>
            </a:r>
            <a:r>
              <a:rPr lang="en-US" dirty="0" smtClean="0"/>
              <a:t> irritation caused by wind, dust, smoke, or air pollution</a:t>
            </a:r>
          </a:p>
          <a:p>
            <a:pPr lvl="2"/>
            <a:r>
              <a:rPr lang="en-US" dirty="0" smtClean="0"/>
              <a:t>Associated with common cold or upper respiratory conditions</a:t>
            </a:r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Eyelid swelling w/ purulent discharge; itching associated with an allergy; burning or itching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Highly infectious</a:t>
            </a:r>
          </a:p>
          <a:p>
            <a:pPr lvl="2"/>
            <a:r>
              <a:rPr lang="en-US" dirty="0" smtClean="0"/>
              <a:t>Refer to physician for treatment</a:t>
            </a:r>
          </a:p>
        </p:txBody>
      </p:sp>
      <p:pic>
        <p:nvPicPr>
          <p:cNvPr id="7170" name="Picture 2" descr="http://upload.wikimedia.org/wikipedia/commons/thumb/9/90/Swollen_eye_with_conjunctivitis.jpg/220px-Swollen_eye_with_conjunctiv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00600"/>
            <a:ext cx="20955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609600"/>
            <a:ext cx="7772400" cy="5486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History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Determine loss of consciousness and amnesia</a:t>
            </a:r>
          </a:p>
          <a:p>
            <a:pPr lvl="1"/>
            <a:r>
              <a:rPr lang="en-US" dirty="0" smtClean="0"/>
              <a:t>Additional questions (response will depend on level of consciousness)</a:t>
            </a:r>
          </a:p>
          <a:p>
            <a:pPr lvl="2"/>
            <a:r>
              <a:rPr lang="en-US" dirty="0" smtClean="0"/>
              <a:t>Do you know where you are and what happened?</a:t>
            </a:r>
          </a:p>
          <a:p>
            <a:pPr lvl="2"/>
            <a:r>
              <a:rPr lang="en-US" dirty="0" smtClean="0"/>
              <a:t>Can you remember who we played last week? (retrograde amnesia)</a:t>
            </a:r>
          </a:p>
          <a:p>
            <a:pPr lvl="2"/>
            <a:r>
              <a:rPr lang="en-US" dirty="0" smtClean="0"/>
              <a:t>Can you remember walking off the field (</a:t>
            </a:r>
            <a:r>
              <a:rPr lang="en-US" dirty="0" err="1" smtClean="0"/>
              <a:t>antegrade</a:t>
            </a:r>
            <a:r>
              <a:rPr lang="en-US" dirty="0" smtClean="0"/>
              <a:t> amnesia)</a:t>
            </a:r>
          </a:p>
          <a:p>
            <a:pPr lvl="2"/>
            <a:r>
              <a:rPr lang="en-US" dirty="0" smtClean="0"/>
              <a:t>Does your head hurt?</a:t>
            </a:r>
          </a:p>
          <a:p>
            <a:pPr lvl="2"/>
            <a:r>
              <a:rPr lang="en-US" dirty="0" smtClean="0"/>
              <a:t>Do you have pain in your neck?</a:t>
            </a:r>
          </a:p>
          <a:p>
            <a:pPr lvl="2"/>
            <a:r>
              <a:rPr lang="en-US" dirty="0" smtClean="0"/>
              <a:t>Can you move your hands and feet?</a:t>
            </a:r>
          </a:p>
        </p:txBody>
      </p:sp>
      <p:pic>
        <p:nvPicPr>
          <p:cNvPr id="7172" name="Picture 4" descr="http://2.bp.blogspot.com/-7qOjr1oQ3-o/UJhQ8iFs8II/AAAAAAAADNg/xu-sNn5i-OI/s320/Change+QU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183356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 smtClean="0"/>
              <a:t>Throat Injuries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Contusions</a:t>
            </a:r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Direct blow (clothes-lining)</a:t>
            </a:r>
          </a:p>
          <a:p>
            <a:pPr lvl="3"/>
            <a:r>
              <a:rPr lang="en-US" dirty="0" smtClean="0"/>
              <a:t>Could result in trauma to the carotid artery (clotting), impacting blood flow to the brain (serious injury could result)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Severe pain w/ spasmodic coughing, speaking w/ a hoarse voice, and complaining of difficulty with swallowing</a:t>
            </a:r>
          </a:p>
          <a:p>
            <a:pPr lvl="2"/>
            <a:r>
              <a:rPr lang="en-US" dirty="0" smtClean="0"/>
              <a:t>Fractured cartilage may be indicative of an inability to breathe and expectoration of frothy blood; cyanosis may be present</a:t>
            </a:r>
          </a:p>
        </p:txBody>
      </p:sp>
      <p:pic>
        <p:nvPicPr>
          <p:cNvPr id="5122" name="Picture 2" descr="http://extras.mnginteractive.com/live/media/site36/2009/1201/20091201__20091202_C04_SP02HOCKEY~p1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28575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533400"/>
            <a:ext cx="7772400" cy="5181600"/>
          </a:xfrm>
        </p:spPr>
        <p:txBody>
          <a:bodyPr/>
          <a:lstStyle/>
          <a:p>
            <a:r>
              <a:rPr lang="en-US" dirty="0" smtClean="0"/>
              <a:t>Contusions (continued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Airway integrity - first</a:t>
            </a:r>
          </a:p>
          <a:p>
            <a:pPr lvl="3"/>
            <a:r>
              <a:rPr lang="en-US" dirty="0" smtClean="0"/>
              <a:t>If breathing is compromised, referral to the </a:t>
            </a:r>
            <a:r>
              <a:rPr lang="en-US" dirty="0" err="1" smtClean="0"/>
              <a:t>the</a:t>
            </a:r>
            <a:r>
              <a:rPr lang="en-US" dirty="0" smtClean="0"/>
              <a:t> emergency room is necessary</a:t>
            </a:r>
          </a:p>
          <a:p>
            <a:pPr lvl="2"/>
            <a:r>
              <a:rPr lang="en-US" dirty="0" smtClean="0"/>
              <a:t>Most situations will require intermittent cold application</a:t>
            </a:r>
          </a:p>
          <a:p>
            <a:pPr lvl="2"/>
            <a:r>
              <a:rPr lang="en-US" dirty="0" smtClean="0"/>
              <a:t>Severe neck contusion may require stabilization w/ a well-padded collar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533400"/>
            <a:ext cx="7772400" cy="548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Observation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dirty="0" smtClean="0"/>
              <a:t>Is the athlete disoriented and unable to tell where he/she is, what time it is, what date it is and who the opponent is?</a:t>
            </a:r>
          </a:p>
          <a:p>
            <a:pPr lvl="1"/>
            <a:r>
              <a:rPr lang="en-US" dirty="0" smtClean="0"/>
              <a:t>Is there a blank or vacant stare? Can the athlete keep their eyes open?</a:t>
            </a:r>
          </a:p>
          <a:p>
            <a:pPr lvl="1"/>
            <a:r>
              <a:rPr lang="en-US" dirty="0" smtClean="0"/>
              <a:t>Is there slurred speech or incoherent speech?</a:t>
            </a:r>
          </a:p>
          <a:p>
            <a:pPr lvl="1"/>
            <a:r>
              <a:rPr lang="en-US" dirty="0" smtClean="0"/>
              <a:t>Are there delayed verbal and motor responses?</a:t>
            </a:r>
          </a:p>
          <a:p>
            <a:pPr lvl="1"/>
            <a:r>
              <a:rPr lang="en-US" dirty="0" smtClean="0"/>
              <a:t>Gross disturbances to coordination?</a:t>
            </a:r>
          </a:p>
          <a:p>
            <a:pPr lvl="1"/>
            <a:endParaRPr lang="en-US" dirty="0" smtClean="0"/>
          </a:p>
        </p:txBody>
      </p:sp>
      <p:pic>
        <p:nvPicPr>
          <p:cNvPr id="8196" name="Picture 4" descr="http://www.brain-injury-online.com/image-files/living-with-brain-inj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4286250" cy="191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6629400" cy="4648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Inability to focus attention and is the athlete easily distracted?</a:t>
            </a:r>
          </a:p>
          <a:p>
            <a:pPr lvl="1"/>
            <a:r>
              <a:rPr lang="en-US" sz="2400" dirty="0" smtClean="0"/>
              <a:t>Memory deficit?</a:t>
            </a:r>
          </a:p>
          <a:p>
            <a:pPr lvl="1"/>
            <a:r>
              <a:rPr lang="en-US" sz="2400" dirty="0" smtClean="0"/>
              <a:t>Does the athlete have normal cognitive function?</a:t>
            </a:r>
          </a:p>
          <a:p>
            <a:pPr lvl="1"/>
            <a:r>
              <a:rPr lang="en-US" sz="2400" dirty="0" smtClean="0"/>
              <a:t>Normal emotional response?</a:t>
            </a:r>
          </a:p>
          <a:p>
            <a:pPr lvl="1"/>
            <a:r>
              <a:rPr lang="en-US" sz="2400" dirty="0" smtClean="0"/>
              <a:t>How long was the athlete’s affect abnormal?</a:t>
            </a:r>
          </a:p>
          <a:p>
            <a:pPr lvl="1"/>
            <a:r>
              <a:rPr lang="en-US" sz="2400" dirty="0" smtClean="0"/>
              <a:t>Is there any swelling or bleeding from the scalp?</a:t>
            </a:r>
          </a:p>
          <a:p>
            <a:pPr lvl="1"/>
            <a:r>
              <a:rPr lang="en-US" sz="2400" dirty="0" smtClean="0"/>
              <a:t>Is there cerebrospinal fluid in the ear canal?</a:t>
            </a:r>
          </a:p>
        </p:txBody>
      </p:sp>
      <p:pic>
        <p:nvPicPr>
          <p:cNvPr id="9220" name="Picture 4" descr="http://hef.lawyerscope.com/files/2010/11/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76400"/>
            <a:ext cx="239562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28600"/>
            <a:ext cx="67818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Neck and skull for point tenderness and deformity</a:t>
            </a:r>
          </a:p>
          <a:p>
            <a:r>
              <a:rPr lang="en-US" dirty="0" smtClean="0"/>
              <a:t>Special Tests</a:t>
            </a:r>
          </a:p>
          <a:p>
            <a:pPr lvl="1"/>
            <a:r>
              <a:rPr lang="en-US" dirty="0" smtClean="0"/>
              <a:t>Neurologic exam</a:t>
            </a:r>
          </a:p>
          <a:p>
            <a:pPr lvl="2"/>
            <a:r>
              <a:rPr lang="en-US" dirty="0" smtClean="0"/>
              <a:t>Assess cerebral testing, cranial nerve testing, </a:t>
            </a:r>
            <a:r>
              <a:rPr lang="en-US" dirty="0" err="1" smtClean="0"/>
              <a:t>cerebellar</a:t>
            </a:r>
            <a:r>
              <a:rPr lang="en-US" dirty="0" smtClean="0"/>
              <a:t> testing, sensory and reflex testing</a:t>
            </a:r>
          </a:p>
          <a:p>
            <a:pPr lvl="1"/>
            <a:r>
              <a:rPr lang="en-US" dirty="0" smtClean="0"/>
              <a:t>Eye function</a:t>
            </a:r>
          </a:p>
          <a:p>
            <a:pPr lvl="2"/>
            <a:r>
              <a:rPr lang="en-US" dirty="0" smtClean="0"/>
              <a:t>Pupils equal round and reactive to light (PEARL)</a:t>
            </a:r>
          </a:p>
          <a:p>
            <a:pPr lvl="3"/>
            <a:r>
              <a:rPr lang="en-US" dirty="0" smtClean="0"/>
              <a:t>Dilated or irregular pupils</a:t>
            </a:r>
          </a:p>
          <a:p>
            <a:pPr lvl="3"/>
            <a:r>
              <a:rPr lang="en-US" dirty="0" smtClean="0"/>
              <a:t>Ability of pupils to accommodate to light variance</a:t>
            </a:r>
          </a:p>
          <a:p>
            <a:pPr lvl="2"/>
            <a:r>
              <a:rPr lang="en-US" dirty="0" smtClean="0"/>
              <a:t>Eye tracking - smooth or unstable (</a:t>
            </a:r>
            <a:r>
              <a:rPr lang="en-US" dirty="0" err="1" smtClean="0"/>
              <a:t>nystagmus</a:t>
            </a:r>
            <a:r>
              <a:rPr lang="en-US" dirty="0" smtClean="0"/>
              <a:t>, which may indicate cerebral involvement)</a:t>
            </a:r>
          </a:p>
          <a:p>
            <a:pPr lvl="2"/>
            <a:r>
              <a:rPr lang="en-US" dirty="0" smtClean="0"/>
              <a:t>Blurred vision</a:t>
            </a:r>
          </a:p>
        </p:txBody>
      </p:sp>
      <p:pic>
        <p:nvPicPr>
          <p:cNvPr id="10244" name="Picture 4" descr="http://www.pacificu.edu/optometry/ce/courses/19433/images/figur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463" y="152401"/>
            <a:ext cx="2803561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1022</TotalTime>
  <Words>3395</Words>
  <Application>Microsoft Office PowerPoint</Application>
  <PresentationFormat>On-screen Show (4:3)</PresentationFormat>
  <Paragraphs>515</Paragraphs>
  <Slides>61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Civic</vt:lpstr>
      <vt:lpstr>Chapter 22: The Head, Face, Eyes, Ears, Nose and Throat</vt:lpstr>
      <vt:lpstr>Prevention of Injuries to the Head, Face, Eyes, Ears, Nose and Throat</vt:lpstr>
      <vt:lpstr>Slide 3</vt:lpstr>
      <vt:lpstr>Slide 4</vt:lpstr>
      <vt:lpstr>Assessment of Head Injuries</vt:lpstr>
      <vt:lpstr>Slide 6</vt:lpstr>
      <vt:lpstr>Slide 7</vt:lpstr>
      <vt:lpstr>Slide 8</vt:lpstr>
      <vt:lpstr>Slide 9</vt:lpstr>
      <vt:lpstr>Slide 10</vt:lpstr>
      <vt:lpstr>Slide 11</vt:lpstr>
      <vt:lpstr>Recognition and Management of Specific Head Injuries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 </vt:lpstr>
      <vt:lpstr>Slide 24</vt:lpstr>
      <vt:lpstr>Slide 25</vt:lpstr>
      <vt:lpstr> </vt:lpstr>
      <vt:lpstr>Recognition and Management of Specific Facial Injuries</vt:lpstr>
      <vt:lpstr>Slide 28</vt:lpstr>
      <vt:lpstr>Slide 29</vt:lpstr>
      <vt:lpstr>Dental Anatomy</vt:lpstr>
      <vt:lpstr>Prevention of Dental Injuries</vt:lpstr>
      <vt:lpstr>Recognition and Management of Specific Dental Injuries  </vt:lpstr>
      <vt:lpstr>Slide 33</vt:lpstr>
      <vt:lpstr>Slide 34</vt:lpstr>
      <vt:lpstr>Slide 35</vt:lpstr>
      <vt:lpstr>Nasal Injuries</vt:lpstr>
      <vt:lpstr>Slide 37</vt:lpstr>
      <vt:lpstr>Slide 38</vt:lpstr>
      <vt:lpstr>Slide 39</vt:lpstr>
      <vt:lpstr>Slide 40</vt:lpstr>
      <vt:lpstr>Anatomy of the Ear</vt:lpstr>
      <vt:lpstr>Recognition and Management of Specific Ear Injuries</vt:lpstr>
      <vt:lpstr>Slide 43</vt:lpstr>
      <vt:lpstr>Slide 44</vt:lpstr>
      <vt:lpstr>Slide 45</vt:lpstr>
      <vt:lpstr>Slide 46</vt:lpstr>
      <vt:lpstr>Slide 47</vt:lpstr>
      <vt:lpstr>Anatomy of Eye</vt:lpstr>
      <vt:lpstr>Recognition and Management of Specific Eye Injuries</vt:lpstr>
      <vt:lpstr>Slide 50</vt:lpstr>
      <vt:lpstr>Slide 51</vt:lpstr>
      <vt:lpstr>Slide 52</vt:lpstr>
      <vt:lpstr>Slide 53</vt:lpstr>
      <vt:lpstr>Corneal Abrasion</vt:lpstr>
      <vt:lpstr>Slide 55</vt:lpstr>
      <vt:lpstr>Slide 56</vt:lpstr>
      <vt:lpstr>Slide 57</vt:lpstr>
      <vt:lpstr>Slide 58</vt:lpstr>
      <vt:lpstr>Slide 59</vt:lpstr>
      <vt:lpstr>Throat Injuries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27: The Head, Face, Eyes, Ears, Nose and Throat</dc:title>
  <dc:creator>Customer</dc:creator>
  <cp:lastModifiedBy>DT</cp:lastModifiedBy>
  <cp:revision>41</cp:revision>
  <dcterms:created xsi:type="dcterms:W3CDTF">2002-03-25T04:48:39Z</dcterms:created>
  <dcterms:modified xsi:type="dcterms:W3CDTF">2013-08-12T14:48:16Z</dcterms:modified>
</cp:coreProperties>
</file>