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1" r:id="rId6"/>
    <p:sldId id="354" r:id="rId7"/>
    <p:sldId id="355" r:id="rId8"/>
    <p:sldId id="271" r:id="rId9"/>
    <p:sldId id="275" r:id="rId10"/>
    <p:sldId id="343" r:id="rId11"/>
    <p:sldId id="344" r:id="rId12"/>
    <p:sldId id="288" r:id="rId13"/>
    <p:sldId id="294" r:id="rId14"/>
    <p:sldId id="345" r:id="rId15"/>
    <p:sldId id="295" r:id="rId16"/>
    <p:sldId id="296" r:id="rId17"/>
    <p:sldId id="305" r:id="rId18"/>
    <p:sldId id="306" r:id="rId19"/>
    <p:sldId id="309" r:id="rId20"/>
    <p:sldId id="308" r:id="rId21"/>
    <p:sldId id="342" r:id="rId22"/>
    <p:sldId id="346" r:id="rId23"/>
    <p:sldId id="347" r:id="rId24"/>
    <p:sldId id="356" r:id="rId25"/>
    <p:sldId id="314" r:id="rId26"/>
    <p:sldId id="303" r:id="rId27"/>
    <p:sldId id="348" r:id="rId28"/>
    <p:sldId id="320" r:id="rId29"/>
    <p:sldId id="357" r:id="rId30"/>
    <p:sldId id="310" r:id="rId31"/>
    <p:sldId id="312" r:id="rId32"/>
    <p:sldId id="315" r:id="rId33"/>
    <p:sldId id="317" r:id="rId34"/>
    <p:sldId id="318" r:id="rId35"/>
    <p:sldId id="319" r:id="rId36"/>
    <p:sldId id="358" r:id="rId37"/>
    <p:sldId id="349" r:id="rId38"/>
    <p:sldId id="350" r:id="rId39"/>
    <p:sldId id="351" r:id="rId40"/>
    <p:sldId id="352" r:id="rId41"/>
    <p:sldId id="359" r:id="rId42"/>
    <p:sldId id="353" r:id="rId43"/>
    <p:sldId id="360" r:id="rId44"/>
  </p:sldIdLst>
  <p:sldSz cx="9144000" cy="6858000" type="screen4x3"/>
  <p:notesSz cx="6858000" cy="9418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19F0C85-08DA-4236-9636-324736ED30A3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A363E6-1364-4D98-9343-06ED16A0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74738" y="706438"/>
            <a:ext cx="4708525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73575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D54D13-37A7-4D23-B62D-AD3E6A0E9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2EF64-8DB8-4C38-B2E6-A41BFD696F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4345D-4BF6-4482-B6C0-DD940A73D7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CE119-810C-47D9-B286-BA85EC1CBB2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7D43C-CC3C-4C21-BE26-6C360D107B0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DB6F4-4153-449D-B78A-3CC3BF722C5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67077-1697-4060-BE62-1E026CD878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6D785-30B2-4C2B-8D1B-5B5A59DFA4D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995B3-5000-42AE-AE13-753DE728068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D8DEF-E9B4-41F0-85D4-AA19254C00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E0352-60CC-4AE1-8E50-304DDD66C28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8043-8601-4F49-AEFF-12F1C2CF196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BE70C-A525-4A37-BC04-C4803079B0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96B54-831E-4A5E-B528-4CC6A9816F2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08E52-1F40-43D5-9396-0D6337794C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34B2D-E99B-48D5-8E5A-E54FADE8B02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D9AEE-0B6B-4ECC-9B8B-4D0BA6E4BF5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CEF3B-AE16-4738-8EE7-C37B085CD86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FD26F-F230-4D86-AA78-C5A2EDF4288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29605-1089-44BB-9A10-21FC915B8B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050C1-59FE-4065-8C45-ADD5CF4855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890C8-73A5-4A2B-B628-4A7DEEEFD1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82B59-1B96-4F26-8BF9-9351D5C0B1B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72FA4-C5A4-4C51-95DB-03BD79F88A3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4BBF6-9A47-426A-9004-132ADE2E69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3EDE-E624-466B-87AC-0E725BE8819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33550-E0E1-4D11-9364-B6F45D81E49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6DD8E-653E-4F1B-9FA3-E5BA79A8573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CC046-D9D2-47E6-BAD0-5FD03E9E55B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D69F2-2FE5-4B1F-9234-823F29996FE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10645-5A3D-46DD-865F-BEA54935DF5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0999E-6381-4306-84EB-001AC14897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1609F-AF57-4FAB-B03A-C9E7A5330BE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3E29-0332-4D27-914C-497627A149B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1E293-B81E-468F-AD3D-0AA4188B9E3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D03DA-0F6C-4151-8CAD-E1963185A8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4D13-37A7-4D23-B62D-AD3E6A0E931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A8F3-2BD2-4800-93C3-B702B7ED3B3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A50C8-EEF8-418E-8D94-F9E0174D633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711B50-021E-4193-9B52-079AE9035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0AE341-589D-4ED5-BFA4-D9086F212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BC39A-F61C-48A8-867E-EC9DF1EED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E44F8F-122C-4B8D-BEDA-2C6CB8FF39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5051C6-E0FA-4853-9364-7F7FFF33D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AEEEE9-9C24-4866-957E-67E266F9DA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0DDD85-3C2A-4970-A20F-9B2BE0D8B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43613-D344-4A76-B27F-E5ED5A501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767372-A4D6-4DFA-9111-F3BD45421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38D9E-0931-4142-B1C6-7FF061974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642A88-7458-43BC-9231-44D9B7C10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FB0610-7460-47F8-B861-7C714823E5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8uzqdmlqKw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Chapter 14: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Observations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Does athlete favor a foot, limp, or is unable to bear weight?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Does foot color change w/ weight bearing?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there </a:t>
            </a: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planus</a:t>
            </a:r>
            <a:r>
              <a:rPr lang="en-US" dirty="0" smtClean="0"/>
              <a:t>/</a:t>
            </a:r>
            <a:r>
              <a:rPr lang="en-US" dirty="0" err="1" smtClean="0"/>
              <a:t>cavus</a:t>
            </a:r>
            <a:r>
              <a:rPr lang="en-US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How is foot alignment?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Structural deformities?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 does wear pattern look like on the sole of the shoe?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the wear symmetrical?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4340" name="Picture 4" descr="http://3.bp.blogspot.com/-xCtrMpXeHys/TjX--R--uWI/AAAAAAAAAdw/MIohzVATpc8/s1600/ndi094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4671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77724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Palpation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Should assess the bony anatomy first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Checking for deformities and areas of tenderness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Assessment of soft tissue (muscles and tendons) will allow for detection of point tenderness, swelling, muscle spasm or muscle guarding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Circulation must also be monitored using the </a:t>
            </a:r>
            <a:r>
              <a:rPr lang="en-US" b="1" dirty="0" smtClean="0"/>
              <a:t>dorsal pedal pulse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Located on anterior surface of ankle and foot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5364" name="Picture 4" descr="http://www.eorthopod.com/sites/default/files/images/foot_anatomy_muscle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0"/>
            <a:ext cx="37909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 problems are associated with improper footwear, poor hygiene, anatomical structural deviations or abnormal stresses</a:t>
            </a:r>
          </a:p>
          <a:p>
            <a:pPr eaLnBrk="1" hangingPunct="1"/>
            <a:r>
              <a:rPr lang="en-US" smtClean="0"/>
              <a:t>Sports place exceptional stress on feet</a:t>
            </a:r>
          </a:p>
          <a:p>
            <a:pPr eaLnBrk="1" hangingPunct="1"/>
            <a:r>
              <a:rPr lang="en-US" smtClean="0"/>
              <a:t>ATC’s must be aware of potential problems and be capable of identifying, ameliorating or preventing them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Recognition and Management of Specific Injuries</a:t>
            </a:r>
          </a:p>
        </p:txBody>
      </p:sp>
      <p:pic>
        <p:nvPicPr>
          <p:cNvPr id="16389" name="Picture 5" descr="http://www.braceability.com/media/wysiwyg/Lisfranc-injury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724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Retrocalcaneal</a:t>
            </a:r>
            <a:r>
              <a:rPr lang="en-US" dirty="0" smtClean="0"/>
              <a:t> Bursitis (Pump Bump)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Caused by inflammation of bursa beneath Achilles tendon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 of pressure and rubbing of shoe heel counter of a shoe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Chronic condition that develops over time and may take extensive time to resolve, </a:t>
            </a:r>
            <a:r>
              <a:rPr lang="en-US" dirty="0" err="1" smtClean="0"/>
              <a:t>exostosis</a:t>
            </a:r>
            <a:r>
              <a:rPr lang="en-US" dirty="0" smtClean="0"/>
              <a:t> (pump bump) may develop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 differentiate from </a:t>
            </a:r>
            <a:r>
              <a:rPr lang="en-US" dirty="0" err="1" smtClean="0"/>
              <a:t>Sever’s</a:t>
            </a:r>
            <a:r>
              <a:rPr lang="en-US" dirty="0" smtClean="0"/>
              <a:t> disease (Osgood </a:t>
            </a:r>
            <a:r>
              <a:rPr lang="en-US" dirty="0" err="1" smtClean="0"/>
              <a:t>Schlatters</a:t>
            </a:r>
            <a:r>
              <a:rPr lang="en-US" dirty="0" smtClean="0"/>
              <a:t> of the ankle)</a:t>
            </a:r>
          </a:p>
        </p:txBody>
      </p:sp>
      <p:pic>
        <p:nvPicPr>
          <p:cNvPr id="17411" name="Picture 6" descr="14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087563"/>
            <a:ext cx="3886200" cy="276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772400" cy="41910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 and Symptoms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Signs of inflammation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Tender, palpable bump on </a:t>
            </a:r>
            <a:r>
              <a:rPr lang="en-US" dirty="0" err="1" smtClean="0"/>
              <a:t>calcaneous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w/ palpation superior and anterior to Achilles insertion, swelling on both sides of the heel cord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Routine stretching of Achilles, heel lifts to reduce stress, donut pad to reduce pressure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different footwear that results in increasing or decreasing height of heel counter.</a:t>
            </a:r>
          </a:p>
        </p:txBody>
      </p:sp>
      <p:pic>
        <p:nvPicPr>
          <p:cNvPr id="18436" name="Picture 4" descr="http://www.fayettepodiatry.com/images/foot_pain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409575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534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Heel Bruise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Caused by sudden starts, stops or changes of direction, irritation of fat pad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Severe pain in heel and is unable to withstand stress of weight bearing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progress to chronic inflammation of bone covering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Reduce weight bearing for 24 hours, RICE and NSAID’s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Resume activity with heel cup or doughnut pad after pain has subsided (be sure to wear shock absorbent shoes)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Applying tape can also be effective in generating a “heel cup”</a:t>
            </a:r>
          </a:p>
        </p:txBody>
      </p:sp>
      <p:pic>
        <p:nvPicPr>
          <p:cNvPr id="19460" name="Picture 4" descr="http://www.sportsmd.com/portals/0/altman2/Cropped_bruised_he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0"/>
            <a:ext cx="77628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re61756_1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0813"/>
            <a:ext cx="48768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pre23615_1407b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1050" y="152400"/>
            <a:ext cx="2825750" cy="624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"/>
            <a:ext cx="7772400" cy="3886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Plantar Fasciitis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Condition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stress on fascia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 from rigid supportive footwear to flexible footwear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Poor running technique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Leg length discrepancy, excessive </a:t>
            </a:r>
            <a:r>
              <a:rPr lang="en-US" dirty="0" err="1" smtClean="0"/>
              <a:t>pronation</a:t>
            </a:r>
            <a:r>
              <a:rPr lang="en-US" dirty="0" smtClean="0"/>
              <a:t>, inflexible longitudinal arch, tight </a:t>
            </a:r>
            <a:r>
              <a:rPr lang="en-US" dirty="0" err="1" smtClean="0"/>
              <a:t>gastroc-soleus</a:t>
            </a:r>
            <a:r>
              <a:rPr lang="en-US" dirty="0" smtClean="0"/>
              <a:t> complex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Running on soft surfaces, shoes with poor support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 and Symptoms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in anterior medial heel, along medial longitudinal arch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pain in morning, loosens after first few steps, pain with forefoot </a:t>
            </a:r>
            <a:r>
              <a:rPr lang="en-US" dirty="0" err="1" smtClean="0"/>
              <a:t>dorsiflexion</a:t>
            </a:r>
            <a:endParaRPr lang="en-US" dirty="0" smtClean="0"/>
          </a:p>
        </p:txBody>
      </p:sp>
      <p:pic>
        <p:nvPicPr>
          <p:cNvPr id="21508" name="Picture 4" descr="http://orthoinfo.aaos.org/figures/A00149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14800"/>
            <a:ext cx="2381250" cy="2247901"/>
          </a:xfrm>
          <a:prstGeom prst="rect">
            <a:avLst/>
          </a:prstGeom>
          <a:noFill/>
        </p:spPr>
      </p:pic>
      <p:pic>
        <p:nvPicPr>
          <p:cNvPr id="4" name="Picture 4" descr="http://www.podlink.com/Files/Images/plantar-fasci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0"/>
            <a:ext cx="21336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8600"/>
            <a:ext cx="7772400" cy="4876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Care</a:t>
            </a:r>
          </a:p>
          <a:p>
            <a:pPr lvl="2" eaLnBrk="1" hangingPunct="1"/>
            <a:r>
              <a:rPr lang="en-US" dirty="0" smtClean="0"/>
              <a:t>Extended treatment (8-12 weeks) is required</a:t>
            </a:r>
          </a:p>
          <a:p>
            <a:pPr lvl="2" eaLnBrk="1" hangingPunct="1"/>
            <a:r>
              <a:rPr lang="en-US" dirty="0" smtClean="0"/>
              <a:t>Orthotic therapy is very useful (soft orthotic with deep heel cup)</a:t>
            </a:r>
          </a:p>
          <a:p>
            <a:pPr lvl="2" eaLnBrk="1" hangingPunct="1"/>
            <a:r>
              <a:rPr lang="en-US" dirty="0" smtClean="0"/>
              <a:t>Simple arch taping, use of a night splint to stretch</a:t>
            </a:r>
          </a:p>
          <a:p>
            <a:pPr lvl="2" eaLnBrk="1" hangingPunct="1"/>
            <a:r>
              <a:rPr lang="en-US" dirty="0" smtClean="0"/>
              <a:t>Vigorous heel cord stretching and exercises that increase great toe </a:t>
            </a:r>
            <a:r>
              <a:rPr lang="en-US" dirty="0" err="1" smtClean="0"/>
              <a:t>dorsiflexion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NSAID’s and occasionally steroidal injection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4" name="Picture 6" descr="http://www.aafp.org/afp/2001/0201/afp20010201p467-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2381250" cy="1771651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hQSEBQUEhIVEBUWFBcUFhQVFRAUFBAVFBQVFBQVFBUXHCYeFxkjGRQUHy8gJCcpLCwsFR4xNTAqNSYrLCkBCQoKDgwOGg8PGCklHCQsKSkpLCksKSwsKSwpKSkpLCkpKSkpKSkpLiwsLCksKSwpKSksKSkpLCwpKSwpKSkpKf/AABEIAOEA4QMBIgACEQEDEQH/xAAcAAEAAQUBAQAAAAAAAAAAAAAABAECAwUGBwj/xAA6EAACAQIEBAMFBgQHAQAAAAAAAQIDEQQSITEFQVFhBnGRExQiUoEHMqGxwdEVQuHwIzNicoKS8Rb/xAAaAQEAAgMBAAAAAAAAAAAAAAAAAwQBAgUG/8QAJREAAgICAwEAAgIDAQAAAAAAAAECEQMhBBIxQVFhInEVMpEU/9oADAMBAAIRAxEAPwD3EAAAoypQA4Xjs37zU1e65v5UQHN9X6szcRrZq9R/63rvs7IxHIl/sztQ1FFVN9X6sOs+r9WLFrALvaN836sZn1fq/wBxEqwYLHOXzP1f7lHOXzS/7MvaLTJlCE5fM/8AtL9yXQryv95+sv3IiRmpPU2Rhm/wVZ9X6s2GHqa/U1OCZsqS1JosqSRuEVKIqXiiAAAAAAAAAAAAAAAAAAAAACPjq+SnOXyxb9ESDReLMZlo5E7ObtbnlWr/AENJy6xbN4R7SSOOjPXXR/mXxLMvXXvzL4+v5nLo7DKplGVbDZgwViy5GOMjIjIDLG7F9jDVZlhDNqSKbITZlpVTMWGjfYKRtqRo8FM3NF6EyKszdoqW03ovIuLyOeAAZAAAAAAAAAAAAAAAAAKMAjcQxqpU5TfLZdXyRwHEMXKpNzlrfppZdPI3PibiOeeSL+GO/eX9DRM5+efZ0vDpcbH1XZ+lKcv/ADmZYpMxqNy5b/3ciLLKyiEi9lEzDRrYyl0Yl0UVmZSMWY6uxhMrZYHs2RhmjHCZmqRI0nqa+Gy2brAVDoMMzlcDUOhwUtETxK+RbOhwsvhRmIeAno19SYXYO0c2SpgAG5qAAAAAAAAAAAAAAACHxbF+zpSlztZeb0RMNF4rn/hwXWV/RGmR1Fs3xrtJI5KUupY2ZWjHKJzTsFqkZoow2MsTKMMvsVUCiZejajQrYsuZEyyQowYqki2mXygWLQ1N/gqIhVFqS5sjVGYkZiSMEzo8FPQ5rCy1N/gmbQI8pvsFO0l30NkjTUGbiErpMu4nqjn5Vuy4AExCAAAAAAAAAAAAAAADQ+K4fDB/6mvVf0N8ROJYNVabjtzT6NbGmRXFo3xy6yTOGcSxwJFam4txkrNaNGFnNOvdmJRL7B7lIsyjDL4oq0ZIQ2MkqRJRH2I97FMxldDVmKUDBlbBinEvZZKQMmCbMMjNOJgkiNkiM1B6m8wVSyOfozszbYWrobRZpNHQYaZuMHL4fI5zCVzeYKpr5ljG6ZSyx0TwAWyoAAAAAAAAAAAAAAAAAAavjHBlVV18M1s+vZnIVqTjJxksrW6Z6GQuI8KhWVpLXlJborZcPba9LOHP00/DhXqUS17E7iPBKlHW2ePzLl5rka+nK7Ku06Z0FJSVpkmEr/3sSMxEU0jOp9CREbRmirltamWqRc5mTSiLOBicCY4ltWBrRtZClEwSpkpxLKkdDVkiZCa1JuGqEacC+loRrTN3tG5wcze4Or+BzeGqG3wtWxNF0Vpo6eMrlSPg6l4okF9O1ZzmqdAAGTAAAAAAAAAAAAAAAAALJ1LJt6Jat9F1ALmznPEWAwlOPtKtSOFu/vtpJv8A28/ochx37U6sqsoYRQhBO3tn8UpJc4xfwpP6nEeIOK1MXUzV6jm0rLlFabKK0Vy3DgSy6kitPmxxU0zpcX4nw8Kjgq8asVtUip5H5SasX0/GWGentoeVzhp4ZNdSLV4dF7j/ABMvjJf8vBaZ6xR4vTkrxkmvNEj266niNfDOk37Ntf6o3TJfDfG+Jo/5l6sb781+5RzcOeMu4eZjyKz2dVS51LnFcE8ZU6+zs+j3R01DFplK60XaT2ic4GGcTLTqCpEGLogziWJEqcTA4kbRKmZ6FTU22HnsaanI2OGr6GUzSaOn4bX1t1Nmc9w6tsdBF3LuJ2jnZo0yoAJiEAAAAAAAAAAAAAFJAFlesoxcm7KKbfZJXZ4jxzxxiMTOV5unSV1GnG8VZ6fFb77t1012N541+0KcqtTD0X7OnHNCctM1WX3ZJfLFa7avU4KU725PqdnhcSl2mv6ONzeZT6wf9lIStf8ApcrmvlukraXS313fUy1KKjdP4nZOLjJNJ769SlJpK/NNWVrp9bnXOJ2YkouCsmpX1fJry5F1DCdY5k13TXdEmNNVJuUYKOn3Vte3L6kzh1W7yuPxXs45dk9LpmkpUiXHHs9nPVsNZ6q/VdTT8QwercVZdDueI8M1Uo2bX8stpLozQYvC2b0tvbsvMjlCOVUWI5J4Jfo450alGaabi913O38NeL21aT1W6/vkc1xLDP6GpTlCSkv6PszzvM4lP9npOHy9X8PduH8SU1ozbUZXR5T4b49s76c10Z6PwzGqSVjjq06Z2XUlaJtZEWoifUjdEGqYlozAxJknDSIczNh6mqIyRrRvOG1rOzOqwlS8fI43D1NUdPwury6r8izhlTKWeNqzZAAulEAAAAAAAAAAAAEDjXGaeFoyq1XljH1k3tFLm2Tzi/tUwmfBwbvaNVNpc7xlFejZJiipzUWR5ZOMHJenlmPrxq1ZytkzVHK7ekU5N62Wu+/YjKg7tL4rX1Sdmlz8i94J2k4vOo2bkuSduT130K0ZyjfK3G6aduae6Z6uKpUjx+SVu2YpRS2d9F19CTRrQi/uqopR1TTTjLs/TUxOh9PMsho+v1NiNSXw2WHqKlC7Tf8AfU3tDFXittrppp3+pqKFSM4Na7Wa2aMmEpRpqyu/N3Ks1Z0MUuvnhhq8WarVIVNLO8FZZZR/O5g4ph2pKWTPG2WS5xvtJEz36Mqji0m46q+/V26WLOI45RyZrqMnZtWbWmmhlWmjLqV7OZrtpPS91qmuRzWLja6t/Q7HEuKl8SvG9m0/xXbmc9jaSzNaa7N6EPMh2jZPwMjUqNTgsY6c78ufc9P8KcWTsr35o8yVBO13bVbb25v8j0/gfAKcuGU8ThW3VoSksVTu27SbmpJcrRaenK/NHluTjt9keq42Xrp+He4eV46EXF0rFnAMTmgn2NhjaJVe1ZbWpGllEspzM9ZWId9SB+ln1GyhX2Ok4RitE+hyUZG64HidbMki6ZDONo7ZMqR8FVvHy0JB007VnIap0AAZMAAAAAAAAAFGeb/alKr7agl/lqE5NcnJP4vNqKXqz0ixxf2o1orDU4OObNV0l8mSLlf9CxxXWVaK/KV4ns8sy/ErpxbdrO9zZ/w/JBzfku1l8T/FIiUcZJtptTzNXlJXkrPRp8jeYpZsLve2r62zpv8ABno5Sao8r0U7/JzNaf0MDqvzNhxKEfaN2du1tuViDaOu/bb8SVEFJaKxquLUo9L+a5xJ7xWia2ZrG7Jf7v01I/vzyWStp1NZJFjHbVI2dXBpyU23G/PbMibioQlS+JZo3WvyvlryZpKHEpOkoS1Sd1fl1SMVKvOLn8su+nVGjjdE6k1eiRiaV4vLbLHR66rvbp3NBxCj8Oa6etrc0bOV8zd9Gtf79CHVhq03ZSsQ8iS6NMtcTG+9pmldGTaSWrdl320/FHt/2F+GalHDVq1XSOIyqMHq2qbmnJrlfNa3Y8tp42nRvZOcoNWTXOTs7Pqj3P7JatWfDlOrpmq1HBfLTzWS8rpnm5O2eiql7siLhXuuJlTX3H8dPtF/y/R3XlY2dWleJtfEWDzQU0tabv8A8XpJfk/oQqcbxKco9XRchPskzmsZTIFSJv8AH0NzUVqZSktl6D0KELmXD1vZzT7mPD7mfEUlJabmR9Ox4bi1o+TRtrnE8Cxb+5P6HSYfFuPdFvDl1TOfnw7tGzBZTqqSui8uFMAAAAAAAAAGr8Q8DjiqLpybg73jJbxlZr6pptNc0zaFsmZUnF2jWUVJUzwHF1ssqsZwi558ueOijleV2itNbEnCcTajlez/APPSx0HjDwjOjN1lD29Fzc5NO1SnF7xdt43/AJraczkKGIp/HmjLZ5Ens76XdtdD0+HJHJC0eQ5OGeObXhJxOq/LuQqsEu35lIYt20LMROStdZb6rS111LHhUjGV7IuMq8lvsl0XNvuQ7k6jh1OTTko6N3d9bLYg17J2Wr5kWR1s6fHp/wASXg5RScppSVmrXd03s0RaeMyTi9HZ3s9U/oUp01vLRW0t15EanJOSzarnrYjc2qJljTb+kjEY207wva915dDH7PPVT/l53fdXRElVWd81d+hXD0pTnLKuuW7ta+iOfycza9OnxcKi/DpvDPB8PLFUY1b1s9eLyLpmtZ25LMfRNGkoxUYpRSVkkkkktkkuRwn2efZnHBZK9WXta/s7WSWSlmbnK3zS1tm7Heo5B0m7KTgmmns1ZmipU8rcfldv2/Q35qeKUss1JbPR+a2f6EWVaslwyp0QsRh82hocZhrNnQuoQcUr30KM6OjCznYuxJw9Wz6la2E1MLhYiJ3s2EoKXxR0Zt8Dim42lo1+JztHEWNhQxnPmbxZBKPw6CjiHF6a9uvkT8PjFLs+jOejiLq61fy9fIvw+NV9HftzX7liGVxK08Kl/Z01ypBoYu6JUZlxO1ZRaadMyAoipkwAAAUZinIyMxVEAQOJRU6c4S2nFxfa6seP8b8LVcPFvIqkU23Om21l5XhvHn1PXMWjQ42lmTTV09GvMtcfkywvXhU5PFjnW/V4eT4utHN8EXGOmjd7O2updjM9anmlK6jaK1+JLlZdDoOIeFlBycW5XWilZpd7rW5zEounO1SOaPyrNr6Hcx8nHkWn/wBOBk4mXE9ojUpJ2Skul77eZh4nBU20pZv17lcdScHdRik+927+XMx1aUZQ+FSz21vok/ryNpzTXW9kmODi1LdEeGaS7LvoiJWmr6O4jdayi2ttNm/1M+D4bKq9nGz5rT05nMy5P4/s62KG3+P0R4RbVoxcpNpRt1Z6h4M+zCeeNTGyioKK/wAGErucr5v8SSVkuVlrp0NB4c8NxpSU6l6klLMr6RTWzy82juaHF5I5059mXoxpHo8cWi9YhHBUuNy6kmHHWRmx2vtkW1XGSaeqZyH8ffUpLxAwDYY6k6b3vHk+nZkRS7kDEcdbNRU4+4va67blPJgfsS/i5CqpHTxp3ZHq4S7ZrcH4hhK1pa9Ho/Rmwp8TjfV2v1Kj1ply72jC8GYlTsbmnBPZ3TLK+CQoKVkLD1XFpo2UKUZ6r4JdeT80a72bTJFDEWZlM1lE2FCclpJf8lqmbPD4k1CxFnyat1RfU4rFLZliEuv0r5Id/h0cZF5quGY3N08v2Noi5GSkrRRnBwdMqADY0KMskjIWsAi1MPcjVOHJmysLAHO4rg6ZosX4UUnsd7KmWPDoA82n4IXQx/8AwkecT033ZdB7quhm2KPNV4Gh8i020WhnpeD1H+U9C91XQr7sg236KOFXhvsXLw6+h3HuyK+7LoYBw/8AAH0K/wADZ23uy6D3ZdADiP4IyyXBJHc+6op7ogDgZ8Dl0I1TgT6HozwS6Fj4eugB5jV8N35GGXAZpaOS+rPUXwyPQsfCo9DDin6jZSa8Z5lgVicPO8W5x5xldp+XR+R1OE4/CatK8JdJafjszoJcFj0MFXw5B8kRyxRkSQzSiQJVYvuQsRPobT/5hLZteRa/DN/5pFWXGl8Zbjyo/UaGVZmCWK1tc6ZeEYvdy9bGfCeEKUXfLmf+pt/ma/8Amn+Td8uH4KcCwU2oyekd+8uh0SLIQsrIvLuOCgqOfkm5u2AASEYKWKgApYFQAUBUAFAVABQFQAUBUAFAVABQFQAUBUAFLCxUAFLCxUAFthYuABSwKg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data:image/jpeg;base64,/9j/4AAQSkZJRgABAQAAAQABAAD/2wCEAAkGBhQSEBQUEhIVEBUWFBcUFhQVFRAUFBAVFBQVFBQVFBUXHCYeFxkjGRQUHy8gJCcpLCwsFR4xNTAqNSYrLCkBCQoKDgwOGg8PGCklHCQsKSkpLCksKSwsKSwpKSkpLCkpKSkpKSkpLiwsLCksKSwpKSksKSkpLCwpKSwpKSkpKf/AABEIAOEA4QMBIgACEQEDEQH/xAAcAAEAAQUBAQAAAAAAAAAAAAAABAECAwUGBwj/xAA6EAACAQIEBAMFBgQHAQAAAAAAAQIDEQQSITEFQVFhBnGRExQiUoEHMqGxwdEVQuHwIzNicoKS8Rb/xAAaAQEAAgMBAAAAAAAAAAAAAAAAAwQBAgUG/8QAJREAAgICAwEAAgIDAQAAAAAAAAECEQMhBBIxQVFhInEVMpEU/9oADAMBAAIRAxEAPwD3EAAAoypQA4Xjs37zU1e65v5UQHN9X6szcRrZq9R/63rvs7IxHIl/sztQ1FFVN9X6sOs+r9WLFrALvaN836sZn1fq/wBxEqwYLHOXzP1f7lHOXzS/7MvaLTJlCE5fM/8AtL9yXQryv95+sv3IiRmpPU2Rhm/wVZ9X6s2GHqa/U1OCZsqS1JosqSRuEVKIqXiiAAAAAAAAAAAAAAAAAAAAACPjq+SnOXyxb9ESDReLMZlo5E7ObtbnlWr/AENJy6xbN4R7SSOOjPXXR/mXxLMvXXvzL4+v5nLo7DKplGVbDZgwViy5GOMjIjIDLG7F9jDVZlhDNqSKbITZlpVTMWGjfYKRtqRo8FM3NF6EyKszdoqW03ovIuLyOeAAZAAAAAAAAAAAAAAAAAKMAjcQxqpU5TfLZdXyRwHEMXKpNzlrfppZdPI3PibiOeeSL+GO/eX9DRM5+efZ0vDpcbH1XZ+lKcv/ADmZYpMxqNy5b/3ciLLKyiEi9lEzDRrYyl0Yl0UVmZSMWY6uxhMrZYHs2RhmjHCZmqRI0nqa+Gy2brAVDoMMzlcDUOhwUtETxK+RbOhwsvhRmIeAno19SYXYO0c2SpgAG5qAAAAAAAAAAAAAAACHxbF+zpSlztZeb0RMNF4rn/hwXWV/RGmR1Fs3xrtJI5KUupY2ZWjHKJzTsFqkZoow2MsTKMMvsVUCiZejajQrYsuZEyyQowYqki2mXygWLQ1N/gqIhVFqS5sjVGYkZiSMEzo8FPQ5rCy1N/gmbQI8pvsFO0l30NkjTUGbiErpMu4nqjn5Vuy4AExCAAAAAAAAAAAAAAADQ+K4fDB/6mvVf0N8ROJYNVabjtzT6NbGmRXFo3xy6yTOGcSxwJFam4txkrNaNGFnNOvdmJRL7B7lIsyjDL4oq0ZIQ2MkqRJRH2I97FMxldDVmKUDBlbBinEvZZKQMmCbMMjNOJgkiNkiM1B6m8wVSyOfozszbYWrobRZpNHQYaZuMHL4fI5zCVzeYKpr5ljG6ZSyx0TwAWyoAAAAAAAAAAAAAAAAAAavjHBlVV18M1s+vZnIVqTjJxksrW6Z6GQuI8KhWVpLXlJborZcPba9LOHP00/DhXqUS17E7iPBKlHW2ePzLl5rka+nK7Ku06Z0FJSVpkmEr/3sSMxEU0jOp9CREbRmirltamWqRc5mTSiLOBicCY4ltWBrRtZClEwSpkpxLKkdDVkiZCa1JuGqEacC+loRrTN3tG5wcze4Or+BzeGqG3wtWxNF0Vpo6eMrlSPg6l4okF9O1ZzmqdAAGTAAAAAAAAAAAAAAAAALJ1LJt6Jat9F1ALmznPEWAwlOPtKtSOFu/vtpJv8A28/ochx37U6sqsoYRQhBO3tn8UpJc4xfwpP6nEeIOK1MXUzV6jm0rLlFabKK0Vy3DgSy6kitPmxxU0zpcX4nw8Kjgq8asVtUip5H5SasX0/GWGentoeVzhp4ZNdSLV4dF7j/ABMvjJf8vBaZ6xR4vTkrxkmvNEj266niNfDOk37Ntf6o3TJfDfG+Jo/5l6sb781+5RzcOeMu4eZjyKz2dVS51LnFcE8ZU6+zs+j3R01DFplK60XaT2ic4GGcTLTqCpEGLogziWJEqcTA4kbRKmZ6FTU22HnsaanI2OGr6GUzSaOn4bX1t1Nmc9w6tsdBF3LuJ2jnZo0yoAJiEAAAAAAAAAAAAAFJAFlesoxcm7KKbfZJXZ4jxzxxiMTOV5unSV1GnG8VZ6fFb77t1012N541+0KcqtTD0X7OnHNCctM1WX3ZJfLFa7avU4KU725PqdnhcSl2mv6ONzeZT6wf9lIStf8ApcrmvlukraXS313fUy1KKjdP4nZOLjJNJ769SlJpK/NNWVrp9bnXOJ2YkouCsmpX1fJry5F1DCdY5k13TXdEmNNVJuUYKOn3Vte3L6kzh1W7yuPxXs45dk9LpmkpUiXHHs9nPVsNZ6q/VdTT8QwercVZdDueI8M1Uo2bX8stpLozQYvC2b0tvbsvMjlCOVUWI5J4Jfo450alGaabi913O38NeL21aT1W6/vkc1xLDP6GpTlCSkv6PszzvM4lP9npOHy9X8PduH8SU1ozbUZXR5T4b49s76c10Z6PwzGqSVjjq06Z2XUlaJtZEWoifUjdEGqYlozAxJknDSIczNh6mqIyRrRvOG1rOzOqwlS8fI43D1NUdPwury6r8izhlTKWeNqzZAAulEAAAAAAAAAAAAEDjXGaeFoyq1XljH1k3tFLm2Tzi/tUwmfBwbvaNVNpc7xlFejZJiipzUWR5ZOMHJenlmPrxq1ZytkzVHK7ekU5N62Wu+/YjKg7tL4rX1Sdmlz8i94J2k4vOo2bkuSduT130K0ZyjfK3G6aduae6Z6uKpUjx+SVu2YpRS2d9F19CTRrQi/uqopR1TTTjLs/TUxOh9PMsho+v1NiNSXw2WHqKlC7Tf8AfU3tDFXittrppp3+pqKFSM4Na7Wa2aMmEpRpqyu/N3Ks1Z0MUuvnhhq8WarVIVNLO8FZZZR/O5g4ph2pKWTPG2WS5xvtJEz36Mqji0m46q+/V26WLOI45RyZrqMnZtWbWmmhlWmjLqV7OZrtpPS91qmuRzWLja6t/Q7HEuKl8SvG9m0/xXbmc9jaSzNaa7N6EPMh2jZPwMjUqNTgsY6c78ufc9P8KcWTsr35o8yVBO13bVbb25v8j0/gfAKcuGU8ThW3VoSksVTu27SbmpJcrRaenK/NHluTjt9keq42Xrp+He4eV46EXF0rFnAMTmgn2NhjaJVe1ZbWpGllEspzM9ZWId9SB+ln1GyhX2Ok4RitE+hyUZG64HidbMki6ZDONo7ZMqR8FVvHy0JB007VnIap0AAZMAAAAAAAAAFGeb/alKr7agl/lqE5NcnJP4vNqKXqz0ixxf2o1orDU4OObNV0l8mSLlf9CxxXWVaK/KV4ns8sy/ErpxbdrO9zZ/w/JBzfku1l8T/FIiUcZJtptTzNXlJXkrPRp8jeYpZsLve2r62zpv8ABno5Sao8r0U7/JzNaf0MDqvzNhxKEfaN2du1tuViDaOu/bb8SVEFJaKxquLUo9L+a5xJ7xWia2ZrG7Jf7v01I/vzyWStp1NZJFjHbVI2dXBpyU23G/PbMibioQlS+JZo3WvyvlryZpKHEpOkoS1Sd1fl1SMVKvOLn8su+nVGjjdE6k1eiRiaV4vLbLHR66rvbp3NBxCj8Oa6etrc0bOV8zd9Gtf79CHVhq03ZSsQ8iS6NMtcTG+9pmldGTaSWrdl320/FHt/2F+GalHDVq1XSOIyqMHq2qbmnJrlfNa3Y8tp42nRvZOcoNWTXOTs7Pqj3P7JatWfDlOrpmq1HBfLTzWS8rpnm5O2eiql7siLhXuuJlTX3H8dPtF/y/R3XlY2dWleJtfEWDzQU0tabv8A8XpJfk/oQqcbxKco9XRchPskzmsZTIFSJv8AH0NzUVqZSktl6D0KELmXD1vZzT7mPD7mfEUlJabmR9Ox4bi1o+TRtrnE8Cxb+5P6HSYfFuPdFvDl1TOfnw7tGzBZTqqSui8uFMAAAAAAAAAGr8Q8DjiqLpybg73jJbxlZr6pptNc0zaFsmZUnF2jWUVJUzwHF1ssqsZwi558ueOijleV2itNbEnCcTajlez/APPSx0HjDwjOjN1lD29Fzc5NO1SnF7xdt43/AJraczkKGIp/HmjLZ5Ens76XdtdD0+HJHJC0eQ5OGeObXhJxOq/LuQqsEu35lIYt20LMROStdZb6rS111LHhUjGV7IuMq8lvsl0XNvuQ7k6jh1OTTko6N3d9bLYg17J2Wr5kWR1s6fHp/wASXg5RScppSVmrXd03s0RaeMyTi9HZ3s9U/oUp01vLRW0t15EanJOSzarnrYjc2qJljTb+kjEY207wva915dDH7PPVT/l53fdXRElVWd81d+hXD0pTnLKuuW7ta+iOfycza9OnxcKi/DpvDPB8PLFUY1b1s9eLyLpmtZ25LMfRNGkoxUYpRSVkkkkktkkuRwn2efZnHBZK9WXta/s7WSWSlmbnK3zS1tm7Heo5B0m7KTgmmns1ZmipU8rcfldv2/Q35qeKUss1JbPR+a2f6EWVaslwyp0QsRh82hocZhrNnQuoQcUr30KM6OjCznYuxJw9Wz6la2E1MLhYiJ3s2EoKXxR0Zt8Dim42lo1+JztHEWNhQxnPmbxZBKPw6CjiHF6a9uvkT8PjFLs+jOejiLq61fy9fIvw+NV9HftzX7liGVxK08Kl/Z01ypBoYu6JUZlxO1ZRaadMyAoipkwAAAUZinIyMxVEAQOJRU6c4S2nFxfa6seP8b8LVcPFvIqkU23Om21l5XhvHn1PXMWjQ42lmTTV09GvMtcfkywvXhU5PFjnW/V4eT4utHN8EXGOmjd7O2updjM9anmlK6jaK1+JLlZdDoOIeFlBycW5XWilZpd7rW5zEounO1SOaPyrNr6Hcx8nHkWn/wBOBk4mXE9ojUpJ2Skul77eZh4nBU20pZv17lcdScHdRik+927+XMx1aUZQ+FSz21vok/ryNpzTXW9kmODi1LdEeGaS7LvoiJWmr6O4jdayi2ttNm/1M+D4bKq9nGz5rT05nMy5P4/s62KG3+P0R4RbVoxcpNpRt1Z6h4M+zCeeNTGyioKK/wAGErucr5v8SSVkuVlrp0NB4c8NxpSU6l6klLMr6RTWzy82juaHF5I5059mXoxpHo8cWi9YhHBUuNy6kmHHWRmx2vtkW1XGSaeqZyH8ffUpLxAwDYY6k6b3vHk+nZkRS7kDEcdbNRU4+4va67blPJgfsS/i5CqpHTxp3ZHq4S7ZrcH4hhK1pa9Ho/Rmwp8TjfV2v1Kj1ply72jC8GYlTsbmnBPZ3TLK+CQoKVkLD1XFpo2UKUZ6r4JdeT80a72bTJFDEWZlM1lE2FCclpJf8lqmbPD4k1CxFnyat1RfU4rFLZliEuv0r5Id/h0cZF5quGY3N08v2Noi5GSkrRRnBwdMqADY0KMskjIWsAi1MPcjVOHJmysLAHO4rg6ZosX4UUnsd7KmWPDoA82n4IXQx/8AwkecT033ZdB7quhm2KPNV4Gh8i020WhnpeD1H+U9C91XQr7sg236KOFXhvsXLw6+h3HuyK+7LoYBw/8AAH0K/wADZ23uy6D3ZdADiP4IyyXBJHc+6op7ogDgZ8Dl0I1TgT6HozwS6Fj4eugB5jV8N35GGXAZpaOS+rPUXwyPQsfCo9DDin6jZSa8Z5lgVicPO8W5x5xldp+XR+R1OE4/CatK8JdJafjszoJcFj0MFXw5B8kRyxRkSQzSiQJVYvuQsRPobT/5hLZteRa/DN/5pFWXGl8Zbjyo/UaGVZmCWK1tc6ZeEYvdy9bGfCeEKUXfLmf+pt/ma/8Amn+Td8uH4KcCwU2oyekd+8uh0SLIQsrIvLuOCgqOfkm5u2AASEYKWKgApYFQAUBUAFAVABQFQAUBUAFAVABQFQAUBUAFLCxUAFLCxUAFthYuABSwKg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0" name="Picture 12" descr="draft_lens11397111module104750431photo_1275791548411ZsaHcnGL__SL500_AA30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29200"/>
            <a:ext cx="1676400" cy="1676400"/>
          </a:xfrm>
          <a:prstGeom prst="rect">
            <a:avLst/>
          </a:prstGeom>
          <a:noFill/>
        </p:spPr>
      </p:pic>
      <p:pic>
        <p:nvPicPr>
          <p:cNvPr id="22542" name="Picture 14" descr="http://gogorunning.com/wp-content/uploads/2011/08/Plantar-Fascii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124200"/>
            <a:ext cx="3449590" cy="1752600"/>
          </a:xfrm>
          <a:prstGeom prst="rect">
            <a:avLst/>
          </a:prstGeom>
          <a:noFill/>
        </p:spPr>
      </p:pic>
      <p:pic>
        <p:nvPicPr>
          <p:cNvPr id="22544" name="Picture 16" descr="http://l.yimg.com/ck/image/A1993/199335/300_199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200400"/>
            <a:ext cx="2191243" cy="2819400"/>
          </a:xfrm>
          <a:prstGeom prst="rect">
            <a:avLst/>
          </a:prstGeom>
          <a:noFill/>
        </p:spPr>
      </p:pic>
      <p:pic>
        <p:nvPicPr>
          <p:cNvPr id="22546" name="Picture 18" descr="http://farm3.staticflickr.com/2466/3590587048_528ceeca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105400"/>
            <a:ext cx="28575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Metatarsal Fractures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Direct force or by placing </a:t>
            </a:r>
            <a:r>
              <a:rPr lang="en-US" dirty="0" err="1" smtClean="0"/>
              <a:t>torsional</a:t>
            </a:r>
            <a:r>
              <a:rPr lang="en-US" dirty="0" smtClean="0"/>
              <a:t>/twisting stresses on bone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Difficult to distinguish fracture from sprain in this case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Generally present with swelling, pain, point tenderness and possible deformity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X-ray will be necessary to distinguish </a:t>
            </a:r>
            <a:r>
              <a:rPr lang="en-US" dirty="0" err="1" smtClean="0"/>
              <a:t>fx</a:t>
            </a:r>
            <a:r>
              <a:rPr lang="en-US" dirty="0" smtClean="0"/>
              <a:t> from sprain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Symptomatic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RICE for swelling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Short leg walking cast once swelling subsides (3-6 weeks)</a:t>
            </a:r>
          </a:p>
        </p:txBody>
      </p:sp>
      <p:pic>
        <p:nvPicPr>
          <p:cNvPr id="23556" name="Picture 4" descr="http://www.emoryhealthcare.org/sports-medicine/img/metatarsal-stress-fra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2819400" cy="219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re23615_14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255588"/>
            <a:ext cx="57912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6019800" cy="6172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Jones Fracture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Fracture of metatarsal caused by inversion or high velocity rotational forces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common = base of 5th metatarsal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 of Injury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Immediate swelling, pain over 5th metatarsal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feel a “pop”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nonunion rate and course of healing is unpredictable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Generally requires 6-8 weeks non-weight bearing with short leg cast if non-displaced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nonunion occurs, internal fixation may be required</a:t>
            </a:r>
          </a:p>
        </p:txBody>
      </p:sp>
      <p:pic>
        <p:nvPicPr>
          <p:cNvPr id="24580" name="Picture 4" descr="http://cdn.lifeinthefastlane.com/wp-content/uploads/2010/04/Jones-fr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93833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e61756_182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3075"/>
            <a:ext cx="80772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048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Metatarsal Stress Fractures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2nd metatarsal fracture (March fracture)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Why do you think it is called a March fracture?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 in running pattern, mileage, hills, or hard surfaces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Often the result of structural deformities of the foot or training errors (terrain, footwear, surfaces)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Often associated with Morton’s toe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and tenderness along second metatarsal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with running and walking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Continued pain/aching when non-weight bearing</a:t>
            </a:r>
          </a:p>
        </p:txBody>
      </p:sp>
      <p:pic>
        <p:nvPicPr>
          <p:cNvPr id="26628" name="Picture 4" descr="http://sanluispodiatrygroup.com/site_content/cms_content/library/images/00258/img_thumb_976907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22955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4114800"/>
          </a:xfrm>
        </p:spPr>
        <p:txBody>
          <a:bodyPr/>
          <a:lstStyle/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Determine cause of injury</a:t>
            </a:r>
          </a:p>
          <a:p>
            <a:pPr lvl="2" eaLnBrk="1" hangingPunct="1"/>
            <a:r>
              <a:rPr lang="en-US" smtClean="0"/>
              <a:t>Generally good success with modified rest and training modifications (pool running, stationary bike) for 2-4 weeks</a:t>
            </a:r>
          </a:p>
          <a:p>
            <a:pPr lvl="2" eaLnBrk="1" hangingPunct="1"/>
            <a:r>
              <a:rPr lang="en-US" smtClean="0"/>
              <a:t>Return to running should be gradual over a 2-3 week period with appropriate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 descr="stress fracture that broke after it was ignored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334000" cy="3886200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Metatarsal Stress Fracture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810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Metatarsal Arch Strain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Hypermobility</a:t>
            </a:r>
            <a:r>
              <a:rPr lang="en-US" dirty="0" smtClean="0"/>
              <a:t> of metatarsals caused by laxity in ligaments – results in excessive splay of foot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 appear to have fallen arch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or cramping in metatarsal region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Point tenderness (</a:t>
            </a:r>
            <a:r>
              <a:rPr lang="en-US" dirty="0" err="1" smtClean="0"/>
              <a:t>metatarsalgia</a:t>
            </a:r>
            <a:r>
              <a:rPr lang="en-US" dirty="0" smtClean="0"/>
              <a:t>), weakness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Heavy callus may form in area of pain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Pad to elevate metatarsals just behind ball of foot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Strengthening of foot muscles and heel cord stretching</a:t>
            </a:r>
          </a:p>
        </p:txBody>
      </p:sp>
      <p:pic>
        <p:nvPicPr>
          <p:cNvPr id="29700" name="Picture 4" descr="http://t1.gstatic.com/images?q=tbn:ANd9GcSi2NfPJ5j_JG-Ajmmdf96jXbP4Mh51LYdA8DWWqxkRiUglZe15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19600"/>
            <a:ext cx="5181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229600" cy="4114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Longitudinal Arch Strain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Cause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 of increased stress on arch of foot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Flattening of foot during </a:t>
            </a:r>
            <a:r>
              <a:rPr lang="en-US" dirty="0" err="1" smtClean="0"/>
              <a:t>midsupport</a:t>
            </a:r>
            <a:r>
              <a:rPr lang="en-US" dirty="0" smtClean="0"/>
              <a:t> phase causing strain on arch (appear suddenly or develop slowly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 of Injury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Pain with running and jumping, usually below posterior </a:t>
            </a:r>
            <a:r>
              <a:rPr lang="en-US" dirty="0" err="1" smtClean="0"/>
              <a:t>tibialis</a:t>
            </a:r>
            <a:r>
              <a:rPr lang="en-US" dirty="0" smtClean="0"/>
              <a:t> tendon, accompanied by pain and swelling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also be associated with sprained </a:t>
            </a:r>
            <a:r>
              <a:rPr lang="en-US" dirty="0" err="1" smtClean="0"/>
              <a:t>calcaneonavicular</a:t>
            </a:r>
            <a:r>
              <a:rPr lang="en-US" dirty="0" smtClean="0"/>
              <a:t> ligament and flexor </a:t>
            </a:r>
            <a:r>
              <a:rPr lang="en-US" dirty="0" err="1" smtClean="0"/>
              <a:t>hallucis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strain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Immediate care, RICE, reduction of weight bearing.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Weight bearing must be pain free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Arch taping may be used to allow pain free walking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0724" name="Picture 4" descr="http://academic.amc.edu/martino/grossanatomy/site/Medical/CASES/Lower%20limb/POP_UPS/images/lateral%20foot%20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68770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re61756_182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243012" y="1219200"/>
            <a:ext cx="6657975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6629400" cy="5867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Fractures and Dislocations of the </a:t>
            </a:r>
            <a:r>
              <a:rPr lang="en-US" dirty="0" smtClean="0"/>
              <a:t>Phalanges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Cause of Injury</a:t>
            </a:r>
          </a:p>
          <a:p>
            <a:pPr lvl="2" eaLnBrk="1" hangingPunct="1"/>
            <a:r>
              <a:rPr lang="en-US" dirty="0" smtClean="0"/>
              <a:t>Kicking un-yielding object, stubbing toe, being stepped on</a:t>
            </a:r>
          </a:p>
          <a:p>
            <a:pPr lvl="1" eaLnBrk="1" hangingPunct="1"/>
            <a:r>
              <a:rPr lang="en-US" dirty="0" smtClean="0"/>
              <a:t>Signs of Injury</a:t>
            </a:r>
          </a:p>
          <a:p>
            <a:pPr lvl="2" eaLnBrk="1" hangingPunct="1"/>
            <a:r>
              <a:rPr lang="en-US" dirty="0" smtClean="0"/>
              <a:t>Immediate and intense pain</a:t>
            </a:r>
          </a:p>
          <a:p>
            <a:pPr lvl="2" eaLnBrk="1" hangingPunct="1"/>
            <a:r>
              <a:rPr lang="en-US" dirty="0" smtClean="0"/>
              <a:t>Swelling and discoloration</a:t>
            </a:r>
          </a:p>
          <a:p>
            <a:pPr lvl="2" eaLnBrk="1" hangingPunct="1"/>
            <a:r>
              <a:rPr lang="en-US" dirty="0" smtClean="0"/>
              <a:t>Obvious deformity with dislocation</a:t>
            </a:r>
          </a:p>
          <a:p>
            <a:pPr lvl="1" eaLnBrk="1" hangingPunct="1"/>
            <a:r>
              <a:rPr lang="en-US" dirty="0" smtClean="0"/>
              <a:t>Care</a:t>
            </a:r>
          </a:p>
          <a:p>
            <a:pPr lvl="2" eaLnBrk="1" hangingPunct="1"/>
            <a:r>
              <a:rPr lang="en-US" dirty="0" smtClean="0"/>
              <a:t>Dislocations should be reduced by a physician</a:t>
            </a:r>
          </a:p>
          <a:p>
            <a:pPr lvl="2" eaLnBrk="1" hangingPunct="1"/>
            <a:r>
              <a:rPr lang="en-US" dirty="0" smtClean="0"/>
              <a:t>Casting may occur with great toe or stiff soled shoe</a:t>
            </a:r>
          </a:p>
          <a:p>
            <a:pPr lvl="2" eaLnBrk="1" hangingPunct="1"/>
            <a:r>
              <a:rPr lang="en-US" dirty="0" smtClean="0"/>
              <a:t>Buddy taping is generally sufficient</a:t>
            </a:r>
          </a:p>
          <a:p>
            <a:pPr lvl="2" eaLnBrk="1" hangingPunct="1"/>
            <a:r>
              <a:rPr lang="en-US" dirty="0" smtClean="0"/>
              <a:t>Shoe with larger toe box may be necessary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32772" name="Picture 4" descr="http://anatomy2.wikispaces.com/file/view/foot.jpg/96408636/f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85800"/>
            <a:ext cx="2057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3" descr="dislocated2ndobliq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905000"/>
            <a:ext cx="4724400" cy="3810000"/>
          </a:xfr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Arches of the Foot</a:t>
            </a:r>
          </a:p>
        </p:txBody>
      </p:sp>
      <p:pic>
        <p:nvPicPr>
          <p:cNvPr id="7171" name="Picture 7" descr="pre23615_14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6576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pre23615_14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43000"/>
            <a:ext cx="44211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pre23615_140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86200"/>
            <a:ext cx="44196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Bunion (Hallux Valgus Deformity)</a:t>
            </a:r>
          </a:p>
          <a:p>
            <a:pPr lvl="1" eaLnBrk="1" hangingPunct="1"/>
            <a:r>
              <a:rPr lang="en-US" smtClean="0"/>
              <a:t>Cause of Injury</a:t>
            </a:r>
          </a:p>
          <a:p>
            <a:pPr lvl="2" eaLnBrk="1" hangingPunct="1"/>
            <a:r>
              <a:rPr lang="en-US" smtClean="0"/>
              <a:t>Exostosis of 1st metatarsal head; associated with forefoot varus; shoes that are too narrow, pointed or short</a:t>
            </a:r>
          </a:p>
          <a:p>
            <a:pPr lvl="2" eaLnBrk="1" hangingPunct="1"/>
            <a:r>
              <a:rPr lang="en-US" smtClean="0"/>
              <a:t>Bursa becomes inflamed and thickens, enlarging joint, and causing lateral malalignment of great toe</a:t>
            </a:r>
          </a:p>
          <a:p>
            <a:pPr lvl="1" eaLnBrk="1" hangingPunct="1"/>
            <a:r>
              <a:rPr lang="en-US" smtClean="0"/>
              <a:t>Sign of Injury</a:t>
            </a:r>
          </a:p>
          <a:p>
            <a:pPr lvl="2" eaLnBrk="1" hangingPunct="1"/>
            <a:r>
              <a:rPr lang="en-US" smtClean="0"/>
              <a:t>Tenderness, swelling, and enlargement of joint initially</a:t>
            </a:r>
          </a:p>
          <a:p>
            <a:pPr lvl="2" eaLnBrk="1" hangingPunct="1"/>
            <a:r>
              <a:rPr lang="en-US" smtClean="0"/>
              <a:t>As inflammation continues, angulation increases causing painful ambulation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09600"/>
            <a:ext cx="3810000" cy="5943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smtClean="0"/>
              <a:t>Care</a:t>
            </a:r>
            <a:endParaRPr lang="en-US" sz="3000" smtClean="0"/>
          </a:p>
          <a:p>
            <a:pPr lvl="1" eaLnBrk="1" hangingPunct="1"/>
            <a:r>
              <a:rPr lang="en-US" sz="2600" smtClean="0"/>
              <a:t>Wear correct fitting shoes, appropriate orthotics, pad over 1st metatarsal head, tape splint between 1st and 2nd toe</a:t>
            </a:r>
          </a:p>
          <a:p>
            <a:pPr lvl="1" eaLnBrk="1" hangingPunct="1"/>
            <a:r>
              <a:rPr lang="en-US" sz="2600" smtClean="0"/>
              <a:t>Surgery may be required  during later stages of condition</a:t>
            </a:r>
          </a:p>
          <a:p>
            <a:pPr lvl="1" eaLnBrk="1" hangingPunct="1"/>
            <a:r>
              <a:rPr lang="en-US" sz="2600" smtClean="0">
                <a:hlinkClick r:id="rId3"/>
              </a:rPr>
              <a:t>http://www.youtube.com/watch?v=b8uzqdmlqKw</a:t>
            </a:r>
            <a:endParaRPr lang="en-US" sz="2600" smtClean="0"/>
          </a:p>
          <a:p>
            <a:pPr lvl="1" eaLnBrk="1" hangingPunct="1">
              <a:buFont typeface="Arial" charset="0"/>
              <a:buNone/>
            </a:pPr>
            <a:endParaRPr lang="en-US" sz="2600" smtClean="0"/>
          </a:p>
        </p:txBody>
      </p:sp>
      <p:pic>
        <p:nvPicPr>
          <p:cNvPr id="35843" name="Picture 9" descr="pre23615_141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2170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pre23615_141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35718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Morton’s Neuroma </a:t>
            </a:r>
          </a:p>
          <a:p>
            <a:pPr lvl="1" eaLnBrk="1" hangingPunct="1"/>
            <a:r>
              <a:rPr lang="en-US" smtClean="0"/>
              <a:t>Cause of Condition</a:t>
            </a:r>
          </a:p>
          <a:p>
            <a:pPr lvl="2" eaLnBrk="1" hangingPunct="1"/>
            <a:r>
              <a:rPr lang="en-US" smtClean="0"/>
              <a:t>Thickening of nerve sheath (common plantar nerve) at point where nerve divides into digital branches</a:t>
            </a:r>
          </a:p>
          <a:p>
            <a:pPr lvl="2" eaLnBrk="1" hangingPunct="1"/>
            <a:r>
              <a:rPr lang="en-US" smtClean="0"/>
              <a:t>Commonly occurs between 3rd and 4th met heads where medial and lateral plantar nerves come together</a:t>
            </a:r>
          </a:p>
          <a:p>
            <a:pPr lvl="1" eaLnBrk="1" hangingPunct="1"/>
            <a:r>
              <a:rPr lang="en-US" smtClean="0"/>
              <a:t>Signs of Condition</a:t>
            </a:r>
          </a:p>
          <a:p>
            <a:pPr lvl="2" eaLnBrk="1" hangingPunct="1"/>
            <a:r>
              <a:rPr lang="en-US" smtClean="0"/>
              <a:t>Burning paresthesia and severe intermittent pain in forefoot</a:t>
            </a:r>
          </a:p>
          <a:p>
            <a:pPr lvl="2" eaLnBrk="1" hangingPunct="1"/>
            <a:r>
              <a:rPr lang="en-US" smtClean="0"/>
              <a:t>Pain relieved with non-weight bearing</a:t>
            </a:r>
          </a:p>
          <a:p>
            <a:pPr lvl="2" eaLnBrk="1" hangingPunct="1"/>
            <a:r>
              <a:rPr lang="en-US" smtClean="0"/>
              <a:t>Toe hyperextension increases symptoms</a:t>
            </a:r>
          </a:p>
        </p:txBody>
      </p:sp>
      <p:pic>
        <p:nvPicPr>
          <p:cNvPr id="36868" name="Picture 4" descr="http://www.footdoc.ca/www.FootDoc.ca/Website_Neuro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48200"/>
            <a:ext cx="239077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37891" name="Picture 6" descr="pre23615_14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381000"/>
            <a:ext cx="4429125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Care</a:t>
            </a:r>
          </a:p>
          <a:p>
            <a:pPr lvl="1" eaLnBrk="1" hangingPunct="1"/>
            <a:r>
              <a:rPr lang="en-US" sz="2400" smtClean="0"/>
              <a:t>Teardrop pad can be placed between met heads to increase space, decreasing pressure on neuroma</a:t>
            </a:r>
          </a:p>
          <a:p>
            <a:pPr lvl="1" eaLnBrk="1" hangingPunct="1"/>
            <a:r>
              <a:rPr lang="en-US" sz="2400" smtClean="0"/>
              <a:t>Shoes with wider toe box would be appropriate</a:t>
            </a:r>
          </a:p>
        </p:txBody>
      </p:sp>
      <p:pic>
        <p:nvPicPr>
          <p:cNvPr id="38915" name="Picture 9" descr="pre23615_1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2238" y="1143000"/>
            <a:ext cx="2417762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5943600" cy="586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Turf Toe</a:t>
            </a:r>
          </a:p>
          <a:p>
            <a:pPr lvl="1" eaLnBrk="1" hangingPunct="1"/>
            <a:r>
              <a:rPr lang="en-US" dirty="0" smtClean="0"/>
              <a:t>Cause of Injury</a:t>
            </a:r>
          </a:p>
          <a:p>
            <a:pPr lvl="2" eaLnBrk="1" hangingPunct="1"/>
            <a:r>
              <a:rPr lang="en-US" dirty="0" smtClean="0"/>
              <a:t>Hyperextension injury resulting in sprain of 1st </a:t>
            </a:r>
            <a:r>
              <a:rPr lang="en-US" dirty="0" err="1" smtClean="0"/>
              <a:t>metatarsophalangeal</a:t>
            </a:r>
            <a:r>
              <a:rPr lang="en-US" dirty="0" smtClean="0"/>
              <a:t> joint</a:t>
            </a:r>
          </a:p>
          <a:p>
            <a:pPr lvl="2" eaLnBrk="1" hangingPunct="1"/>
            <a:r>
              <a:rPr lang="en-US" dirty="0" smtClean="0"/>
              <a:t>May be the result of single or repetitive trauma</a:t>
            </a:r>
          </a:p>
          <a:p>
            <a:pPr lvl="1" eaLnBrk="1" hangingPunct="1"/>
            <a:r>
              <a:rPr lang="en-US" dirty="0" smtClean="0"/>
              <a:t>Signs and Symptoms</a:t>
            </a:r>
          </a:p>
          <a:p>
            <a:pPr lvl="2" eaLnBrk="1" hangingPunct="1"/>
            <a:r>
              <a:rPr lang="en-US" dirty="0" smtClean="0"/>
              <a:t>Pain and swelling which increases during push off in walking, running, and jumping</a:t>
            </a:r>
          </a:p>
          <a:p>
            <a:pPr lvl="1" eaLnBrk="1" hangingPunct="1"/>
            <a:r>
              <a:rPr lang="en-US" dirty="0" smtClean="0"/>
              <a:t>Care</a:t>
            </a:r>
          </a:p>
          <a:p>
            <a:pPr lvl="2" eaLnBrk="1" hangingPunct="1"/>
            <a:r>
              <a:rPr lang="en-US" dirty="0" smtClean="0"/>
              <a:t>Increase rigidity of forefoot region in shoe</a:t>
            </a:r>
          </a:p>
          <a:p>
            <a:pPr lvl="2" eaLnBrk="1" hangingPunct="1"/>
            <a:r>
              <a:rPr lang="en-US" dirty="0" smtClean="0"/>
              <a:t>Taping the toe to prevent </a:t>
            </a:r>
            <a:r>
              <a:rPr lang="en-US" dirty="0" err="1" smtClean="0"/>
              <a:t>dorsiflexion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Rest and discourage activity until pain free</a:t>
            </a:r>
          </a:p>
          <a:p>
            <a:pPr lvl="3" eaLnBrk="1" hangingPunct="1"/>
            <a:r>
              <a:rPr lang="en-US" dirty="0" smtClean="0"/>
              <a:t>3-4 weeks may be required for pain to subside</a:t>
            </a:r>
          </a:p>
        </p:txBody>
      </p:sp>
      <p:pic>
        <p:nvPicPr>
          <p:cNvPr id="39940" name="Picture 4" descr="http://lowerextremityreview.com/wp-content/uploads/2009/11/11TurfToe-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74320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 descr="turf_to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600200"/>
            <a:ext cx="5943600" cy="4267200"/>
          </a:xfr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01000" cy="3733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Calluses</a:t>
            </a:r>
          </a:p>
          <a:p>
            <a:pPr lvl="1" eaLnBrk="1" hangingPunct="1"/>
            <a:r>
              <a:rPr lang="en-US" dirty="0" smtClean="0"/>
              <a:t>Cause of Condition</a:t>
            </a:r>
          </a:p>
          <a:p>
            <a:pPr lvl="2" eaLnBrk="1" hangingPunct="1"/>
            <a:r>
              <a:rPr lang="en-US" dirty="0" smtClean="0"/>
              <a:t>Develop from friction – may be painful as fatty layer loses elasticity and cushioning effect</a:t>
            </a:r>
          </a:p>
          <a:p>
            <a:pPr lvl="2" eaLnBrk="1" hangingPunct="1"/>
            <a:r>
              <a:rPr lang="en-US" dirty="0" smtClean="0"/>
              <a:t>May be vulnerable to tears and cracks and possible blister development underneath</a:t>
            </a:r>
          </a:p>
          <a:p>
            <a:pPr lvl="1" eaLnBrk="1" hangingPunct="1"/>
            <a:r>
              <a:rPr lang="en-US" dirty="0" smtClean="0"/>
              <a:t>Care</a:t>
            </a:r>
          </a:p>
          <a:p>
            <a:pPr lvl="2" eaLnBrk="1" hangingPunct="1"/>
            <a:r>
              <a:rPr lang="en-US" dirty="0" smtClean="0"/>
              <a:t>Emery callus file may be necessary</a:t>
            </a:r>
          </a:p>
          <a:p>
            <a:pPr lvl="2" eaLnBrk="1" hangingPunct="1"/>
            <a:r>
              <a:rPr lang="en-US" dirty="0" smtClean="0"/>
              <a:t>Massaging with small amounts of lotion may be helpful</a:t>
            </a:r>
          </a:p>
          <a:p>
            <a:pPr lvl="2" eaLnBrk="1" hangingPunct="1"/>
            <a:r>
              <a:rPr lang="en-US" dirty="0" smtClean="0"/>
              <a:t>Sanding or pumicing – care must be exercised</a:t>
            </a:r>
          </a:p>
          <a:p>
            <a:pPr lvl="2" eaLnBrk="1" hangingPunct="1"/>
            <a:r>
              <a:rPr lang="en-US" dirty="0" smtClean="0"/>
              <a:t>Can be prevented</a:t>
            </a:r>
          </a:p>
          <a:p>
            <a:pPr lvl="3" eaLnBrk="1" hangingPunct="1"/>
            <a:r>
              <a:rPr lang="en-US" dirty="0" smtClean="0"/>
              <a:t>Shoes that fit appropriately are recommended</a:t>
            </a:r>
          </a:p>
          <a:p>
            <a:pPr lvl="3" eaLnBrk="1" hangingPunct="1"/>
            <a:r>
              <a:rPr lang="en-US" dirty="0" smtClean="0"/>
              <a:t>Wear at least one layer of socks</a:t>
            </a:r>
          </a:p>
          <a:p>
            <a:pPr lvl="3" eaLnBrk="1" hangingPunct="1"/>
            <a:r>
              <a:rPr lang="en-US" dirty="0" smtClean="0"/>
              <a:t>Apply petroleum jelly to reduce friction</a:t>
            </a:r>
          </a:p>
        </p:txBody>
      </p:sp>
      <p:pic>
        <p:nvPicPr>
          <p:cNvPr id="41988" name="Picture 4" descr="http://www.heel-2-toe.co.uk/_images/callus%20on%20ball%20of%20f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2447925" cy="1838325"/>
          </a:xfrm>
          <a:prstGeom prst="rect">
            <a:avLst/>
          </a:prstGeom>
          <a:noFill/>
        </p:spPr>
      </p:pic>
      <p:pic>
        <p:nvPicPr>
          <p:cNvPr id="41990" name="Picture 6" descr="http://www.beautybarn.co.uk/media/callus%20peel%20before_after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2943225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Blisters</a:t>
            </a:r>
          </a:p>
          <a:p>
            <a:pPr lvl="1" eaLnBrk="1" hangingPunct="1"/>
            <a:r>
              <a:rPr lang="en-US" smtClean="0"/>
              <a:t>Cause of Injury</a:t>
            </a:r>
          </a:p>
          <a:p>
            <a:pPr lvl="2" eaLnBrk="1" hangingPunct="1"/>
            <a:r>
              <a:rPr lang="en-US" smtClean="0"/>
              <a:t>Shearing forces on skin – results in development of fluid accumulation between layers of skin</a:t>
            </a:r>
          </a:p>
          <a:p>
            <a:pPr lvl="2" eaLnBrk="1" hangingPunct="1"/>
            <a:r>
              <a:rPr lang="en-US" smtClean="0"/>
              <a:t>Wearing appropriate footwear (socks and shoes) and applying lubricants may help to reduce friction </a:t>
            </a:r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Take action to reduce friction (apply lubricants, cover with tape/band aid/donut pad)</a:t>
            </a:r>
          </a:p>
          <a:p>
            <a:pPr lvl="2" eaLnBrk="1" hangingPunct="1"/>
            <a:r>
              <a:rPr lang="en-US" smtClean="0"/>
              <a:t>Avoid puncturing in order to prevent infection</a:t>
            </a:r>
          </a:p>
          <a:p>
            <a:pPr lvl="2" eaLnBrk="1" hangingPunct="1"/>
            <a:r>
              <a:rPr lang="en-US" smtClean="0"/>
              <a:t>Puncturing may be necessary if pressure build-up is to great and is causing excessive pain</a:t>
            </a:r>
          </a:p>
        </p:txBody>
      </p:sp>
      <p:pic>
        <p:nvPicPr>
          <p:cNvPr id="43012" name="Picture 4" descr="http://feet.thefuntimesguide.com/images/blogs/bad-foot-blister-on-heel-by-Lady-Weaxze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3866865" cy="2057400"/>
          </a:xfrm>
          <a:prstGeom prst="rect">
            <a:avLst/>
          </a:prstGeom>
          <a:noFill/>
        </p:spPr>
      </p:pic>
      <p:pic>
        <p:nvPicPr>
          <p:cNvPr id="43014" name="Picture 6" descr="http://files.www.fleetfeetmahwah.com/blister_t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0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Corns</a:t>
            </a:r>
          </a:p>
          <a:p>
            <a:pPr lvl="1" eaLnBrk="1" hangingPunct="1"/>
            <a:r>
              <a:rPr lang="en-US" smtClean="0"/>
              <a:t>Cause of Condition</a:t>
            </a:r>
          </a:p>
          <a:p>
            <a:pPr lvl="2" eaLnBrk="1" hangingPunct="1"/>
            <a:r>
              <a:rPr lang="en-US" smtClean="0"/>
              <a:t>Result of pressure from improperly fitting shoes</a:t>
            </a:r>
          </a:p>
          <a:p>
            <a:pPr lvl="2" eaLnBrk="1" hangingPunct="1"/>
            <a:r>
              <a:rPr lang="en-US" smtClean="0"/>
              <a:t>Hard corns are often associated with hammer toes</a:t>
            </a:r>
          </a:p>
          <a:p>
            <a:pPr lvl="2" eaLnBrk="1" hangingPunct="1"/>
            <a:r>
              <a:rPr lang="en-US" smtClean="0"/>
              <a:t>Soft corns result from wearing narrow shoes and excessive foot perspiration</a:t>
            </a:r>
          </a:p>
          <a:p>
            <a:pPr lvl="1" eaLnBrk="1" hangingPunct="1"/>
            <a:r>
              <a:rPr lang="en-US" smtClean="0"/>
              <a:t>Signs of Condition</a:t>
            </a:r>
          </a:p>
          <a:p>
            <a:pPr lvl="2" eaLnBrk="1" hangingPunct="1"/>
            <a:r>
              <a:rPr lang="en-US" smtClean="0"/>
              <a:t>Form between 4</a:t>
            </a:r>
            <a:r>
              <a:rPr lang="en-US" baseline="30000" smtClean="0"/>
              <a:t>th</a:t>
            </a:r>
            <a:r>
              <a:rPr lang="en-US" smtClean="0"/>
              <a:t> and 5</a:t>
            </a:r>
            <a:r>
              <a:rPr lang="en-US" baseline="30000" smtClean="0"/>
              <a:t>th</a:t>
            </a:r>
            <a:r>
              <a:rPr lang="en-US" smtClean="0"/>
              <a:t> toes</a:t>
            </a:r>
          </a:p>
          <a:p>
            <a:pPr lvl="2" eaLnBrk="1" hangingPunct="1"/>
            <a:r>
              <a:rPr lang="en-US" smtClean="0"/>
              <a:t>Circular area of thickened, white macerated skin</a:t>
            </a:r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For soft corns – good fitting shoes are necessary in conjunction with good foot hygiene</a:t>
            </a:r>
          </a:p>
          <a:p>
            <a:pPr lvl="2" eaLnBrk="1" hangingPunct="1"/>
            <a:r>
              <a:rPr lang="en-US" smtClean="0"/>
              <a:t>Use of padding or cotton to separate toes is helpful</a:t>
            </a:r>
          </a:p>
          <a:p>
            <a:pPr lvl="2" eaLnBrk="1" hangingPunct="1"/>
            <a:r>
              <a:rPr lang="en-US" smtClean="0"/>
              <a:t>Soaking in warm soapy water will also aid in softening of corns</a:t>
            </a:r>
          </a:p>
        </p:txBody>
      </p:sp>
      <p:pic>
        <p:nvPicPr>
          <p:cNvPr id="44036" name="Picture 4" descr="http://www.burnsortho.net/sitebuildercontent/sitebuilderpictures/co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52875"/>
            <a:ext cx="23812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2819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Plantar Fascia</a:t>
            </a:r>
          </a:p>
        </p:txBody>
      </p:sp>
      <p:pic>
        <p:nvPicPr>
          <p:cNvPr id="8195" name="Picture 3" descr="pre61756_1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409575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Ingrown Toenails</a:t>
            </a:r>
          </a:p>
          <a:p>
            <a:pPr lvl="1" eaLnBrk="1" hangingPunct="1"/>
            <a:r>
              <a:rPr lang="en-US" smtClean="0"/>
              <a:t>Cause of Condition</a:t>
            </a:r>
          </a:p>
          <a:p>
            <a:pPr lvl="2" eaLnBrk="1" hangingPunct="1"/>
            <a:r>
              <a:rPr lang="en-US" smtClean="0"/>
              <a:t>Leading edge of nail grows into nearby soft tissue</a:t>
            </a:r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Shoes should be appropriate width and length</a:t>
            </a:r>
          </a:p>
          <a:p>
            <a:pPr lvl="2" eaLnBrk="1" hangingPunct="1"/>
            <a:r>
              <a:rPr lang="en-US" smtClean="0"/>
              <a:t>Prevent with correct trimming of nails</a:t>
            </a:r>
          </a:p>
          <a:p>
            <a:pPr lvl="2" eaLnBrk="1" hangingPunct="1"/>
            <a:r>
              <a:rPr lang="en-US" smtClean="0"/>
              <a:t>Nail should be left sufficiently long and not cut so as to allow penetration into soft tissue</a:t>
            </a:r>
          </a:p>
          <a:p>
            <a:pPr lvl="2" eaLnBrk="1" hangingPunct="1"/>
            <a:r>
              <a:rPr lang="en-US" smtClean="0"/>
              <a:t>Should be cut short enough that it is not irritated by shoes or socks</a:t>
            </a:r>
          </a:p>
          <a:p>
            <a:pPr lvl="2" eaLnBrk="1" hangingPunct="1"/>
            <a:r>
              <a:rPr lang="en-US" smtClean="0"/>
              <a:t>Treatment may require soaking and packing toenail with cotton in order to lift nail away from soft tissue</a:t>
            </a:r>
          </a:p>
          <a:p>
            <a:pPr lvl="2" eaLnBrk="1" hangingPunct="1"/>
            <a:r>
              <a:rPr lang="en-US" smtClean="0"/>
              <a:t>Cutting a “V” notch toward the infected side will allow the nail to grow towards the middle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Content Placeholder 3" descr="Ingrown_Toena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600200"/>
            <a:ext cx="5715000" cy="4525963"/>
          </a:xfrm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Subungual Hematoma</a:t>
            </a:r>
          </a:p>
          <a:p>
            <a:pPr lvl="1" eaLnBrk="1" hangingPunct="1"/>
            <a:r>
              <a:rPr lang="en-US" smtClean="0"/>
              <a:t>Cause of Injury</a:t>
            </a:r>
          </a:p>
          <a:p>
            <a:pPr lvl="2" eaLnBrk="1" hangingPunct="1"/>
            <a:r>
              <a:rPr lang="en-US" smtClean="0"/>
              <a:t>Direct pressure, dropping an object on toe, kicking another object</a:t>
            </a:r>
          </a:p>
          <a:p>
            <a:pPr lvl="2" eaLnBrk="1" hangingPunct="1"/>
            <a:r>
              <a:rPr lang="en-US" smtClean="0"/>
              <a:t>Repetitive shear forces on toenail</a:t>
            </a:r>
          </a:p>
          <a:p>
            <a:pPr lvl="1" eaLnBrk="1" hangingPunct="1"/>
            <a:r>
              <a:rPr lang="en-US" smtClean="0"/>
              <a:t>Signs of Injury</a:t>
            </a:r>
          </a:p>
          <a:p>
            <a:pPr lvl="2" eaLnBrk="1" hangingPunct="1"/>
            <a:r>
              <a:rPr lang="en-US" smtClean="0"/>
              <a:t>Accumulation of blood underneath toenail </a:t>
            </a:r>
          </a:p>
          <a:p>
            <a:pPr lvl="2" eaLnBrk="1" hangingPunct="1"/>
            <a:r>
              <a:rPr lang="en-US" smtClean="0"/>
              <a:t>Likely to produce extreme pain and ultimately loss of nail</a:t>
            </a:r>
          </a:p>
          <a:p>
            <a:pPr lvl="1" eaLnBrk="1" hangingPunct="1"/>
            <a:r>
              <a:rPr lang="en-US" smtClean="0"/>
              <a:t>Care</a:t>
            </a:r>
          </a:p>
          <a:p>
            <a:pPr lvl="2" eaLnBrk="1" hangingPunct="1"/>
            <a:r>
              <a:rPr lang="en-US" smtClean="0"/>
              <a:t>RICE immediately to reduce pain and swelling</a:t>
            </a:r>
          </a:p>
          <a:p>
            <a:pPr lvl="2" eaLnBrk="1" hangingPunct="1"/>
            <a:r>
              <a:rPr lang="en-US" smtClean="0"/>
              <a:t>Relieve pressure within 12-24 hours (lance or drill nail) – must be sterile to prevent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Content Placeholder 3" descr="draft_lens2290623module12611387photo_1226711262subungual_hemat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76400"/>
            <a:ext cx="5486400" cy="3948113"/>
          </a:xfr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Muscles of the Foot and Lower Leg</a:t>
            </a:r>
          </a:p>
        </p:txBody>
      </p:sp>
      <p:pic>
        <p:nvPicPr>
          <p:cNvPr id="9219" name="Picture 5" descr="pre23615_14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066800"/>
            <a:ext cx="36464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re23615_140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900" y="1066800"/>
            <a:ext cx="3117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pre23615_14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1816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re23615_1405b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88925"/>
            <a:ext cx="6400800" cy="62706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Highly vulnerable area to variety of injuries</a:t>
            </a:r>
          </a:p>
          <a:p>
            <a:pPr eaLnBrk="1" hangingPunct="1"/>
            <a:r>
              <a:rPr lang="en-US" sz="2800" smtClean="0"/>
              <a:t>Injuries best prevented by selecting appropriate footwear, correcting biomechanical structural deficiencies through orthotics</a:t>
            </a:r>
          </a:p>
          <a:p>
            <a:pPr eaLnBrk="1" hangingPunct="1"/>
            <a:r>
              <a:rPr lang="en-US" sz="2800" smtClean="0"/>
              <a:t>Foot will adapt to training surfaces over time</a:t>
            </a:r>
          </a:p>
          <a:p>
            <a:pPr lvl="1" eaLnBrk="1" hangingPunct="1"/>
            <a:r>
              <a:rPr lang="en-US" sz="2400" smtClean="0"/>
              <a:t>Must be aware of potential difficulties associated with non-yielding and absorbent training surfaces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Prevention of Foot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Athletes should be referred to qualified personnel for injury evaluation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History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Generic history questions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Questions specific to the foot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Location of pain - heel, foot, toes, arches?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surfaces or changes in footwear?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Changes in training, volume or type?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Does footwear increase discomfort?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 Assessment</a:t>
            </a:r>
          </a:p>
        </p:txBody>
      </p:sp>
      <p:pic>
        <p:nvPicPr>
          <p:cNvPr id="13317" name="Picture 5" descr="http://www.equilibriomassage.com/Images/foot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19075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1095</TotalTime>
  <Words>1777</Words>
  <Application>Microsoft Office PowerPoint</Application>
  <PresentationFormat>On-screen Show (4:3)</PresentationFormat>
  <Paragraphs>279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Times New Roman</vt:lpstr>
      <vt:lpstr>Arial</vt:lpstr>
      <vt:lpstr>Calibri</vt:lpstr>
      <vt:lpstr>Concourse</vt:lpstr>
      <vt:lpstr>Chapter 14: The Foot</vt:lpstr>
      <vt:lpstr>Slide 2</vt:lpstr>
      <vt:lpstr>Arches of the Foot</vt:lpstr>
      <vt:lpstr>Plantar Fascia</vt:lpstr>
      <vt:lpstr>Muscles of the Foot and Lower Leg</vt:lpstr>
      <vt:lpstr>Slide 6</vt:lpstr>
      <vt:lpstr>Slide 7</vt:lpstr>
      <vt:lpstr>Prevention of Foot Injuries</vt:lpstr>
      <vt:lpstr>Foot Assessment</vt:lpstr>
      <vt:lpstr>Slide 10</vt:lpstr>
      <vt:lpstr>Slide 11</vt:lpstr>
      <vt:lpstr>Recognition and Management of Specific Injuries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Metatarsal Stress Fracture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The Foot</dc:title>
  <dc:creator>Customer</dc:creator>
  <cp:lastModifiedBy>DT</cp:lastModifiedBy>
  <cp:revision>49</cp:revision>
  <dcterms:created xsi:type="dcterms:W3CDTF">2002-02-27T00:16:40Z</dcterms:created>
  <dcterms:modified xsi:type="dcterms:W3CDTF">2013-08-12T19:29:23Z</dcterms:modified>
</cp:coreProperties>
</file>