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52"/>
  </p:notesMasterIdLst>
  <p:handoutMasterIdLst>
    <p:handoutMasterId r:id="rId153"/>
  </p:handoutMasterIdLst>
  <p:sldIdLst>
    <p:sldId id="408" r:id="rId2"/>
    <p:sldId id="410" r:id="rId3"/>
    <p:sldId id="433" r:id="rId4"/>
    <p:sldId id="283" r:id="rId5"/>
    <p:sldId id="284" r:id="rId6"/>
    <p:sldId id="285" r:id="rId7"/>
    <p:sldId id="286" r:id="rId8"/>
    <p:sldId id="287" r:id="rId9"/>
    <p:sldId id="288" r:id="rId10"/>
    <p:sldId id="455" r:id="rId11"/>
    <p:sldId id="289" r:id="rId12"/>
    <p:sldId id="290" r:id="rId13"/>
    <p:sldId id="291" r:id="rId14"/>
    <p:sldId id="454" r:id="rId15"/>
    <p:sldId id="292" r:id="rId16"/>
    <p:sldId id="293" r:id="rId17"/>
    <p:sldId id="294" r:id="rId18"/>
    <p:sldId id="453" r:id="rId19"/>
    <p:sldId id="295" r:id="rId20"/>
    <p:sldId id="452" r:id="rId21"/>
    <p:sldId id="296" r:id="rId22"/>
    <p:sldId id="451" r:id="rId23"/>
    <p:sldId id="297" r:id="rId24"/>
    <p:sldId id="450" r:id="rId25"/>
    <p:sldId id="298" r:id="rId26"/>
    <p:sldId id="411" r:id="rId27"/>
    <p:sldId id="299" r:id="rId28"/>
    <p:sldId id="300" r:id="rId29"/>
    <p:sldId id="449" r:id="rId30"/>
    <p:sldId id="301" r:id="rId31"/>
    <p:sldId id="302" r:id="rId32"/>
    <p:sldId id="412" r:id="rId33"/>
    <p:sldId id="303" r:id="rId34"/>
    <p:sldId id="304" r:id="rId35"/>
    <p:sldId id="308" r:id="rId36"/>
    <p:sldId id="309" r:id="rId37"/>
    <p:sldId id="413" r:id="rId38"/>
    <p:sldId id="310" r:id="rId39"/>
    <p:sldId id="414" r:id="rId40"/>
    <p:sldId id="311" r:id="rId41"/>
    <p:sldId id="312" r:id="rId42"/>
    <p:sldId id="415" r:id="rId43"/>
    <p:sldId id="314" r:id="rId44"/>
    <p:sldId id="315" r:id="rId45"/>
    <p:sldId id="416" r:id="rId46"/>
    <p:sldId id="316" r:id="rId47"/>
    <p:sldId id="318" r:id="rId48"/>
    <p:sldId id="319" r:id="rId49"/>
    <p:sldId id="447" r:id="rId50"/>
    <p:sldId id="448" r:id="rId51"/>
    <p:sldId id="320" r:id="rId52"/>
    <p:sldId id="321" r:id="rId53"/>
    <p:sldId id="322" r:id="rId54"/>
    <p:sldId id="323" r:id="rId55"/>
    <p:sldId id="324" r:id="rId56"/>
    <p:sldId id="417" r:id="rId57"/>
    <p:sldId id="446" r:id="rId58"/>
    <p:sldId id="325" r:id="rId59"/>
    <p:sldId id="326" r:id="rId60"/>
    <p:sldId id="327" r:id="rId61"/>
    <p:sldId id="328" r:id="rId62"/>
    <p:sldId id="329" r:id="rId63"/>
    <p:sldId id="445" r:id="rId64"/>
    <p:sldId id="330" r:id="rId65"/>
    <p:sldId id="444" r:id="rId66"/>
    <p:sldId id="331" r:id="rId67"/>
    <p:sldId id="332" r:id="rId68"/>
    <p:sldId id="443" r:id="rId69"/>
    <p:sldId id="333" r:id="rId70"/>
    <p:sldId id="334" r:id="rId71"/>
    <p:sldId id="442" r:id="rId72"/>
    <p:sldId id="335" r:id="rId73"/>
    <p:sldId id="336" r:id="rId74"/>
    <p:sldId id="337" r:id="rId75"/>
    <p:sldId id="338" r:id="rId76"/>
    <p:sldId id="341" r:id="rId77"/>
    <p:sldId id="342" r:id="rId78"/>
    <p:sldId id="441" r:id="rId79"/>
    <p:sldId id="343" r:id="rId80"/>
    <p:sldId id="418" r:id="rId81"/>
    <p:sldId id="344" r:id="rId82"/>
    <p:sldId id="419" r:id="rId83"/>
    <p:sldId id="345" r:id="rId84"/>
    <p:sldId id="346" r:id="rId85"/>
    <p:sldId id="347" r:id="rId86"/>
    <p:sldId id="348" r:id="rId87"/>
    <p:sldId id="420" r:id="rId88"/>
    <p:sldId id="349" r:id="rId89"/>
    <p:sldId id="421" r:id="rId90"/>
    <p:sldId id="350" r:id="rId91"/>
    <p:sldId id="352" r:id="rId92"/>
    <p:sldId id="355" r:id="rId93"/>
    <p:sldId id="356" r:id="rId94"/>
    <p:sldId id="440" r:id="rId95"/>
    <p:sldId id="357" r:id="rId96"/>
    <p:sldId id="439" r:id="rId97"/>
    <p:sldId id="358" r:id="rId98"/>
    <p:sldId id="359" r:id="rId99"/>
    <p:sldId id="438" r:id="rId100"/>
    <p:sldId id="360" r:id="rId101"/>
    <p:sldId id="361" r:id="rId102"/>
    <p:sldId id="362" r:id="rId103"/>
    <p:sldId id="363" r:id="rId104"/>
    <p:sldId id="364" r:id="rId105"/>
    <p:sldId id="437" r:id="rId106"/>
    <p:sldId id="365" r:id="rId107"/>
    <p:sldId id="366" r:id="rId108"/>
    <p:sldId id="367" r:id="rId109"/>
    <p:sldId id="368" r:id="rId110"/>
    <p:sldId id="422" r:id="rId111"/>
    <p:sldId id="371" r:id="rId112"/>
    <p:sldId id="436" r:id="rId113"/>
    <p:sldId id="372" r:id="rId114"/>
    <p:sldId id="373" r:id="rId115"/>
    <p:sldId id="423" r:id="rId116"/>
    <p:sldId id="376" r:id="rId117"/>
    <p:sldId id="424" r:id="rId118"/>
    <p:sldId id="377" r:id="rId119"/>
    <p:sldId id="378" r:id="rId120"/>
    <p:sldId id="380" r:id="rId121"/>
    <p:sldId id="381" r:id="rId122"/>
    <p:sldId id="425" r:id="rId123"/>
    <p:sldId id="383" r:id="rId124"/>
    <p:sldId id="426" r:id="rId125"/>
    <p:sldId id="384" r:id="rId126"/>
    <p:sldId id="385" r:id="rId127"/>
    <p:sldId id="387" r:id="rId128"/>
    <p:sldId id="427" r:id="rId129"/>
    <p:sldId id="388" r:id="rId130"/>
    <p:sldId id="428" r:id="rId131"/>
    <p:sldId id="389" r:id="rId132"/>
    <p:sldId id="429" r:id="rId133"/>
    <p:sldId id="390" r:id="rId134"/>
    <p:sldId id="391" r:id="rId135"/>
    <p:sldId id="392" r:id="rId136"/>
    <p:sldId id="435" r:id="rId137"/>
    <p:sldId id="393" r:id="rId138"/>
    <p:sldId id="394" r:id="rId139"/>
    <p:sldId id="434" r:id="rId140"/>
    <p:sldId id="395" r:id="rId141"/>
    <p:sldId id="396" r:id="rId142"/>
    <p:sldId id="397" r:id="rId143"/>
    <p:sldId id="398" r:id="rId144"/>
    <p:sldId id="399" r:id="rId145"/>
    <p:sldId id="401" r:id="rId146"/>
    <p:sldId id="405" r:id="rId147"/>
    <p:sldId id="430" r:id="rId148"/>
    <p:sldId id="406" r:id="rId149"/>
    <p:sldId id="407" r:id="rId150"/>
    <p:sldId id="431" r:id="rId1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921"/>
    <a:srgbClr val="008D5F"/>
    <a:srgbClr val="005294"/>
    <a:srgbClr val="009A60"/>
    <a:srgbClr val="894997"/>
    <a:srgbClr val="E7D198"/>
    <a:srgbClr val="365CA8"/>
    <a:srgbClr val="EA7D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94721" autoAdjust="0"/>
  </p:normalViewPr>
  <p:slideViewPr>
    <p:cSldViewPr>
      <p:cViewPr>
        <p:scale>
          <a:sx n="100" d="100"/>
          <a:sy n="10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C30CC8A-FB44-4986-AF45-8DC8D39ACDCD}" type="slidenum">
              <a:rPr lang="en-US"/>
              <a:pPr/>
              <a:t>‹#›</a:t>
            </a:fld>
            <a:endParaRPr lang="en-US"/>
          </a:p>
        </p:txBody>
      </p:sp>
    </p:spTree>
    <p:extLst>
      <p:ext uri="{BB962C8B-B14F-4D97-AF65-F5344CB8AC3E}">
        <p14:creationId xmlns:p14="http://schemas.microsoft.com/office/powerpoint/2010/main" val="2264129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C19C16E-2A98-4E38-BD9E-8AB7E1E53055}" type="slidenum">
              <a:rPr lang="en-US"/>
              <a:pPr/>
              <a:t>‹#›</a:t>
            </a:fld>
            <a:endParaRPr lang="en-US"/>
          </a:p>
        </p:txBody>
      </p:sp>
    </p:spTree>
    <p:extLst>
      <p:ext uri="{BB962C8B-B14F-4D97-AF65-F5344CB8AC3E}">
        <p14:creationId xmlns:p14="http://schemas.microsoft.com/office/powerpoint/2010/main" val="378349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1026"/>
          <p:cNvSpPr>
            <a:spLocks noGrp="1" noRot="1" noChangeAspect="1" noChangeArrowheads="1" noTextEdit="1"/>
          </p:cNvSpPr>
          <p:nvPr>
            <p:ph type="sldImg"/>
          </p:nvPr>
        </p:nvSpPr>
        <p:spPr>
          <a:ln/>
        </p:spPr>
      </p:sp>
      <p:sp>
        <p:nvSpPr>
          <p:cNvPr id="386051"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b="1" smtClean="0">
                <a:ea typeface="ＭＳ Ｐゴシック" pitchFamily="1" charset="-128"/>
              </a:rPr>
              <a:t>Types of Anxiety Disorders</a:t>
            </a:r>
            <a:endParaRPr lang="en-US" smtClean="0">
              <a:ea typeface="ＭＳ Ｐゴシック" pitchFamily="1"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r>
              <a:rPr lang="en-US" b="1" smtClean="0">
                <a:ea typeface="ＭＳ Ｐゴシック" pitchFamily="1" charset="-128"/>
              </a:rPr>
              <a:t>Types of Anxiety Disorders</a:t>
            </a:r>
            <a:endParaRPr lang="en-US" smtClean="0">
              <a:ea typeface="ＭＳ Ｐゴシック" pitchFamily="1"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1026"/>
          <p:cNvSpPr>
            <a:spLocks noGrp="1" noRot="1" noChangeAspect="1" noChangeArrowheads="1" noTextEdit="1"/>
          </p:cNvSpPr>
          <p:nvPr>
            <p:ph type="sldImg"/>
          </p:nvPr>
        </p:nvSpPr>
        <p:spPr>
          <a:ln/>
        </p:spPr>
      </p:sp>
      <p:sp>
        <p:nvSpPr>
          <p:cNvPr id="345091"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1026"/>
          <p:cNvSpPr>
            <a:spLocks noGrp="1" noRot="1" noChangeAspect="1" noChangeArrowheads="1" noTextEdit="1"/>
          </p:cNvSpPr>
          <p:nvPr>
            <p:ph type="sldImg"/>
          </p:nvPr>
        </p:nvSpPr>
        <p:spPr>
          <a:ln/>
        </p:spPr>
      </p:sp>
      <p:sp>
        <p:nvSpPr>
          <p:cNvPr id="384003"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1026"/>
          <p:cNvSpPr>
            <a:spLocks noGrp="1" noRot="1" noChangeAspect="1" noChangeArrowheads="1" noTextEdit="1"/>
          </p:cNvSpPr>
          <p:nvPr>
            <p:ph type="sldImg"/>
          </p:nvPr>
        </p:nvSpPr>
        <p:spPr>
          <a:ln/>
        </p:spPr>
      </p:sp>
      <p:sp>
        <p:nvSpPr>
          <p:cNvPr id="379907"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1026"/>
          <p:cNvSpPr>
            <a:spLocks noGrp="1" noRot="1" noChangeAspect="1" noChangeArrowheads="1" noTextEdit="1"/>
          </p:cNvSpPr>
          <p:nvPr>
            <p:ph type="sldImg"/>
          </p:nvPr>
        </p:nvSpPr>
        <p:spPr>
          <a:ln/>
        </p:spPr>
      </p:sp>
      <p:sp>
        <p:nvSpPr>
          <p:cNvPr id="286723"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1026"/>
          <p:cNvSpPr>
            <a:spLocks noGrp="1" noRot="1" noChangeAspect="1" noChangeArrowheads="1" noTextEdit="1"/>
          </p:cNvSpPr>
          <p:nvPr>
            <p:ph type="sldImg"/>
          </p:nvPr>
        </p:nvSpPr>
        <p:spPr>
          <a:ln/>
        </p:spPr>
      </p:sp>
      <p:sp>
        <p:nvSpPr>
          <p:cNvPr id="375811"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1026"/>
          <p:cNvSpPr>
            <a:spLocks noGrp="1" noRot="1" noChangeAspect="1" noChangeArrowheads="1" noTextEdit="1"/>
          </p:cNvSpPr>
          <p:nvPr>
            <p:ph type="sldImg"/>
          </p:nvPr>
        </p:nvSpPr>
        <p:spPr>
          <a:ln/>
        </p:spPr>
      </p:sp>
      <p:sp>
        <p:nvSpPr>
          <p:cNvPr id="373763"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1026"/>
          <p:cNvSpPr>
            <a:spLocks noGrp="1" noRot="1" noChangeAspect="1" noChangeArrowheads="1" noTextEdit="1"/>
          </p:cNvSpPr>
          <p:nvPr>
            <p:ph type="sldImg"/>
          </p:nvPr>
        </p:nvSpPr>
        <p:spPr>
          <a:ln/>
        </p:spPr>
      </p:sp>
      <p:sp>
        <p:nvSpPr>
          <p:cNvPr id="371715"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1026"/>
          <p:cNvSpPr>
            <a:spLocks noGrp="1" noRot="1" noChangeAspect="1" noChangeArrowheads="1" noTextEdit="1"/>
          </p:cNvSpPr>
          <p:nvPr>
            <p:ph type="sldImg"/>
          </p:nvPr>
        </p:nvSpPr>
        <p:spPr>
          <a:ln/>
        </p:spPr>
      </p:sp>
      <p:sp>
        <p:nvSpPr>
          <p:cNvPr id="288771"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1026"/>
          <p:cNvSpPr>
            <a:spLocks noGrp="1" noRot="1" noChangeAspect="1" noChangeArrowheads="1" noTextEdit="1"/>
          </p:cNvSpPr>
          <p:nvPr>
            <p:ph type="sldImg"/>
          </p:nvPr>
        </p:nvSpPr>
        <p:spPr>
          <a:ln/>
        </p:spPr>
      </p:sp>
      <p:sp>
        <p:nvSpPr>
          <p:cNvPr id="369667"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1026"/>
          <p:cNvSpPr>
            <a:spLocks noGrp="1" noRot="1" noChangeAspect="1" noChangeArrowheads="1" noTextEdit="1"/>
          </p:cNvSpPr>
          <p:nvPr>
            <p:ph type="sldImg"/>
          </p:nvPr>
        </p:nvSpPr>
        <p:spPr>
          <a:ln/>
        </p:spPr>
      </p:sp>
      <p:sp>
        <p:nvSpPr>
          <p:cNvPr id="336899"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1026"/>
          <p:cNvSpPr>
            <a:spLocks noGrp="1" noRot="1" noChangeAspect="1" noChangeArrowheads="1" noTextEdit="1"/>
          </p:cNvSpPr>
          <p:nvPr>
            <p:ph type="sldImg"/>
          </p:nvPr>
        </p:nvSpPr>
        <p:spPr>
          <a:ln/>
        </p:spPr>
      </p:sp>
      <p:sp>
        <p:nvSpPr>
          <p:cNvPr id="292867"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1026"/>
          <p:cNvSpPr>
            <a:spLocks noGrp="1" noRot="1" noChangeAspect="1" noChangeArrowheads="1" noTextEdit="1"/>
          </p:cNvSpPr>
          <p:nvPr>
            <p:ph type="sldImg"/>
          </p:nvPr>
        </p:nvSpPr>
        <p:spPr>
          <a:ln/>
        </p:spPr>
      </p:sp>
      <p:sp>
        <p:nvSpPr>
          <p:cNvPr id="294915"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026"/>
          <p:cNvSpPr>
            <a:spLocks noGrp="1" noRot="1" noChangeAspect="1" noChangeArrowheads="1" noTextEdit="1"/>
          </p:cNvSpPr>
          <p:nvPr>
            <p:ph type="sldImg"/>
          </p:nvPr>
        </p:nvSpPr>
        <p:spPr>
          <a:ln/>
        </p:spPr>
      </p:sp>
      <p:sp>
        <p:nvSpPr>
          <p:cNvPr id="299011"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smtClean="0">
                <a:ea typeface="ＭＳ Ｐゴシック" pitchFamily="1" charset="-128"/>
              </a:rPr>
              <a:t>includes.. </a:t>
            </a:r>
          </a:p>
          <a:p>
            <a:r>
              <a:rPr lang="en-US" smtClean="0">
                <a:ea typeface="ＭＳ Ｐゴシック" pitchFamily="1" charset="-128"/>
              </a:rPr>
              <a: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US" smtClean="0">
                <a:ea typeface="ＭＳ Ｐゴシック" pitchFamily="1" charset="-128"/>
              </a:rPr>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1026"/>
          <p:cNvSpPr>
            <a:spLocks noGrp="1" noRot="1" noChangeAspect="1" noChangeArrowheads="1" noTextEdit="1"/>
          </p:cNvSpPr>
          <p:nvPr>
            <p:ph type="sldImg"/>
          </p:nvPr>
        </p:nvSpPr>
        <p:spPr>
          <a:ln/>
        </p:spPr>
      </p:sp>
      <p:sp>
        <p:nvSpPr>
          <p:cNvPr id="365571" name="Rectangle 1027"/>
          <p:cNvSpPr>
            <a:spLocks noGrp="1" noChangeArrowheads="1"/>
          </p:cNvSpPr>
          <p:nvPr>
            <p:ph type="body" idx="1"/>
          </p:nvPr>
        </p:nvSpPr>
        <p:spPr>
          <a:noFill/>
          <a:ln/>
        </p:spPr>
        <p:txBody>
          <a:bodyPr/>
          <a:lstStyle/>
          <a:p>
            <a:r>
              <a:rPr lang="en-US" smtClean="0">
                <a:ea typeface="ＭＳ Ｐゴシック" pitchFamily="1" charset="-128"/>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1026"/>
          <p:cNvSpPr>
            <a:spLocks noGrp="1" noRot="1" noChangeAspect="1" noChangeArrowheads="1" noTextEdit="1"/>
          </p:cNvSpPr>
          <p:nvPr>
            <p:ph type="sldImg"/>
          </p:nvPr>
        </p:nvSpPr>
        <p:spPr>
          <a:ln/>
        </p:spPr>
      </p:sp>
      <p:sp>
        <p:nvSpPr>
          <p:cNvPr id="367619" name="Rectangle 1027"/>
          <p:cNvSpPr>
            <a:spLocks noGrp="1" noChangeArrowheads="1"/>
          </p:cNvSpPr>
          <p:nvPr>
            <p:ph type="body" idx="1"/>
          </p:nvPr>
        </p:nvSpPr>
        <p:spPr>
          <a:noFill/>
          <a:ln/>
        </p:spPr>
        <p:txBody>
          <a:bodyPr/>
          <a:lstStyle/>
          <a:p>
            <a:r>
              <a:rPr lang="en-US" smtClean="0">
                <a:ea typeface="ＭＳ Ｐゴシック" pitchFamily="1" charset="-128"/>
              </a:rPr>
              <a:t>.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1026"/>
          <p:cNvSpPr>
            <a:spLocks noGrp="1" noRot="1" noChangeAspect="1" noChangeArrowheads="1" noTextEdit="1"/>
          </p:cNvSpPr>
          <p:nvPr>
            <p:ph type="sldImg"/>
          </p:nvPr>
        </p:nvSpPr>
        <p:spPr>
          <a:ln/>
        </p:spPr>
      </p:sp>
      <p:sp>
        <p:nvSpPr>
          <p:cNvPr id="363523"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b="1" smtClean="0">
              <a:ea typeface="ＭＳ Ｐゴシック" pitchFamily="1"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1026"/>
          <p:cNvSpPr>
            <a:spLocks noGrp="1" noRot="1" noChangeAspect="1" noChangeArrowheads="1" noTextEdit="1"/>
          </p:cNvSpPr>
          <p:nvPr>
            <p:ph type="sldImg"/>
          </p:nvPr>
        </p:nvSpPr>
        <p:spPr>
          <a:ln/>
        </p:spPr>
      </p:sp>
      <p:sp>
        <p:nvSpPr>
          <p:cNvPr id="361475" name="Rectangle 1027"/>
          <p:cNvSpPr>
            <a:spLocks noGrp="1" noChangeArrowheads="1"/>
          </p:cNvSpPr>
          <p:nvPr>
            <p:ph type="body" idx="1"/>
          </p:nvPr>
        </p:nvSpPr>
        <p:spPr>
          <a:noFill/>
          <a:ln/>
        </p:spPr>
        <p:txBody>
          <a:bodyPr/>
          <a:lstStyle/>
          <a:p>
            <a:endParaRPr lang="en-US" b="1" smtClean="0">
              <a:ea typeface="ＭＳ Ｐゴシック" pitchFamily="1"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1026"/>
          <p:cNvSpPr>
            <a:spLocks noGrp="1" noRot="1" noChangeAspect="1" noChangeArrowheads="1" noTextEdit="1"/>
          </p:cNvSpPr>
          <p:nvPr>
            <p:ph type="sldImg"/>
          </p:nvPr>
        </p:nvSpPr>
        <p:spPr>
          <a:ln/>
        </p:spPr>
      </p:sp>
      <p:sp>
        <p:nvSpPr>
          <p:cNvPr id="359427"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1026"/>
          <p:cNvSpPr>
            <a:spLocks noGrp="1" noRot="1" noChangeAspect="1" noChangeArrowheads="1" noTextEdit="1"/>
          </p:cNvSpPr>
          <p:nvPr>
            <p:ph type="sldImg"/>
          </p:nvPr>
        </p:nvSpPr>
        <p:spPr>
          <a:ln/>
        </p:spPr>
      </p:sp>
      <p:sp>
        <p:nvSpPr>
          <p:cNvPr id="357379"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1026"/>
          <p:cNvSpPr>
            <a:spLocks noGrp="1" noRot="1" noChangeAspect="1" noChangeArrowheads="1" noTextEdit="1"/>
          </p:cNvSpPr>
          <p:nvPr>
            <p:ph type="sldImg"/>
          </p:nvPr>
        </p:nvSpPr>
        <p:spPr>
          <a:ln/>
        </p:spPr>
      </p:sp>
      <p:sp>
        <p:nvSpPr>
          <p:cNvPr id="353283"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1026"/>
          <p:cNvSpPr>
            <a:spLocks noGrp="1" noRot="1" noChangeAspect="1" noChangeArrowheads="1" noTextEdit="1"/>
          </p:cNvSpPr>
          <p:nvPr>
            <p:ph type="sldImg"/>
          </p:nvPr>
        </p:nvSpPr>
        <p:spPr>
          <a:ln/>
        </p:spPr>
      </p:sp>
      <p:sp>
        <p:nvSpPr>
          <p:cNvPr id="351235"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1026"/>
          <p:cNvSpPr>
            <a:spLocks noGrp="1" noRot="1" noChangeAspect="1" noChangeArrowheads="1" noTextEdit="1"/>
          </p:cNvSpPr>
          <p:nvPr>
            <p:ph type="sldImg"/>
          </p:nvPr>
        </p:nvSpPr>
        <p:spPr>
          <a:ln/>
        </p:spPr>
      </p:sp>
      <p:sp>
        <p:nvSpPr>
          <p:cNvPr id="349187" name="Rectangle 1027"/>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10" descr="zelman_splash 4.jpg"/>
          <p:cNvPicPr>
            <a:picLocks noChangeAspect="1"/>
          </p:cNvPicPr>
          <p:nvPr/>
        </p:nvPicPr>
        <p:blipFill>
          <a:blip r:embed="rId2"/>
          <a:srcRect/>
          <a:stretch>
            <a:fillRect/>
          </a:stretch>
        </p:blipFill>
        <p:spPr bwMode="auto">
          <a:xfrm>
            <a:off x="0" y="1676400"/>
            <a:ext cx="9144000" cy="4572000"/>
          </a:xfrm>
          <a:prstGeom prst="rect">
            <a:avLst/>
          </a:prstGeom>
          <a:noFill/>
          <a:ln w="9525">
            <a:noFill/>
            <a:miter lim="800000"/>
            <a:headEnd/>
            <a:tailEnd/>
          </a:ln>
        </p:spPr>
      </p:pic>
      <p:sp>
        <p:nvSpPr>
          <p:cNvPr id="4" name="Rectangle 3"/>
          <p:cNvSpPr>
            <a:spLocks noChangeArrowheads="1"/>
          </p:cNvSpPr>
          <p:nvPr/>
        </p:nvSpPr>
        <p:spPr bwMode="auto">
          <a:xfrm>
            <a:off x="3175" y="0"/>
            <a:ext cx="9140825" cy="1676400"/>
          </a:xfrm>
          <a:prstGeom prst="rect">
            <a:avLst/>
          </a:prstGeom>
          <a:solidFill>
            <a:srgbClr val="E7D198"/>
          </a:solidFill>
          <a:ln w="9525">
            <a:noFill/>
            <a:miter lim="800000"/>
            <a:headEnd/>
            <a:tailEnd/>
          </a:ln>
          <a:effectLst/>
        </p:spPr>
        <p:txBody>
          <a:bodyPr anchor="ctr" anchorCtr="1"/>
          <a:lstStyle/>
          <a:p>
            <a:pPr algn="ctr"/>
            <a:r>
              <a:rPr lang="en-US" sz="4800" b="1">
                <a:solidFill>
                  <a:srgbClr val="365CA8"/>
                </a:solidFill>
              </a:rPr>
              <a:t>Human Diseases</a:t>
            </a:r>
          </a:p>
          <a:p>
            <a:pPr algn="ctr"/>
            <a:r>
              <a:rPr lang="en-US">
                <a:solidFill>
                  <a:srgbClr val="894997"/>
                </a:solidFill>
              </a:rPr>
              <a:t>A Systemic Approach</a:t>
            </a:r>
          </a:p>
        </p:txBody>
      </p:sp>
      <p:sp>
        <p:nvSpPr>
          <p:cNvPr id="5" name="Rectangle 4"/>
          <p:cNvSpPr>
            <a:spLocks noChangeArrowheads="1"/>
          </p:cNvSpPr>
          <p:nvPr/>
        </p:nvSpPr>
        <p:spPr bwMode="auto">
          <a:xfrm>
            <a:off x="6019800" y="6319838"/>
            <a:ext cx="3048000" cy="461962"/>
          </a:xfrm>
          <a:prstGeom prst="rect">
            <a:avLst/>
          </a:prstGeom>
          <a:noFill/>
          <a:ln w="9525">
            <a:noFill/>
            <a:miter lim="800000"/>
            <a:headEnd/>
            <a:tailEnd/>
          </a:ln>
          <a:effectLst/>
        </p:spPr>
        <p:txBody>
          <a:bodyPr anchor="ctr"/>
          <a:lstStyle/>
          <a:p>
            <a:pPr algn="r" eaLnBrk="0" hangingPunct="0"/>
            <a:r>
              <a:rPr lang="en-US" sz="1000">
                <a:solidFill>
                  <a:srgbClr val="000000"/>
                </a:solidFill>
                <a:cs typeface="Arial" charset="0"/>
              </a:rPr>
              <a:t>Copyright ©2010 by Pearson Education, Inc.</a:t>
            </a:r>
          </a:p>
          <a:p>
            <a:pPr algn="r" eaLnBrk="0" hangingPunct="0"/>
            <a:r>
              <a:rPr lang="en-US" sz="1000">
                <a:solidFill>
                  <a:srgbClr val="000000"/>
                </a:solidFill>
                <a:cs typeface="Arial" charset="0"/>
              </a:rPr>
              <a:t>Upper Saddle River, New Jersey 07458</a:t>
            </a:r>
          </a:p>
          <a:p>
            <a:pPr algn="r" eaLnBrk="0" hangingPunct="0"/>
            <a:r>
              <a:rPr lang="en-US" sz="1000">
                <a:solidFill>
                  <a:srgbClr val="000000"/>
                </a:solidFill>
                <a:cs typeface="Arial" charset="0"/>
              </a:rPr>
              <a:t>All rights reserved.</a:t>
            </a:r>
          </a:p>
        </p:txBody>
      </p:sp>
      <p:sp>
        <p:nvSpPr>
          <p:cNvPr id="6" name="Text Box 14"/>
          <p:cNvSpPr txBox="1">
            <a:spLocks noChangeArrowheads="1"/>
          </p:cNvSpPr>
          <p:nvPr/>
        </p:nvSpPr>
        <p:spPr bwMode="auto">
          <a:xfrm>
            <a:off x="5791200" y="3124200"/>
            <a:ext cx="1289050" cy="366713"/>
          </a:xfrm>
          <a:prstGeom prst="rect">
            <a:avLst/>
          </a:prstGeom>
          <a:noFill/>
          <a:ln w="9525">
            <a:noFill/>
            <a:miter lim="800000"/>
            <a:headEnd/>
            <a:tailEnd/>
          </a:ln>
          <a:effectLst/>
        </p:spPr>
        <p:txBody>
          <a:bodyPr wrap="none">
            <a:spAutoFit/>
          </a:bodyPr>
          <a:lstStyle/>
          <a:p>
            <a:r>
              <a:rPr lang="en-US" b="1"/>
              <a:t>CHAPTER</a:t>
            </a:r>
            <a:endParaRPr lang="en-US"/>
          </a:p>
        </p:txBody>
      </p:sp>
      <p:pic>
        <p:nvPicPr>
          <p:cNvPr id="7" name="Picture 14" descr="pearson_logo"/>
          <p:cNvPicPr>
            <a:picLocks noChangeAspect="1" noChangeArrowheads="1"/>
          </p:cNvPicPr>
          <p:nvPr/>
        </p:nvPicPr>
        <p:blipFill>
          <a:blip r:embed="rId3"/>
          <a:srcRect/>
          <a:stretch>
            <a:fillRect/>
          </a:stretch>
        </p:blipFill>
        <p:spPr bwMode="auto">
          <a:xfrm>
            <a:off x="76200" y="6400800"/>
            <a:ext cx="800100" cy="304800"/>
          </a:xfrm>
          <a:prstGeom prst="rect">
            <a:avLst/>
          </a:prstGeom>
          <a:noFill/>
          <a:ln w="9525">
            <a:noFill/>
            <a:miter lim="800000"/>
            <a:headEnd/>
            <a:tailEnd/>
          </a:ln>
        </p:spPr>
      </p:pic>
      <p:sp>
        <p:nvSpPr>
          <p:cNvPr id="8" name="Text Box 10"/>
          <p:cNvSpPr txBox="1">
            <a:spLocks noChangeArrowheads="1"/>
          </p:cNvSpPr>
          <p:nvPr/>
        </p:nvSpPr>
        <p:spPr bwMode="auto">
          <a:xfrm>
            <a:off x="923925" y="6353175"/>
            <a:ext cx="5857875" cy="428625"/>
          </a:xfrm>
          <a:prstGeom prst="rect">
            <a:avLst/>
          </a:prstGeom>
          <a:noFill/>
          <a:ln w="9525">
            <a:noFill/>
            <a:miter lim="800000"/>
            <a:headEnd/>
            <a:tailEnd/>
          </a:ln>
          <a:effectLst/>
        </p:spPr>
        <p:txBody>
          <a:bodyPr>
            <a:spAutoFit/>
          </a:bodyPr>
          <a:lstStyle/>
          <a:p>
            <a:pPr eaLnBrk="0" hangingPunct="0"/>
            <a:r>
              <a:rPr lang="en-US" sz="1100" i="1">
                <a:solidFill>
                  <a:srgbClr val="000000"/>
                </a:solidFill>
                <a:cs typeface="Arial" charset="0"/>
              </a:rPr>
              <a:t>Human Diseases: A Systemic Approach</a:t>
            </a:r>
            <a:r>
              <a:rPr lang="en-US" sz="1100">
                <a:solidFill>
                  <a:srgbClr val="000000"/>
                </a:solidFill>
                <a:cs typeface="Arial" charset="0"/>
              </a:rPr>
              <a:t>, Seventh Edition</a:t>
            </a:r>
          </a:p>
          <a:p>
            <a:pPr eaLnBrk="0" hangingPunct="0"/>
            <a:r>
              <a:rPr lang="en-US" sz="1100">
                <a:solidFill>
                  <a:srgbClr val="000000"/>
                </a:solidFill>
                <a:cs typeface="Arial" charset="0"/>
              </a:rPr>
              <a:t>Mark Zelman, Elaine Tompary, Jill Raymond, Paul Holdaway, and Mary Lou Mulvihill</a:t>
            </a:r>
          </a:p>
        </p:txBody>
      </p:sp>
      <p:sp>
        <p:nvSpPr>
          <p:cNvPr id="9" name="Line 8"/>
          <p:cNvSpPr>
            <a:spLocks noChangeShapeType="1"/>
          </p:cNvSpPr>
          <p:nvPr/>
        </p:nvSpPr>
        <p:spPr bwMode="auto">
          <a:xfrm>
            <a:off x="0" y="6248400"/>
            <a:ext cx="9140825" cy="0"/>
          </a:xfrm>
          <a:prstGeom prst="line">
            <a:avLst/>
          </a:prstGeom>
          <a:noFill/>
          <a:ln w="28575">
            <a:solidFill>
              <a:srgbClr val="EA7D1E"/>
            </a:solidFill>
            <a:round/>
            <a:headEnd/>
            <a:tailEnd/>
          </a:ln>
          <a:effectLst/>
        </p:spPr>
        <p:txBody>
          <a:bodyPr wrap="none" anchor="ctr"/>
          <a:lstStyle/>
          <a:p>
            <a:pPr>
              <a:defRPr/>
            </a:pPr>
            <a:endParaRPr lang="en-US">
              <a:ea typeface="+mn-ea"/>
            </a:endParaRPr>
          </a:p>
        </p:txBody>
      </p:sp>
      <p:sp>
        <p:nvSpPr>
          <p:cNvPr id="10" name="Line 8"/>
          <p:cNvSpPr>
            <a:spLocks noChangeShapeType="1"/>
          </p:cNvSpPr>
          <p:nvPr/>
        </p:nvSpPr>
        <p:spPr bwMode="auto">
          <a:xfrm>
            <a:off x="0" y="1676400"/>
            <a:ext cx="9140825" cy="0"/>
          </a:xfrm>
          <a:prstGeom prst="line">
            <a:avLst/>
          </a:prstGeom>
          <a:noFill/>
          <a:ln w="28575">
            <a:solidFill>
              <a:srgbClr val="365CA8"/>
            </a:solidFill>
            <a:round/>
            <a:headEnd/>
            <a:tailEnd/>
          </a:ln>
          <a:effectLst/>
        </p:spPr>
        <p:txBody>
          <a:bodyPr wrap="none" anchor="ctr"/>
          <a:lstStyle/>
          <a:p>
            <a:pPr>
              <a:defRPr/>
            </a:pPr>
            <a:endParaRPr lang="en-US">
              <a:ea typeface="+mn-ea"/>
            </a:endParaRPr>
          </a:p>
        </p:txBody>
      </p:sp>
      <p:sp>
        <p:nvSpPr>
          <p:cNvPr id="49155" name="Rectangle 3"/>
          <p:cNvSpPr>
            <a:spLocks noGrp="1" noChangeArrowheads="1"/>
          </p:cNvSpPr>
          <p:nvPr>
            <p:ph type="subTitle" idx="1"/>
          </p:nvPr>
        </p:nvSpPr>
        <p:spPr>
          <a:xfrm>
            <a:off x="5867400" y="3886200"/>
            <a:ext cx="3124200" cy="1752600"/>
          </a:xfrm>
        </p:spPr>
        <p:txBody>
          <a:bodyPr/>
          <a:lstStyle>
            <a:lvl1pPr marL="0" indent="0">
              <a:buFont typeface="Times" charset="0"/>
              <a:buNone/>
              <a:defRPr sz="2800" b="1">
                <a:solidFill>
                  <a:srgbClr val="365CA8"/>
                </a:solidFill>
                <a:latin typeface="Times" charset="0"/>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6019800" y="6319838"/>
            <a:ext cx="3048000" cy="461962"/>
          </a:xfrm>
          <a:prstGeom prst="rect">
            <a:avLst/>
          </a:prstGeom>
          <a:noFill/>
          <a:ln w="9525">
            <a:noFill/>
            <a:miter lim="800000"/>
            <a:headEnd/>
            <a:tailEnd/>
          </a:ln>
          <a:effectLst/>
        </p:spPr>
        <p:txBody>
          <a:bodyPr anchor="ctr"/>
          <a:lstStyle/>
          <a:p>
            <a:pPr algn="r" eaLnBrk="0" hangingPunct="0"/>
            <a:r>
              <a:rPr lang="en-US" sz="1000">
                <a:solidFill>
                  <a:srgbClr val="000000"/>
                </a:solidFill>
                <a:cs typeface="Arial" charset="0"/>
              </a:rPr>
              <a:t> Copyright ©2010 by Pearson Education, Inc.</a:t>
            </a:r>
          </a:p>
          <a:p>
            <a:pPr algn="r" eaLnBrk="0" hangingPunct="0"/>
            <a:r>
              <a:rPr lang="en-US" sz="1000">
                <a:solidFill>
                  <a:srgbClr val="000000"/>
                </a:solidFill>
                <a:cs typeface="Arial" charset="0"/>
              </a:rPr>
              <a:t>Upper Saddle River, New Jersey 07458</a:t>
            </a:r>
          </a:p>
          <a:p>
            <a:pPr algn="r" eaLnBrk="0" hangingPunct="0"/>
            <a:r>
              <a:rPr lang="en-US" sz="1000">
                <a:solidFill>
                  <a:srgbClr val="000000"/>
                </a:solidFill>
                <a:cs typeface="Arial" charset="0"/>
              </a:rPr>
              <a:t>All rights reserved.</a:t>
            </a:r>
          </a:p>
        </p:txBody>
      </p:sp>
      <p:sp>
        <p:nvSpPr>
          <p:cNvPr id="5" name="Line 8"/>
          <p:cNvSpPr>
            <a:spLocks noChangeShapeType="1"/>
          </p:cNvSpPr>
          <p:nvPr/>
        </p:nvSpPr>
        <p:spPr bwMode="auto">
          <a:xfrm>
            <a:off x="0" y="6248400"/>
            <a:ext cx="9140825" cy="0"/>
          </a:xfrm>
          <a:prstGeom prst="line">
            <a:avLst/>
          </a:prstGeom>
          <a:noFill/>
          <a:ln w="28575">
            <a:solidFill>
              <a:srgbClr val="325D8F"/>
            </a:solidFill>
            <a:round/>
            <a:headEnd/>
            <a:tailEnd/>
          </a:ln>
          <a:effectLst/>
        </p:spPr>
        <p:txBody>
          <a:bodyPr wrap="none" anchor="ctr"/>
          <a:lstStyle/>
          <a:p>
            <a:pPr>
              <a:defRPr/>
            </a:pPr>
            <a:endParaRPr lang="en-US">
              <a:ea typeface="+mn-ea"/>
            </a:endParaRPr>
          </a:p>
        </p:txBody>
      </p:sp>
      <p:pic>
        <p:nvPicPr>
          <p:cNvPr id="6" name="Picture 9" descr="pearson_logo"/>
          <p:cNvPicPr>
            <a:picLocks noChangeAspect="1" noChangeArrowheads="1"/>
          </p:cNvPicPr>
          <p:nvPr/>
        </p:nvPicPr>
        <p:blipFill>
          <a:blip r:embed="rId2"/>
          <a:srcRect/>
          <a:stretch>
            <a:fillRect/>
          </a:stretch>
        </p:blipFill>
        <p:spPr bwMode="auto">
          <a:xfrm>
            <a:off x="76200" y="6400800"/>
            <a:ext cx="800100" cy="304800"/>
          </a:xfrm>
          <a:prstGeom prst="rect">
            <a:avLst/>
          </a:prstGeom>
          <a:noFill/>
          <a:ln w="9525">
            <a:noFill/>
            <a:miter lim="800000"/>
            <a:headEnd/>
            <a:tailEnd/>
          </a:ln>
        </p:spPr>
      </p:pic>
      <p:sp>
        <p:nvSpPr>
          <p:cNvPr id="7" name="Text Box 10"/>
          <p:cNvSpPr txBox="1">
            <a:spLocks noChangeArrowheads="1"/>
          </p:cNvSpPr>
          <p:nvPr/>
        </p:nvSpPr>
        <p:spPr bwMode="auto">
          <a:xfrm>
            <a:off x="923925" y="6353175"/>
            <a:ext cx="5857875" cy="428625"/>
          </a:xfrm>
          <a:prstGeom prst="rect">
            <a:avLst/>
          </a:prstGeom>
          <a:noFill/>
          <a:ln w="9525">
            <a:noFill/>
            <a:miter lim="800000"/>
            <a:headEnd/>
            <a:tailEnd/>
          </a:ln>
          <a:effectLst/>
        </p:spPr>
        <p:txBody>
          <a:bodyPr>
            <a:spAutoFit/>
          </a:bodyPr>
          <a:lstStyle/>
          <a:p>
            <a:pPr eaLnBrk="0" hangingPunct="0"/>
            <a:r>
              <a:rPr lang="en-US" sz="1100" i="1">
                <a:solidFill>
                  <a:srgbClr val="000000"/>
                </a:solidFill>
                <a:cs typeface="Arial" charset="0"/>
              </a:rPr>
              <a:t>Human Diseases: A Systemic Approach</a:t>
            </a:r>
            <a:r>
              <a:rPr lang="en-US" sz="1100">
                <a:solidFill>
                  <a:srgbClr val="000000"/>
                </a:solidFill>
                <a:cs typeface="Arial" charset="0"/>
              </a:rPr>
              <a:t>, Seventh Edition</a:t>
            </a:r>
          </a:p>
          <a:p>
            <a:pPr eaLnBrk="0" hangingPunct="0"/>
            <a:r>
              <a:rPr lang="en-US" sz="1100">
                <a:solidFill>
                  <a:srgbClr val="000000"/>
                </a:solidFill>
                <a:cs typeface="Arial" charset="0"/>
              </a:rPr>
              <a:t>Mark Zelman, Elaine Tompary, Jill Raymond, Paul Holdaway, and Mary Lou Mulvihill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2" name="Rectangle 13"/>
          <p:cNvSpPr>
            <a:spLocks noGrp="1" noChangeArrowheads="1"/>
          </p:cNvSpPr>
          <p:nvPr>
            <p:ph type="title"/>
          </p:nvPr>
        </p:nvSpPr>
        <p:spPr bwMode="auto">
          <a:xfrm>
            <a:off x="3175" y="0"/>
            <a:ext cx="9140825" cy="1371600"/>
          </a:xfrm>
          <a:prstGeom prst="rect">
            <a:avLst/>
          </a:prstGeom>
          <a:solidFill>
            <a:srgbClr val="EA7D1E"/>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bg1"/>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bg1"/>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bg1"/>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bg1"/>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bg1"/>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bg1"/>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bg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EA7D1E"/>
        </a:buClr>
        <a:buFont typeface="Times" pitchFamily="1"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E7D198"/>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365CA8"/>
        </a:buClr>
        <a:buFont typeface="Wingdings" pitchFamily="1"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EA7D1E"/>
        </a:buClr>
        <a:buFont typeface="Times" pitchFamily="1"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E7D198"/>
        </a:buClr>
        <a:buChar char="–"/>
        <a:defRPr sz="2000">
          <a:solidFill>
            <a:schemeClr val="tx1"/>
          </a:solidFill>
          <a:latin typeface="+mn-lt"/>
          <a:ea typeface="+mn-ea"/>
        </a:defRPr>
      </a:lvl5pPr>
      <a:lvl6pPr marL="2514600" indent="-228600" algn="l" rtl="0" fontAlgn="base">
        <a:spcBef>
          <a:spcPct val="20000"/>
        </a:spcBef>
        <a:spcAft>
          <a:spcPct val="0"/>
        </a:spcAft>
        <a:buClr>
          <a:schemeClr val="accent2"/>
        </a:buClr>
        <a:buChar char="–"/>
        <a:defRPr sz="2000">
          <a:solidFill>
            <a:schemeClr val="tx1"/>
          </a:solidFill>
          <a:latin typeface="+mn-lt"/>
          <a:ea typeface="+mn-ea"/>
        </a:defRPr>
      </a:lvl6pPr>
      <a:lvl7pPr marL="2971800" indent="-228600" algn="l" rtl="0" fontAlgn="base">
        <a:spcBef>
          <a:spcPct val="20000"/>
        </a:spcBef>
        <a:spcAft>
          <a:spcPct val="0"/>
        </a:spcAft>
        <a:buClr>
          <a:schemeClr val="accent2"/>
        </a:buClr>
        <a:buChar char="–"/>
        <a:defRPr sz="2000">
          <a:solidFill>
            <a:schemeClr val="tx1"/>
          </a:solidFill>
          <a:latin typeface="+mn-lt"/>
          <a:ea typeface="+mn-ea"/>
        </a:defRPr>
      </a:lvl7pPr>
      <a:lvl8pPr marL="3429000" indent="-228600" algn="l" rtl="0" fontAlgn="base">
        <a:spcBef>
          <a:spcPct val="20000"/>
        </a:spcBef>
        <a:spcAft>
          <a:spcPct val="0"/>
        </a:spcAft>
        <a:buClr>
          <a:schemeClr val="accent2"/>
        </a:buClr>
        <a:buChar char="–"/>
        <a:defRPr sz="2000">
          <a:solidFill>
            <a:schemeClr val="tx1"/>
          </a:solidFill>
          <a:latin typeface="+mn-lt"/>
          <a:ea typeface="+mn-ea"/>
        </a:defRPr>
      </a:lvl8pPr>
      <a:lvl9pPr marL="3886200" indent="-228600" algn="l" rtl="0" fontAlgn="base">
        <a:spcBef>
          <a:spcPct val="20000"/>
        </a:spcBef>
        <a:spcAft>
          <a:spcPct val="0"/>
        </a:spcAft>
        <a:buClr>
          <a:schemeClr val="accent2"/>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ch14html/ch15d.html" TargetMode="External"/><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idx="4294967295"/>
          </p:nvPr>
        </p:nvSpPr>
        <p:spPr/>
        <p:txBody>
          <a:bodyPr/>
          <a:lstStyle/>
          <a:p>
            <a:r>
              <a:rPr lang="en-US" smtClean="0">
                <a:latin typeface="Arial" charset="0"/>
                <a:ea typeface="ＭＳ Ｐゴシック" pitchFamily="1" charset="-128"/>
              </a:rPr>
              <a:t>Mental Illness</a:t>
            </a:r>
          </a:p>
        </p:txBody>
      </p:sp>
      <p:sp>
        <p:nvSpPr>
          <p:cNvPr id="281603" name="Rectangle 3"/>
          <p:cNvSpPr>
            <a:spLocks noGrp="1" noChangeArrowheads="1"/>
          </p:cNvSpPr>
          <p:nvPr>
            <p:ph type="body" idx="4294967295"/>
          </p:nvPr>
        </p:nvSpPr>
        <p:spPr/>
        <p:txBody>
          <a:bodyPr/>
          <a:lstStyle/>
          <a:p>
            <a:pPr>
              <a:lnSpc>
                <a:spcPct val="90000"/>
              </a:lnSpc>
              <a:buFontTx/>
              <a:buChar char="•"/>
            </a:pPr>
            <a:r>
              <a:rPr lang="en-US" smtClean="0">
                <a:latin typeface="Arial" charset="0"/>
                <a:ea typeface="ＭＳ Ｐゴシック" pitchFamily="1" charset="-128"/>
              </a:rPr>
              <a:t>Refers to a group of psychiatric disorders characterized by severe disturbances in thought, mood, and behavior  </a:t>
            </a:r>
          </a:p>
          <a:p>
            <a:pPr>
              <a:lnSpc>
                <a:spcPct val="90000"/>
              </a:lnSpc>
              <a:buFontTx/>
              <a:buChar char="•"/>
            </a:pPr>
            <a:r>
              <a:rPr lang="en-US" smtClean="0">
                <a:latin typeface="Arial" charset="0"/>
                <a:ea typeface="ＭＳ Ｐゴシック" pitchFamily="1" charset="-128"/>
              </a:rPr>
              <a:t>Psychiatry is the medical specialty that diagnoses and prescribes medical treatment for mental illness.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idx="4294967295"/>
          </p:nvPr>
        </p:nvSpPr>
        <p:spPr/>
        <p:txBody>
          <a:bodyPr/>
          <a:lstStyle/>
          <a:p>
            <a:r>
              <a:rPr lang="en-US" smtClean="0">
                <a:latin typeface="Arial" charset="0"/>
                <a:ea typeface="ＭＳ Ｐゴシック" pitchFamily="1" charset="-128"/>
              </a:rPr>
              <a:t>Neurotransmitters (cont.)</a:t>
            </a:r>
          </a:p>
        </p:txBody>
      </p:sp>
      <p:sp>
        <p:nvSpPr>
          <p:cNvPr id="385027" name="Rectangle 3"/>
          <p:cNvSpPr>
            <a:spLocks noGrp="1" noChangeArrowheads="1"/>
          </p:cNvSpPr>
          <p:nvPr>
            <p:ph type="body" idx="4294967295"/>
          </p:nvPr>
        </p:nvSpPr>
        <p:spPr>
          <a:xfrm>
            <a:off x="457200" y="1565275"/>
            <a:ext cx="8229600" cy="4530725"/>
          </a:xfrm>
        </p:spPr>
        <p:txBody>
          <a:bodyPr/>
          <a:lstStyle/>
          <a:p>
            <a:pPr>
              <a:buFontTx/>
              <a:buChar char="•"/>
            </a:pPr>
            <a:r>
              <a:rPr lang="en-US" sz="2800" smtClean="0">
                <a:latin typeface="Arial" charset="0"/>
                <a:ea typeface="ＭＳ Ｐゴシック" pitchFamily="1" charset="-128"/>
              </a:rPr>
              <a:t>Inadequate regulation of neurotransmitters as well as excess neurotransmitter activity in distinct areas of the brain, is associated with mental illness. </a:t>
            </a:r>
            <a:endParaRPr lang="en-US" sz="2800" b="1" smtClean="0">
              <a:latin typeface="Arial" charset="0"/>
              <a:ea typeface="ＭＳ Ｐゴシック" pitchFamily="1" charset="-128"/>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p:txBody>
          <a:bodyPr/>
          <a:lstStyle/>
          <a:p>
            <a:r>
              <a:rPr lang="en-US" smtClean="0">
                <a:latin typeface="Arial" charset="0"/>
                <a:ea typeface="ＭＳ Ｐゴシック" pitchFamily="1" charset="-128"/>
              </a:rPr>
              <a:t>Types of Anxiety Disorders</a:t>
            </a:r>
          </a:p>
        </p:txBody>
      </p:sp>
      <p:sp>
        <p:nvSpPr>
          <p:cNvPr id="184323"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Panic disorder</a:t>
            </a:r>
          </a:p>
          <a:p>
            <a:pPr>
              <a:buFontTx/>
              <a:buChar char="•"/>
            </a:pPr>
            <a:r>
              <a:rPr lang="en-US" smtClean="0">
                <a:latin typeface="Arial" charset="0"/>
                <a:ea typeface="ＭＳ Ｐゴシック" pitchFamily="1" charset="-128"/>
              </a:rPr>
              <a:t>Generalized anxiety disorder</a:t>
            </a:r>
          </a:p>
          <a:p>
            <a:pPr>
              <a:buFontTx/>
              <a:buChar char="•"/>
            </a:pPr>
            <a:r>
              <a:rPr lang="en-US" smtClean="0">
                <a:latin typeface="Arial" charset="0"/>
                <a:ea typeface="ＭＳ Ｐゴシック" pitchFamily="1" charset="-128"/>
              </a:rPr>
              <a:t>Phobic disorders</a:t>
            </a:r>
          </a:p>
          <a:p>
            <a:pPr>
              <a:buFontTx/>
              <a:buChar char="•"/>
            </a:pPr>
            <a:r>
              <a:rPr lang="en-US" smtClean="0">
                <a:latin typeface="Arial" charset="0"/>
                <a:ea typeface="ＭＳ Ｐゴシック" pitchFamily="1" charset="-128"/>
              </a:rPr>
              <a:t>Social phobia</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p:txBody>
          <a:bodyPr/>
          <a:lstStyle/>
          <a:p>
            <a:r>
              <a:rPr lang="en-US" smtClean="0">
                <a:latin typeface="Arial" charset="0"/>
                <a:ea typeface="ＭＳ Ｐゴシック" pitchFamily="1" charset="-128"/>
              </a:rPr>
              <a:t>Types of Anxiety Disorders</a:t>
            </a:r>
            <a:br>
              <a:rPr lang="en-US" smtClean="0">
                <a:latin typeface="Arial" charset="0"/>
                <a:ea typeface="ＭＳ Ｐゴシック" pitchFamily="1" charset="-128"/>
              </a:rPr>
            </a:br>
            <a:r>
              <a:rPr lang="en-US" smtClean="0">
                <a:latin typeface="Arial" charset="0"/>
                <a:ea typeface="ＭＳ Ｐゴシック" pitchFamily="1" charset="-128"/>
              </a:rPr>
              <a:t>(cont.)</a:t>
            </a:r>
          </a:p>
        </p:txBody>
      </p:sp>
      <p:sp>
        <p:nvSpPr>
          <p:cNvPr id="186371"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Physical symptoms and behaviors vary slightly with each subtype of anxiety disorder. Panic disorder, generalized anxiety disorder, phobic disorders, social phobia, obsessive compulsive disorder, and post-traumatic stress disorder share the common theme of excessive, irrational fear. </a:t>
            </a:r>
            <a:endParaRPr lang="en-US" b="1" smtClean="0">
              <a:latin typeface="Arial" charset="0"/>
              <a:ea typeface="ＭＳ Ｐゴシック" pitchFamily="1" charset="-12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p:txBody>
          <a:bodyPr/>
          <a:lstStyle/>
          <a:p>
            <a:r>
              <a:rPr lang="en-US" smtClean="0">
                <a:latin typeface="Arial" charset="0"/>
                <a:ea typeface="ＭＳ Ｐゴシック" pitchFamily="1" charset="-128"/>
              </a:rPr>
              <a:t>Etiology of Anxiety Disorders</a:t>
            </a:r>
          </a:p>
        </p:txBody>
      </p:sp>
      <p:sp>
        <p:nvSpPr>
          <p:cNvPr id="188419"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Affect adults and children and may persist for many years without proper treatment   </a:t>
            </a:r>
          </a:p>
          <a:p>
            <a:pPr>
              <a:buFontTx/>
              <a:buChar char="•"/>
            </a:pPr>
            <a:r>
              <a:rPr lang="en-US" sz="2800" smtClean="0">
                <a:latin typeface="Arial" charset="0"/>
                <a:ea typeface="ＭＳ Ｐゴシック" pitchFamily="1" charset="-128"/>
              </a:rPr>
              <a:t>Like many other mental illnesses, family and friends often label those that suffer anxiety disorders as weak and unable to “snap out of their condition.”  </a:t>
            </a:r>
          </a:p>
          <a:p>
            <a:pPr>
              <a:buFontTx/>
              <a:buChar char="•"/>
            </a:pPr>
            <a:r>
              <a:rPr lang="en-US" sz="2800" smtClean="0">
                <a:latin typeface="Arial" charset="0"/>
                <a:ea typeface="ＭＳ Ｐゴシック" pitchFamily="1" charset="-128"/>
              </a:rPr>
              <a:t>Some people’s lives become so restricted that they avoid normal, everyday activities such as grocery shopping or driving. </a:t>
            </a:r>
          </a:p>
          <a:p>
            <a:pPr>
              <a:buFontTx/>
              <a:buChar char="•"/>
            </a:pPr>
            <a:r>
              <a:rPr lang="en-US" sz="2800" smtClean="0">
                <a:latin typeface="Arial" charset="0"/>
                <a:ea typeface="ＭＳ Ｐゴシック" pitchFamily="1" charset="-128"/>
              </a:rPr>
              <a:t>In some cases they become housebound.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Pathophysiology and Etiology of Anxiety Disorders</a:t>
            </a:r>
          </a:p>
        </p:txBody>
      </p:sp>
      <p:sp>
        <p:nvSpPr>
          <p:cNvPr id="190467"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The amygdala is an almond shaped structure located deep within the brain, and may play a role in fear and phobias.  </a:t>
            </a:r>
          </a:p>
          <a:p>
            <a:pPr>
              <a:buFontTx/>
              <a:buChar char="•"/>
            </a:pPr>
            <a:r>
              <a:rPr lang="en-US" sz="2800" smtClean="0">
                <a:latin typeface="Arial" charset="0"/>
                <a:ea typeface="ＭＳ Ｐゴシック" pitchFamily="1" charset="-128"/>
              </a:rPr>
              <a:t>The hippocampus is a structure of the brain that processes and stores information to memory. The size of the hippocampus appears smaller in persons with post-traumatic stress disorder, which may explain the memory deficits and flashbacks in individuals with PTSD.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Pathophysiology and Etiology of Anxiety Disorders (cont.)</a:t>
            </a:r>
          </a:p>
        </p:txBody>
      </p:sp>
      <p:sp>
        <p:nvSpPr>
          <p:cNvPr id="192515"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Anxiety disorders are common among relatives of affected individuals. </a:t>
            </a:r>
          </a:p>
          <a:p>
            <a:pPr>
              <a:buFontTx/>
              <a:buChar char="•"/>
            </a:pPr>
            <a:r>
              <a:rPr lang="en-US" smtClean="0">
                <a:latin typeface="Arial" charset="0"/>
                <a:ea typeface="ＭＳ Ｐゴシック" pitchFamily="1" charset="-128"/>
              </a:rPr>
              <a:t>The risk for phobias is greater in relatives of individuals with both depression and panic disorder.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Pathophysiology and Etiology of Anxiety Disorders (cont.)</a:t>
            </a:r>
          </a:p>
        </p:txBody>
      </p:sp>
      <p:sp>
        <p:nvSpPr>
          <p:cNvPr id="344067"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Head injuries, overactive thyroid gland, cardiovascular disease, respiratory disease, altered regulation of neurotransmitters, and certain medications may cause anxiety disorders.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p:txBody>
          <a:bodyPr/>
          <a:lstStyle/>
          <a:p>
            <a:r>
              <a:rPr lang="en-US" smtClean="0">
                <a:latin typeface="Arial" charset="0"/>
                <a:ea typeface="ＭＳ Ｐゴシック" pitchFamily="1" charset="-128"/>
              </a:rPr>
              <a:t>Generalized Anxiety Disorder</a:t>
            </a:r>
            <a:endParaRPr lang="en-US" sz="4000" smtClean="0">
              <a:latin typeface="Arial" charset="0"/>
              <a:ea typeface="ＭＳ Ｐゴシック" pitchFamily="1" charset="-128"/>
            </a:endParaRPr>
          </a:p>
        </p:txBody>
      </p:sp>
      <p:sp>
        <p:nvSpPr>
          <p:cNvPr id="194563"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Severe persistent worries that are out of proportion to the circumstances</a:t>
            </a:r>
          </a:p>
          <a:p>
            <a:pPr>
              <a:buFontTx/>
              <a:buChar char="•"/>
            </a:pPr>
            <a:r>
              <a:rPr lang="en-US" smtClean="0">
                <a:latin typeface="Arial" charset="0"/>
                <a:ea typeface="ＭＳ Ｐゴシック" pitchFamily="1" charset="-128"/>
              </a:rPr>
              <a:t>Common worries related to work, money, health, and safety are difficult to control.  </a:t>
            </a:r>
          </a:p>
          <a:p>
            <a:pPr>
              <a:buFontTx/>
              <a:buChar char="•"/>
            </a:pPr>
            <a:r>
              <a:rPr lang="en-US" smtClean="0">
                <a:latin typeface="Arial" charset="0"/>
                <a:ea typeface="ＭＳ Ｐゴシック" pitchFamily="1" charset="-128"/>
              </a:rPr>
              <a:t>Additional complaints of restlessness, fatigue, muscle tension, impaired concentration, and disturbed sleep may often be misdiagnosed as depression.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a:noFill/>
        </p:spPr>
        <p:txBody>
          <a:bodyPr/>
          <a:lstStyle/>
          <a:p>
            <a:r>
              <a:rPr lang="en-US" smtClean="0">
                <a:latin typeface="Arial" charset="0"/>
                <a:ea typeface="ＭＳ Ｐゴシック" pitchFamily="1" charset="-128"/>
              </a:rPr>
              <a:t>Treatment of Anxiety Disorders</a:t>
            </a:r>
          </a:p>
        </p:txBody>
      </p:sp>
      <p:sp>
        <p:nvSpPr>
          <p:cNvPr id="196611" name="Rectangle 3"/>
          <p:cNvSpPr>
            <a:spLocks noGrp="1" noChangeArrowheads="1"/>
          </p:cNvSpPr>
          <p:nvPr>
            <p:ph type="body" idx="4294967295"/>
          </p:nvPr>
        </p:nvSpPr>
        <p:spPr>
          <a:xfrm>
            <a:off x="457200" y="1641475"/>
            <a:ext cx="8229600" cy="4530725"/>
          </a:xfrm>
          <a:noFill/>
        </p:spPr>
        <p:txBody>
          <a:bodyPr/>
          <a:lstStyle/>
          <a:p>
            <a:pPr>
              <a:buFontTx/>
              <a:buChar char="•"/>
            </a:pPr>
            <a:r>
              <a:rPr lang="en-US" sz="2800" smtClean="0">
                <a:latin typeface="Arial" charset="0"/>
                <a:ea typeface="ＭＳ Ｐゴシック" pitchFamily="1" charset="-128"/>
              </a:rPr>
              <a:t>Anxiety, as a learned response to a stimulus, and corresponding biochemical changes in brain chemistry, responds to treatment with medications and psychotherapy.  </a:t>
            </a:r>
          </a:p>
          <a:p>
            <a:pPr>
              <a:buFontTx/>
              <a:buChar char="•"/>
            </a:pPr>
            <a:r>
              <a:rPr lang="en-US" sz="2800" smtClean="0">
                <a:latin typeface="Arial" charset="0"/>
                <a:ea typeface="ＭＳ Ｐゴシック" pitchFamily="1" charset="-128"/>
              </a:rPr>
              <a:t>Medications that increase serotonin are effective in the treatment of obsessive-compulsive disorder, though psychotherapy is often required to gain understanding of underlying emotional conflict.   </a:t>
            </a:r>
          </a:p>
          <a:p>
            <a:pPr>
              <a:buFont typeface="Wingdings" pitchFamily="1" charset="2"/>
              <a:buChar char=""/>
            </a:pPr>
            <a:endParaRPr lang="en-US" sz="2800" smtClean="0">
              <a:latin typeface="Arial" charset="0"/>
              <a:ea typeface="ＭＳ Ｐゴシック" pitchFamily="1" charset="-128"/>
            </a:endParaRPr>
          </a:p>
        </p:txBody>
      </p:sp>
      <p:sp>
        <p:nvSpPr>
          <p:cNvPr id="196612" name="Rectangle 4"/>
          <p:cNvSpPr>
            <a:spLocks noChangeArrowheads="1"/>
          </p:cNvSpPr>
          <p:nvPr/>
        </p:nvSpPr>
        <p:spPr bwMode="auto">
          <a:xfrm>
            <a:off x="0" y="0"/>
            <a:ext cx="9140825" cy="1371600"/>
          </a:xfrm>
          <a:prstGeom prst="rect">
            <a:avLst/>
          </a:prstGeom>
          <a:solidFill>
            <a:srgbClr val="EA7D1E"/>
          </a:solidFill>
          <a:ln w="9525">
            <a:noFill/>
            <a:miter lim="800000"/>
            <a:headEnd/>
            <a:tailEnd/>
          </a:ln>
        </p:spPr>
        <p:txBody>
          <a:bodyPr anchor="ctr"/>
          <a:lstStyle/>
          <a:p>
            <a:pPr algn="ctr" eaLnBrk="0" hangingPunct="0"/>
            <a:r>
              <a:rPr lang="en-US" sz="4400">
                <a:solidFill>
                  <a:schemeClr val="bg1"/>
                </a:solidFill>
              </a:rPr>
              <a:t>Treatment of Anxiety Disorders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type="body" idx="4294967295"/>
          </p:nvPr>
        </p:nvSpPr>
        <p:spPr>
          <a:xfrm>
            <a:off x="457200" y="1600200"/>
            <a:ext cx="8229600" cy="4530725"/>
          </a:xfrm>
          <a:noFill/>
        </p:spPr>
        <p:txBody>
          <a:bodyPr/>
          <a:lstStyle/>
          <a:p>
            <a:pPr>
              <a:buFontTx/>
              <a:buChar char="•"/>
            </a:pPr>
            <a:r>
              <a:rPr lang="en-US" smtClean="0">
                <a:latin typeface="Arial" charset="0"/>
                <a:ea typeface="ＭＳ Ｐゴシック" pitchFamily="1" charset="-128"/>
              </a:rPr>
              <a:t>Antianxiety medications that increase the effect of the neurotransmitter gamma-aminobutyric acid (GABA) have a calming effect and work quickly. The use of antianxiety medications is limited however by their potential for addiction. </a:t>
            </a:r>
          </a:p>
        </p:txBody>
      </p:sp>
      <p:sp>
        <p:nvSpPr>
          <p:cNvPr id="198660" name="Rectangle 4"/>
          <p:cNvSpPr>
            <a:spLocks noGrp="1" noChangeArrowheads="1"/>
          </p:cNvSpPr>
          <p:nvPr>
            <p:ph type="title" idx="4294967295"/>
          </p:nvPr>
        </p:nvSpPr>
        <p:spPr/>
        <p:txBody>
          <a:bodyPr/>
          <a:lstStyle/>
          <a:p>
            <a:r>
              <a:rPr lang="en-US" smtClean="0">
                <a:latin typeface="Arial" charset="0"/>
                <a:ea typeface="ＭＳ Ｐゴシック" pitchFamily="1" charset="-128"/>
              </a:rPr>
              <a:t>Treatment of Anxiety Disorders (cont.)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idx="4294967295"/>
          </p:nvPr>
        </p:nvSpPr>
        <p:spPr/>
        <p:txBody>
          <a:bodyPr/>
          <a:lstStyle/>
          <a:p>
            <a:r>
              <a:rPr lang="en-US" smtClean="0">
                <a:latin typeface="Arial" charset="0"/>
                <a:ea typeface="ＭＳ Ｐゴシック" pitchFamily="1" charset="-128"/>
              </a:rPr>
              <a:t>Panic Disorder</a:t>
            </a:r>
            <a:endParaRPr lang="en-US" sz="4000" b="1" smtClean="0">
              <a:latin typeface="Arial" charset="0"/>
              <a:ea typeface="ＭＳ Ｐゴシック" pitchFamily="1" charset="-128"/>
            </a:endParaRPr>
          </a:p>
        </p:txBody>
      </p:sp>
      <p:sp>
        <p:nvSpPr>
          <p:cNvPr id="200707"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Sudden onset of fear and terror accompanied by physical symptoms in vital organs such as the heart and lungs  </a:t>
            </a:r>
          </a:p>
          <a:p>
            <a:pPr lvl="1"/>
            <a:r>
              <a:rPr lang="en-US" smtClean="0">
                <a:latin typeface="Arial" charset="0"/>
                <a:ea typeface="ＭＳ Ｐゴシック" pitchFamily="1" charset="-128"/>
              </a:rPr>
              <a:t>Shortness of breath, chest pains, palpitations, peak within ten minutes and usually resolve within 30 to 60 minutes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57200" y="5562600"/>
            <a:ext cx="8229600" cy="609600"/>
          </a:xfrm>
          <a:noFill/>
        </p:spPr>
        <p:txBody>
          <a:bodyPr/>
          <a:lstStyle/>
          <a:p>
            <a:r>
              <a:rPr lang="en-US" sz="1800" smtClean="0">
                <a:solidFill>
                  <a:schemeClr val="tx1"/>
                </a:solidFill>
                <a:latin typeface="Arial" charset="0"/>
                <a:ea typeface="ＭＳ Ｐゴシック" pitchFamily="1" charset="-128"/>
              </a:rPr>
              <a:t>Table 14-1: Neurotransmitters, Regulatory Actions, and Associated Psychiatric</a:t>
            </a:r>
            <a:br>
              <a:rPr lang="en-US" sz="1800" smtClean="0">
                <a:solidFill>
                  <a:schemeClr val="tx1"/>
                </a:solidFill>
                <a:latin typeface="Arial" charset="0"/>
                <a:ea typeface="ＭＳ Ｐゴシック" pitchFamily="1" charset="-128"/>
              </a:rPr>
            </a:br>
            <a:r>
              <a:rPr lang="en-US" sz="1800" smtClean="0">
                <a:solidFill>
                  <a:schemeClr val="tx1"/>
                </a:solidFill>
                <a:latin typeface="Arial" charset="0"/>
                <a:ea typeface="ＭＳ Ｐゴシック" pitchFamily="1" charset="-128"/>
              </a:rPr>
              <a:t>Disorders</a:t>
            </a:r>
          </a:p>
        </p:txBody>
      </p:sp>
      <p:pic>
        <p:nvPicPr>
          <p:cNvPr id="38915" name="Picture 3" descr="tab 14"/>
          <p:cNvPicPr>
            <a:picLocks noChangeAspect="1" noChangeArrowheads="1"/>
          </p:cNvPicPr>
          <p:nvPr/>
        </p:nvPicPr>
        <p:blipFill>
          <a:blip r:embed="rId3"/>
          <a:srcRect/>
          <a:stretch>
            <a:fillRect/>
          </a:stretch>
        </p:blipFill>
        <p:spPr bwMode="auto">
          <a:xfrm>
            <a:off x="304800" y="457200"/>
            <a:ext cx="8534400" cy="4719638"/>
          </a:xfrm>
          <a:prstGeom prst="rect">
            <a:avLst/>
          </a:prstGeom>
          <a:noFill/>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idx="4294967295"/>
          </p:nvPr>
        </p:nvSpPr>
        <p:spPr/>
        <p:txBody>
          <a:bodyPr/>
          <a:lstStyle/>
          <a:p>
            <a:r>
              <a:rPr lang="en-US" smtClean="0">
                <a:latin typeface="Arial" charset="0"/>
                <a:ea typeface="ＭＳ Ｐゴシック" pitchFamily="1" charset="-128"/>
              </a:rPr>
              <a:t>Panic Disorder (cont.)</a:t>
            </a:r>
            <a:endParaRPr lang="en-US" sz="4000" b="1" smtClean="0">
              <a:latin typeface="Arial" charset="0"/>
              <a:ea typeface="ＭＳ Ｐゴシック" pitchFamily="1" charset="-128"/>
            </a:endParaRPr>
          </a:p>
        </p:txBody>
      </p:sp>
      <p:sp>
        <p:nvSpPr>
          <p:cNvPr id="310275"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Because of the unpredictability of a panic attack, people who have them develop anticipatory anxiety or a persistent pattern of worry regarding when and where the attack will take place.  </a:t>
            </a:r>
          </a:p>
          <a:p>
            <a:pPr>
              <a:buFontTx/>
              <a:buChar char="•"/>
            </a:pPr>
            <a:r>
              <a:rPr lang="en-US" smtClean="0">
                <a:latin typeface="Arial" charset="0"/>
                <a:ea typeface="ＭＳ Ｐゴシック" pitchFamily="1" charset="-128"/>
              </a:rPr>
              <a:t>Physical complaints often lead patients to seek emergency medical care.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idx="4294967295"/>
          </p:nvPr>
        </p:nvSpPr>
        <p:spPr/>
        <p:txBody>
          <a:bodyPr/>
          <a:lstStyle/>
          <a:p>
            <a:r>
              <a:rPr lang="en-US" smtClean="0">
                <a:latin typeface="Arial" charset="0"/>
                <a:ea typeface="ＭＳ Ｐゴシック" pitchFamily="1" charset="-128"/>
              </a:rPr>
              <a:t>Phobic Disorders</a:t>
            </a:r>
            <a:endParaRPr lang="en-US" sz="4000" smtClean="0">
              <a:latin typeface="Arial" charset="0"/>
              <a:ea typeface="ＭＳ Ｐゴシック" pitchFamily="1" charset="-128"/>
            </a:endParaRPr>
          </a:p>
        </p:txBody>
      </p:sp>
      <p:sp>
        <p:nvSpPr>
          <p:cNvPr id="206851" name="Rectangle 3"/>
          <p:cNvSpPr>
            <a:spLocks noGrp="1" noChangeArrowheads="1"/>
          </p:cNvSpPr>
          <p:nvPr>
            <p:ph type="body" idx="4294967295"/>
          </p:nvPr>
        </p:nvSpPr>
        <p:spPr>
          <a:xfrm>
            <a:off x="457200" y="1600200"/>
            <a:ext cx="8229600" cy="4530725"/>
          </a:xfrm>
        </p:spPr>
        <p:txBody>
          <a:bodyPr/>
          <a:lstStyle/>
          <a:p>
            <a:pPr>
              <a:buFontTx/>
              <a:buChar char="•"/>
            </a:pPr>
            <a:r>
              <a:rPr lang="en-US" smtClean="0">
                <a:latin typeface="Arial" charset="0"/>
                <a:ea typeface="ＭＳ Ｐゴシック" pitchFamily="1" charset="-128"/>
              </a:rPr>
              <a:t>An irrational fear of something that poses little or no danger </a:t>
            </a:r>
          </a:p>
          <a:p>
            <a:pPr>
              <a:buFontTx/>
              <a:buChar char="•"/>
            </a:pPr>
            <a:r>
              <a:rPr lang="en-US" smtClean="0">
                <a:latin typeface="Arial" charset="0"/>
                <a:ea typeface="ＭＳ Ｐゴシック" pitchFamily="1" charset="-128"/>
              </a:rPr>
              <a:t>Examples:  fear of the dark, strangers, or large animals </a:t>
            </a:r>
          </a:p>
          <a:p>
            <a:pPr>
              <a:buFontTx/>
              <a:buChar char="•"/>
            </a:pPr>
            <a:r>
              <a:rPr lang="en-US" smtClean="0">
                <a:latin typeface="Arial" charset="0"/>
                <a:ea typeface="ＭＳ Ｐゴシック" pitchFamily="1" charset="-128"/>
              </a:rPr>
              <a:t>They begin in childhood and disappear with age.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p:txBody>
          <a:bodyPr/>
          <a:lstStyle/>
          <a:p>
            <a:r>
              <a:rPr lang="en-US" smtClean="0">
                <a:latin typeface="Arial" charset="0"/>
                <a:ea typeface="ＭＳ Ｐゴシック" pitchFamily="1" charset="-128"/>
              </a:rPr>
              <a:t>Phobic Disorders (cont.)</a:t>
            </a:r>
            <a:endParaRPr lang="en-US" sz="4000" smtClean="0">
              <a:latin typeface="Arial" charset="0"/>
              <a:ea typeface="ＭＳ Ｐゴシック" pitchFamily="1" charset="-128"/>
            </a:endParaRPr>
          </a:p>
        </p:txBody>
      </p:sp>
      <p:sp>
        <p:nvSpPr>
          <p:cNvPr id="342019" name="Rectangle 3"/>
          <p:cNvSpPr>
            <a:spLocks noGrp="1" noChangeArrowheads="1"/>
          </p:cNvSpPr>
          <p:nvPr>
            <p:ph type="body" idx="4294967295"/>
          </p:nvPr>
        </p:nvSpPr>
        <p:spPr>
          <a:xfrm>
            <a:off x="457200" y="1600200"/>
            <a:ext cx="8229600" cy="4530725"/>
          </a:xfrm>
        </p:spPr>
        <p:txBody>
          <a:bodyPr/>
          <a:lstStyle/>
          <a:p>
            <a:pPr>
              <a:buFontTx/>
              <a:buChar char="•"/>
            </a:pPr>
            <a:r>
              <a:rPr lang="en-US" smtClean="0">
                <a:latin typeface="Arial" charset="0"/>
                <a:ea typeface="ＭＳ Ｐゴシック" pitchFamily="1" charset="-128"/>
              </a:rPr>
              <a:t>Hyperventilation or rapid breathing may accompany a fear of heights, flying, closed spaces, insects, and rodents.   </a:t>
            </a:r>
          </a:p>
          <a:p>
            <a:pPr>
              <a:buFontTx/>
              <a:buChar char="•"/>
            </a:pPr>
            <a:r>
              <a:rPr lang="en-US" smtClean="0">
                <a:latin typeface="Arial" charset="0"/>
                <a:ea typeface="ＭＳ Ｐゴシック" pitchFamily="1" charset="-128"/>
              </a:rPr>
              <a:t>Although adults with phobias realize that these fears are irrational, they often find facing the feared object or situation brings on a panic or severe anxiety attack.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idx="4294967295"/>
          </p:nvPr>
        </p:nvSpPr>
        <p:spPr/>
        <p:txBody>
          <a:bodyPr/>
          <a:lstStyle/>
          <a:p>
            <a:r>
              <a:rPr lang="en-US" smtClean="0">
                <a:latin typeface="Arial" charset="0"/>
                <a:ea typeface="ＭＳ Ｐゴシック" pitchFamily="1" charset="-128"/>
              </a:rPr>
              <a:t>Social Phobia</a:t>
            </a:r>
            <a:endParaRPr lang="en-US" sz="4000" smtClean="0">
              <a:latin typeface="Arial" charset="0"/>
              <a:ea typeface="ＭＳ Ｐゴシック" pitchFamily="1" charset="-128"/>
            </a:endParaRPr>
          </a:p>
        </p:txBody>
      </p:sp>
      <p:sp>
        <p:nvSpPr>
          <p:cNvPr id="208899" name="Rectangle 3"/>
          <p:cNvSpPr>
            <a:spLocks noGrp="1" noChangeArrowheads="1"/>
          </p:cNvSpPr>
          <p:nvPr>
            <p:ph type="body" idx="4294967295"/>
          </p:nvPr>
        </p:nvSpPr>
        <p:spPr>
          <a:xfrm>
            <a:off x="457200" y="1570038"/>
            <a:ext cx="8229600" cy="4525962"/>
          </a:xfrm>
        </p:spPr>
        <p:txBody>
          <a:bodyPr/>
          <a:lstStyle/>
          <a:p>
            <a:pPr>
              <a:buFontTx/>
              <a:buChar char="•"/>
            </a:pPr>
            <a:r>
              <a:rPr lang="en-US" smtClean="0">
                <a:latin typeface="Arial" charset="0"/>
                <a:ea typeface="ＭＳ Ｐゴシック" pitchFamily="1" charset="-128"/>
              </a:rPr>
              <a:t>Excessive worry and self-consciousness in everyday social situations.  </a:t>
            </a:r>
          </a:p>
          <a:p>
            <a:pPr>
              <a:buFontTx/>
              <a:buChar char="•"/>
            </a:pPr>
            <a:r>
              <a:rPr lang="en-US" smtClean="0">
                <a:latin typeface="Arial" charset="0"/>
                <a:ea typeface="ＭＳ Ｐゴシック" pitchFamily="1" charset="-128"/>
              </a:rPr>
              <a:t>Intense fears of being humiliated in social situations interfere with ordinary activities.  </a:t>
            </a:r>
          </a:p>
          <a:p>
            <a:pPr>
              <a:buFontTx/>
              <a:buChar char="•"/>
            </a:pPr>
            <a:r>
              <a:rPr lang="en-US" smtClean="0">
                <a:latin typeface="Arial" charset="0"/>
                <a:ea typeface="ＭＳ Ｐゴシック" pitchFamily="1" charset="-128"/>
              </a:rPr>
              <a:t>Physical symptoms that accompany social anxiety include blushing, profuse sweating, nausea, and difficulty talking.  </a:t>
            </a:r>
            <a:endParaRPr lang="en-US" b="1" smtClean="0">
              <a:latin typeface="Arial" charset="0"/>
              <a:ea typeface="ＭＳ Ｐゴシック" pitchFamily="1" charset="-128"/>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p:txBody>
          <a:bodyPr/>
          <a:lstStyle/>
          <a:p>
            <a:r>
              <a:rPr lang="en-US" smtClean="0">
                <a:latin typeface="Arial" charset="0"/>
                <a:ea typeface="ＭＳ Ｐゴシック" pitchFamily="1" charset="-128"/>
              </a:rPr>
              <a:t>Obsessive Compulsive Disorder</a:t>
            </a:r>
            <a:endParaRPr lang="en-US" sz="4000" smtClean="0">
              <a:latin typeface="Arial" charset="0"/>
              <a:ea typeface="ＭＳ Ｐゴシック" pitchFamily="1" charset="-128"/>
            </a:endParaRPr>
          </a:p>
        </p:txBody>
      </p:sp>
      <p:sp>
        <p:nvSpPr>
          <p:cNvPr id="210947"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Anxious irrational thoughts and images also known as obsessions, lead to the need to perform rituals to prevent or get rid of the obsessive stimulus.  </a:t>
            </a:r>
          </a:p>
          <a:p>
            <a:pPr>
              <a:buFontTx/>
              <a:buChar char="•"/>
            </a:pPr>
            <a:r>
              <a:rPr lang="en-US" smtClean="0">
                <a:latin typeface="Arial" charset="0"/>
                <a:ea typeface="ＭＳ Ｐゴシック" pitchFamily="1" charset="-128"/>
              </a:rPr>
              <a:t>Rituals are patterns of irrational behaviors or compulsions that provide temporary relief from the anxiety.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idx="4294967295"/>
          </p:nvPr>
        </p:nvSpPr>
        <p:spPr/>
        <p:txBody>
          <a:bodyPr/>
          <a:lstStyle/>
          <a:p>
            <a:r>
              <a:rPr lang="en-US" smtClean="0">
                <a:latin typeface="Arial" charset="0"/>
                <a:ea typeface="ＭＳ Ｐゴシック" pitchFamily="1" charset="-128"/>
              </a:rPr>
              <a:t>Obsessive Compulsive Disorder (cont.)</a:t>
            </a:r>
            <a:endParaRPr lang="en-US" sz="4000" smtClean="0">
              <a:latin typeface="Arial" charset="0"/>
              <a:ea typeface="ＭＳ Ｐゴシック" pitchFamily="1" charset="-128"/>
            </a:endParaRPr>
          </a:p>
        </p:txBody>
      </p:sp>
      <p:sp>
        <p:nvSpPr>
          <p:cNvPr id="312323"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Obsessions centered on cleanliness and fear of germs, for example, may lead to compulsive hand washing.  </a:t>
            </a:r>
          </a:p>
          <a:p>
            <a:pPr>
              <a:buFontTx/>
              <a:buChar char="•"/>
            </a:pPr>
            <a:r>
              <a:rPr lang="en-US" sz="2800" smtClean="0">
                <a:latin typeface="Arial" charset="0"/>
                <a:ea typeface="ＭＳ Ｐゴシック" pitchFamily="1" charset="-128"/>
              </a:rPr>
              <a:t>Patients with obsessive-compulsive disorder (OCD) are aware that their compulsion and corresponding ritual is irrational, but cannot stop it.   </a:t>
            </a:r>
          </a:p>
          <a:p>
            <a:pPr>
              <a:buFontTx/>
              <a:buChar char="•"/>
            </a:pPr>
            <a:r>
              <a:rPr lang="en-US" sz="2800" smtClean="0">
                <a:latin typeface="Arial" charset="0"/>
                <a:ea typeface="ＭＳ Ｐゴシック" pitchFamily="1" charset="-128"/>
              </a:rPr>
              <a:t>OCD affects both men and women, and symptoms may ease over time with appropriate treatment. </a:t>
            </a:r>
            <a:endParaRPr lang="en-US" sz="2800" b="1" smtClean="0">
              <a:latin typeface="Arial" charset="0"/>
              <a:ea typeface="ＭＳ Ｐゴシック" pitchFamily="1" charset="-128"/>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p:txBody>
          <a:bodyPr/>
          <a:lstStyle/>
          <a:p>
            <a:r>
              <a:rPr lang="en-US" smtClean="0">
                <a:latin typeface="Arial" charset="0"/>
                <a:ea typeface="ＭＳ Ｐゴシック" pitchFamily="1" charset="-128"/>
              </a:rPr>
              <a:t>Post-traumatic Stress Disorder</a:t>
            </a:r>
            <a:endParaRPr lang="en-US" sz="4000" smtClean="0">
              <a:latin typeface="Arial" charset="0"/>
              <a:ea typeface="ＭＳ Ｐゴシック" pitchFamily="1" charset="-128"/>
            </a:endParaRPr>
          </a:p>
        </p:txBody>
      </p:sp>
      <p:sp>
        <p:nvSpPr>
          <p:cNvPr id="217091"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Exposure to a traumatic incident, rape, violence, child abuse, or war, may lead to symptoms and diagnosis of post-traumatic stress disorder or PTSD.  </a:t>
            </a:r>
          </a:p>
          <a:p>
            <a:pPr>
              <a:buFontTx/>
              <a:buChar char="•"/>
            </a:pPr>
            <a:r>
              <a:rPr lang="en-US" smtClean="0">
                <a:latin typeface="Arial" charset="0"/>
                <a:ea typeface="ＭＳ Ｐゴシック" pitchFamily="1" charset="-128"/>
              </a:rPr>
              <a:t>Persistent frightening thoughts and memories months or years after the event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idx="4294967295"/>
          </p:nvPr>
        </p:nvSpPr>
        <p:spPr/>
        <p:txBody>
          <a:bodyPr/>
          <a:lstStyle/>
          <a:p>
            <a:r>
              <a:rPr lang="en-US" smtClean="0">
                <a:latin typeface="Arial" charset="0"/>
                <a:ea typeface="ＭＳ Ｐゴシック" pitchFamily="1" charset="-128"/>
              </a:rPr>
              <a:t>Post-traumatic Stress Disorder (cont.)</a:t>
            </a:r>
            <a:endParaRPr lang="en-US" sz="4000" smtClean="0">
              <a:latin typeface="Arial" charset="0"/>
              <a:ea typeface="ＭＳ Ｐゴシック" pitchFamily="1" charset="-128"/>
            </a:endParaRPr>
          </a:p>
        </p:txBody>
      </p:sp>
      <p:sp>
        <p:nvSpPr>
          <p:cNvPr id="314371"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The traumatic event is repeatedly experienced as nightmares and flashbacks or numbing recollections of the event throughout the day. </a:t>
            </a:r>
          </a:p>
          <a:p>
            <a:pPr>
              <a:buFontTx/>
              <a:buChar char="•"/>
            </a:pPr>
            <a:r>
              <a:rPr lang="en-US" sz="2800" smtClean="0">
                <a:latin typeface="Arial" charset="0"/>
                <a:ea typeface="ＭＳ Ｐゴシック" pitchFamily="1" charset="-128"/>
              </a:rPr>
              <a:t>May be a loss of  interest in things they used to enjoy, avoid affection, and become more irritable or aggressive. People with PTSD often feel guilty about surviving the event or behaving destructively as in the case of veterans of war.</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idx="4294967295"/>
          </p:nvPr>
        </p:nvSpPr>
        <p:spPr/>
        <p:txBody>
          <a:bodyPr/>
          <a:lstStyle/>
          <a:p>
            <a:r>
              <a:rPr lang="en-US" smtClean="0">
                <a:latin typeface="Arial" charset="0"/>
                <a:ea typeface="ＭＳ Ｐゴシック" pitchFamily="1" charset="-128"/>
              </a:rPr>
              <a:t>Sensitivity and Neurotransmission</a:t>
            </a:r>
          </a:p>
        </p:txBody>
      </p:sp>
      <p:sp>
        <p:nvSpPr>
          <p:cNvPr id="219139"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Individuals with anxiety disorders are more sensitive to medications that increase heart rate, blood pressure, and fear behaviors.   </a:t>
            </a:r>
          </a:p>
          <a:p>
            <a:pPr>
              <a:buFontTx/>
              <a:buChar char="•"/>
            </a:pPr>
            <a:r>
              <a:rPr lang="en-US" smtClean="0">
                <a:latin typeface="Arial" charset="0"/>
                <a:ea typeface="ＭＳ Ｐゴシック" pitchFamily="1" charset="-128"/>
              </a:rPr>
              <a:t>Abnormal neurotransmission of the neurotransmitter serotonin as a cause of obsessive-compulsive disorder is recognized by a reduction of symptoms with medications that increase serotonin. </a:t>
            </a:r>
            <a:endParaRPr lang="en-US" sz="2400" smtClean="0">
              <a:latin typeface="Arial" charset="0"/>
              <a:ea typeface="ＭＳ Ｐゴシック" pitchFamily="1" charset="-128"/>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idx="4294967295"/>
          </p:nvPr>
        </p:nvSpPr>
        <p:spPr/>
        <p:txBody>
          <a:bodyPr/>
          <a:lstStyle/>
          <a:p>
            <a:r>
              <a:rPr lang="en-US" smtClean="0">
                <a:latin typeface="Arial" charset="0"/>
                <a:ea typeface="ＭＳ Ｐゴシック" pitchFamily="1" charset="-128"/>
              </a:rPr>
              <a:t>Eating Disorders</a:t>
            </a:r>
            <a:endParaRPr lang="en-US" sz="4000" smtClean="0">
              <a:latin typeface="Arial" charset="0"/>
              <a:ea typeface="ＭＳ Ｐゴシック" pitchFamily="1" charset="-128"/>
            </a:endParaRPr>
          </a:p>
        </p:txBody>
      </p:sp>
      <p:sp>
        <p:nvSpPr>
          <p:cNvPr id="221187" name="Rectangle 3"/>
          <p:cNvSpPr>
            <a:spLocks noGrp="1" noChangeArrowheads="1"/>
          </p:cNvSpPr>
          <p:nvPr>
            <p:ph type="body" idx="4294967295"/>
          </p:nvPr>
        </p:nvSpPr>
        <p:spPr>
          <a:xfrm>
            <a:off x="457200" y="1600200"/>
            <a:ext cx="8229600" cy="4530725"/>
          </a:xfrm>
        </p:spPr>
        <p:txBody>
          <a:bodyPr/>
          <a:lstStyle/>
          <a:p>
            <a:pPr>
              <a:buFontTx/>
              <a:buChar char="•"/>
            </a:pPr>
            <a:r>
              <a:rPr lang="en-US" smtClean="0">
                <a:latin typeface="Arial" charset="0"/>
                <a:ea typeface="ＭＳ Ｐゴシック" pitchFamily="1" charset="-128"/>
              </a:rPr>
              <a:t>Eating disorders involve serious disturbances in eating behavior. </a:t>
            </a:r>
          </a:p>
          <a:p>
            <a:pPr lvl="1">
              <a:buSzPct val="90000"/>
            </a:pPr>
            <a:r>
              <a:rPr lang="en-US" smtClean="0">
                <a:latin typeface="Arial" charset="0"/>
                <a:ea typeface="ＭＳ Ｐゴシック" pitchFamily="1" charset="-128"/>
              </a:rPr>
              <a:t>Fashion trends, ad campaigns, social attitudes, and athletics promote a preoccupation with body shape and weight.   </a:t>
            </a:r>
          </a:p>
          <a:p>
            <a:pPr lvl="1">
              <a:buSzPct val="90000"/>
            </a:pPr>
            <a:r>
              <a:rPr lang="en-US" smtClean="0">
                <a:latin typeface="Arial" charset="0"/>
                <a:ea typeface="ＭＳ Ｐゴシック" pitchFamily="1" charset="-128"/>
              </a:rPr>
              <a:t>Extreme attitudes surrounding weight and food, combined with psychological and medical complications, define the disabilities that meet the criteria for eating disorders.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en-US" smtClean="0">
                <a:latin typeface="Arial" charset="0"/>
                <a:ea typeface="ＭＳ Ｐゴシック" pitchFamily="1" charset="-128"/>
              </a:rPr>
              <a:t>Environment and Mental Illness</a:t>
            </a:r>
            <a:endParaRPr lang="en-US" sz="4000" smtClean="0">
              <a:latin typeface="Arial" charset="0"/>
              <a:ea typeface="ＭＳ Ｐゴシック" pitchFamily="1" charset="-128"/>
            </a:endParaRPr>
          </a:p>
        </p:txBody>
      </p:sp>
      <p:sp>
        <p:nvSpPr>
          <p:cNvPr id="40963" name="Rectangle 3"/>
          <p:cNvSpPr>
            <a:spLocks noGrp="1" noChangeArrowheads="1"/>
          </p:cNvSpPr>
          <p:nvPr>
            <p:ph type="body" idx="4294967295"/>
          </p:nvPr>
        </p:nvSpPr>
        <p:spPr>
          <a:xfrm>
            <a:off x="457200" y="1600200"/>
            <a:ext cx="8229600" cy="4267200"/>
          </a:xfrm>
        </p:spPr>
        <p:txBody>
          <a:bodyPr/>
          <a:lstStyle/>
          <a:p>
            <a:pPr>
              <a:buFontTx/>
              <a:buChar char="•"/>
            </a:pPr>
            <a:r>
              <a:rPr lang="en-US" smtClean="0">
                <a:latin typeface="Arial" charset="0"/>
                <a:ea typeface="ＭＳ Ｐゴシック" pitchFamily="1" charset="-128"/>
              </a:rPr>
              <a:t>Family interactions, age, gender, race, culture, and socioeconomic status alter biological and psychological vulnerability for mental illness, and define learned behaviors, attitudes, and perception of health and illness.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p:txBody>
          <a:bodyPr/>
          <a:lstStyle/>
          <a:p>
            <a:r>
              <a:rPr lang="en-US" smtClean="0">
                <a:latin typeface="Arial" charset="0"/>
                <a:ea typeface="ＭＳ Ｐゴシック" pitchFamily="1" charset="-128"/>
              </a:rPr>
              <a:t>Anorexia Nervosa</a:t>
            </a:r>
            <a:endParaRPr lang="en-US" sz="4000" b="1" smtClean="0">
              <a:latin typeface="Arial" charset="0"/>
              <a:ea typeface="ＭＳ Ｐゴシック" pitchFamily="1" charset="-128"/>
            </a:endParaRPr>
          </a:p>
        </p:txBody>
      </p:sp>
      <p:sp>
        <p:nvSpPr>
          <p:cNvPr id="225283"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Anorexia means lack of appetite.  </a:t>
            </a:r>
          </a:p>
          <a:p>
            <a:pPr>
              <a:buFontTx/>
              <a:buChar char="•"/>
            </a:pPr>
            <a:r>
              <a:rPr lang="en-US" sz="2800" smtClean="0">
                <a:latin typeface="Arial" charset="0"/>
                <a:ea typeface="ＭＳ Ｐゴシック" pitchFamily="1" charset="-128"/>
              </a:rPr>
              <a:t>Anorexia nervosa is a preoccupation with dieting and limiting food intake to the point of starvation.  There is an intense fear of gaining weight or becoming fat even though anorexic patients become dangerously thin.  </a:t>
            </a:r>
          </a:p>
          <a:p>
            <a:pPr>
              <a:buFontTx/>
              <a:buChar char="•"/>
            </a:pPr>
            <a:r>
              <a:rPr lang="en-US" sz="2800" smtClean="0">
                <a:latin typeface="Arial" charset="0"/>
                <a:ea typeface="ＭＳ Ｐゴシック" pitchFamily="1" charset="-128"/>
              </a:rPr>
              <a:t>The process of eating becomes an obsession with rituals centered on meal plans, calorie counts, compulsive exercise, and self-induced vomiting despite little food intake.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Signs and Symptoms of </a:t>
            </a:r>
            <a:br>
              <a:rPr lang="en-US" sz="4000" smtClean="0">
                <a:latin typeface="Arial" charset="0"/>
                <a:ea typeface="ＭＳ Ｐゴシック" pitchFamily="1" charset="-128"/>
              </a:rPr>
            </a:br>
            <a:r>
              <a:rPr lang="en-US" sz="4000" smtClean="0">
                <a:latin typeface="Arial" charset="0"/>
                <a:ea typeface="ＭＳ Ｐゴシック" pitchFamily="1" charset="-128"/>
              </a:rPr>
              <a:t>Anorexia Nervosa</a:t>
            </a:r>
          </a:p>
        </p:txBody>
      </p:sp>
      <p:sp>
        <p:nvSpPr>
          <p:cNvPr id="227331"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Typically, an adolescent female who has lost 15% of her body weight, fears obesity, stops menstruating</a:t>
            </a:r>
          </a:p>
          <a:p>
            <a:pPr>
              <a:buFontTx/>
              <a:buChar char="•"/>
            </a:pPr>
            <a:r>
              <a:rPr lang="en-US" sz="2800" smtClean="0">
                <a:latin typeface="Arial" charset="0"/>
                <a:ea typeface="ＭＳ Ｐゴシック" pitchFamily="1" charset="-128"/>
              </a:rPr>
              <a:t>Low blood pressure, decreased heart rate, and </a:t>
            </a:r>
            <a:r>
              <a:rPr lang="en-US" sz="2800" b="1" smtClean="0">
                <a:latin typeface="Arial" charset="0"/>
                <a:ea typeface="ＭＳ Ｐゴシック" pitchFamily="1" charset="-128"/>
              </a:rPr>
              <a:t>edema</a:t>
            </a:r>
            <a:r>
              <a:rPr lang="en-US" sz="2800" smtClean="0">
                <a:latin typeface="Arial" charset="0"/>
                <a:ea typeface="ＭＳ Ｐゴシック" pitchFamily="1" charset="-128"/>
              </a:rPr>
              <a:t> or swelling of tissues</a:t>
            </a:r>
          </a:p>
          <a:p>
            <a:pPr>
              <a:buFontTx/>
              <a:buChar char="•"/>
            </a:pPr>
            <a:r>
              <a:rPr lang="en-US" sz="2800" smtClean="0">
                <a:latin typeface="Arial" charset="0"/>
                <a:ea typeface="ＭＳ Ｐゴシック" pitchFamily="1" charset="-128"/>
              </a:rPr>
              <a:t>Metabolic changes including dehydration, and depletion of electrolytes</a:t>
            </a:r>
            <a:r>
              <a:rPr lang="en-US" sz="2800" b="1" smtClean="0">
                <a:latin typeface="Arial" charset="0"/>
                <a:ea typeface="ＭＳ Ｐゴシック" pitchFamily="1" charset="-128"/>
              </a:rPr>
              <a:t> </a:t>
            </a:r>
            <a:r>
              <a:rPr lang="en-US" sz="2800" smtClean="0">
                <a:latin typeface="Arial" charset="0"/>
                <a:ea typeface="ＭＳ Ｐゴシック" pitchFamily="1" charset="-128"/>
              </a:rPr>
              <a:t>(sodium, potassium, and chloride) can result in abnormal heart rhythm, heart failure, sudden cardiac arrest and death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Signs and Symptoms of </a:t>
            </a:r>
            <a:br>
              <a:rPr lang="en-US" sz="4000" smtClean="0">
                <a:latin typeface="Arial" charset="0"/>
                <a:ea typeface="ＭＳ Ｐゴシック" pitchFamily="1" charset="-128"/>
              </a:rPr>
            </a:br>
            <a:r>
              <a:rPr lang="en-US" sz="4000" smtClean="0">
                <a:latin typeface="Arial" charset="0"/>
                <a:ea typeface="ＭＳ Ｐゴシック" pitchFamily="1" charset="-128"/>
              </a:rPr>
              <a:t>Anorexia Nervosa (cont.)</a:t>
            </a:r>
          </a:p>
        </p:txBody>
      </p:sp>
      <p:sp>
        <p:nvSpPr>
          <p:cNvPr id="316419"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Often high academic and athletic achievers</a:t>
            </a:r>
          </a:p>
          <a:p>
            <a:pPr>
              <a:buFontTx/>
              <a:buChar char="•"/>
            </a:pPr>
            <a:r>
              <a:rPr lang="en-US" smtClean="0">
                <a:latin typeface="Arial" charset="0"/>
                <a:ea typeface="ＭＳ Ｐゴシック" pitchFamily="1" charset="-128"/>
              </a:rPr>
              <a:t>Denial </a:t>
            </a:r>
          </a:p>
          <a:p>
            <a:pPr>
              <a:buFontTx/>
              <a:buChar char="•"/>
            </a:pPr>
            <a:r>
              <a:rPr lang="en-US" smtClean="0">
                <a:latin typeface="Arial" charset="0"/>
                <a:ea typeface="ＭＳ Ｐゴシック" pitchFamily="1" charset="-128"/>
              </a:rPr>
              <a:t>Depression</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lstStyle/>
          <a:p>
            <a:r>
              <a:rPr lang="en-US" smtClean="0">
                <a:latin typeface="Arial" charset="0"/>
                <a:ea typeface="ＭＳ Ｐゴシック" pitchFamily="1" charset="-128"/>
              </a:rPr>
              <a:t>Bulimia Nervosa</a:t>
            </a:r>
            <a:endParaRPr lang="en-US" sz="4000" b="1" smtClean="0">
              <a:latin typeface="Arial" charset="0"/>
              <a:ea typeface="ＭＳ Ｐゴシック" pitchFamily="1" charset="-128"/>
            </a:endParaRPr>
          </a:p>
        </p:txBody>
      </p:sp>
      <p:sp>
        <p:nvSpPr>
          <p:cNvPr id="231427"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Preoccupation with body weight and physical shape  </a:t>
            </a:r>
          </a:p>
          <a:p>
            <a:pPr>
              <a:buFontTx/>
              <a:buChar char="•"/>
            </a:pPr>
            <a:r>
              <a:rPr lang="en-US" smtClean="0">
                <a:latin typeface="Arial" charset="0"/>
                <a:ea typeface="ＭＳ Ｐゴシック" pitchFamily="1" charset="-128"/>
              </a:rPr>
              <a:t>Binge by eating an excessive amount of food within a restricted period of time, followed by compensatory purging</a:t>
            </a:r>
            <a:r>
              <a:rPr lang="en-US" b="1" smtClean="0">
                <a:latin typeface="Arial" charset="0"/>
                <a:ea typeface="ＭＳ Ｐゴシック" pitchFamily="1" charset="-128"/>
              </a:rPr>
              <a:t> </a:t>
            </a:r>
            <a:r>
              <a:rPr lang="en-US" smtClean="0">
                <a:latin typeface="Arial" charset="0"/>
                <a:ea typeface="ＭＳ Ｐゴシック" pitchFamily="1" charset="-128"/>
              </a:rPr>
              <a:t>behavior such as self-induced vomiting or misuse of laxatives or diuretics. Rigorous dieting and exercise may also follow binges to prevent weight gain.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idx="4294967295"/>
          </p:nvPr>
        </p:nvSpPr>
        <p:spPr/>
        <p:txBody>
          <a:bodyPr/>
          <a:lstStyle/>
          <a:p>
            <a:r>
              <a:rPr lang="en-US" smtClean="0">
                <a:latin typeface="Arial" charset="0"/>
                <a:ea typeface="ＭＳ Ｐゴシック" pitchFamily="1" charset="-128"/>
              </a:rPr>
              <a:t>Bulimia Nervosa (cont.)</a:t>
            </a:r>
            <a:endParaRPr lang="en-US" sz="4000" b="1" smtClean="0">
              <a:latin typeface="Arial" charset="0"/>
              <a:ea typeface="ＭＳ Ｐゴシック" pitchFamily="1" charset="-128"/>
            </a:endParaRPr>
          </a:p>
        </p:txBody>
      </p:sp>
      <p:sp>
        <p:nvSpPr>
          <p:cNvPr id="318467"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Loss of control during the binging episode followed by intense distress and guilt </a:t>
            </a:r>
          </a:p>
          <a:p>
            <a:pPr>
              <a:buFontTx/>
              <a:buChar char="•"/>
            </a:pPr>
            <a:r>
              <a:rPr lang="en-US" smtClean="0">
                <a:latin typeface="Arial" charset="0"/>
                <a:ea typeface="ＭＳ Ｐゴシック" pitchFamily="1" charset="-128"/>
              </a:rPr>
              <a:t>Body weight may be normal which makes it easy for bulimics to hide their illness.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Medical Consequences of Bulimia Nervosa</a:t>
            </a:r>
          </a:p>
        </p:txBody>
      </p:sp>
      <p:sp>
        <p:nvSpPr>
          <p:cNvPr id="233475"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Stomach acid and digestive enzymes from vomiting erode tooth enamel, and cause injury and inflammation to the esophagus and salivary glands.  </a:t>
            </a:r>
          </a:p>
          <a:p>
            <a:pPr>
              <a:buFontTx/>
              <a:buChar char="•"/>
            </a:pPr>
            <a:r>
              <a:rPr lang="en-US" sz="2800" smtClean="0">
                <a:latin typeface="Arial" charset="0"/>
                <a:ea typeface="ＭＳ Ｐゴシック" pitchFamily="1" charset="-128"/>
              </a:rPr>
              <a:t>Severe dental cavities and gum disease eventually requires removal of teeth.  </a:t>
            </a:r>
          </a:p>
          <a:p>
            <a:pPr>
              <a:buFontTx/>
              <a:buChar char="•"/>
            </a:pPr>
            <a:r>
              <a:rPr lang="en-US" sz="2800" smtClean="0">
                <a:latin typeface="Arial" charset="0"/>
                <a:ea typeface="ＭＳ Ｐゴシック" pitchFamily="1" charset="-128"/>
              </a:rPr>
              <a:t>Vomiting and laxative and diuretic abuse lower blood potassium levels causing muscle cramping, and abnormal heart rhythms.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Medical Consequences of Bulimia Nervosa (cont.)</a:t>
            </a:r>
          </a:p>
        </p:txBody>
      </p:sp>
      <p:sp>
        <p:nvSpPr>
          <p:cNvPr id="235523" name="Rectangle 3"/>
          <p:cNvSpPr>
            <a:spLocks noGrp="1" noChangeArrowheads="1"/>
          </p:cNvSpPr>
          <p:nvPr>
            <p:ph type="body" idx="4294967295"/>
          </p:nvPr>
        </p:nvSpPr>
        <p:spPr>
          <a:xfrm>
            <a:off x="457200" y="1524000"/>
            <a:ext cx="8229600" cy="4525963"/>
          </a:xfrm>
        </p:spPr>
        <p:txBody>
          <a:bodyPr/>
          <a:lstStyle/>
          <a:p>
            <a:pPr>
              <a:buFontTx/>
              <a:buChar char="•"/>
            </a:pPr>
            <a:r>
              <a:rPr lang="en-US" sz="2800" smtClean="0">
                <a:latin typeface="Arial" charset="0"/>
                <a:ea typeface="ＭＳ Ｐゴシック" pitchFamily="1" charset="-128"/>
              </a:rPr>
              <a:t>Cardiac arrest may result from severe potassium loss.</a:t>
            </a:r>
            <a:endParaRPr lang="en-US" sz="2400" smtClean="0">
              <a:latin typeface="Arial" charset="0"/>
              <a:ea typeface="ＭＳ Ｐゴシック" pitchFamily="1" charset="-128"/>
            </a:endParaRPr>
          </a:p>
          <a:p>
            <a:pPr>
              <a:buFontTx/>
              <a:buChar char="•"/>
            </a:pPr>
            <a:r>
              <a:rPr lang="en-US" sz="2800" smtClean="0">
                <a:latin typeface="Arial" charset="0"/>
                <a:ea typeface="ＭＳ Ｐゴシック" pitchFamily="1" charset="-128"/>
              </a:rPr>
              <a:t>Prolonged and excessive laxative abuse may severely damage the bowel. If the bowel ceases its function, surgery is required to form a colostomy. </a:t>
            </a:r>
          </a:p>
          <a:p>
            <a:pPr>
              <a:buFontTx/>
              <a:buChar char="•"/>
            </a:pPr>
            <a:r>
              <a:rPr lang="en-US" sz="2800" smtClean="0">
                <a:latin typeface="Arial" charset="0"/>
                <a:ea typeface="ＭＳ Ｐゴシック" pitchFamily="1" charset="-128"/>
              </a:rPr>
              <a:t>Feelings of intense shame and guilt </a:t>
            </a:r>
          </a:p>
          <a:p>
            <a:pPr>
              <a:buFontTx/>
              <a:buChar char="•"/>
            </a:pPr>
            <a:r>
              <a:rPr lang="en-US" sz="2800" smtClean="0">
                <a:latin typeface="Arial" charset="0"/>
                <a:ea typeface="ＭＳ Ｐゴシック" pitchFamily="1" charset="-128"/>
              </a:rPr>
              <a:t>Bulimics are generally outgoing, impulsive, and prone to depression, and alcohol or drug abuse.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Psychological and Interpersonal Issues—Etiology</a:t>
            </a:r>
          </a:p>
        </p:txBody>
      </p:sp>
      <p:sp>
        <p:nvSpPr>
          <p:cNvPr id="239619"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Low self esteem and persistent feelings of inadequacy shape attitudes of perfection for the anorexic patient and severe self-criticism for the bulimic patient. </a:t>
            </a:r>
          </a:p>
          <a:p>
            <a:pPr>
              <a:buFontTx/>
              <a:buChar char="•"/>
            </a:pPr>
            <a:r>
              <a:rPr lang="en-US" smtClean="0">
                <a:latin typeface="Arial" charset="0"/>
                <a:ea typeface="ＭＳ Ｐゴシック" pitchFamily="1" charset="-128"/>
              </a:rPr>
              <a:t>Troubled family relationships, difficulty expressing feelings and emotions, and a history of physical or sexual abuse are reported more often in bulimics than anorexics.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Psychological and Interpersonal Issues—Etiology (cont.)</a:t>
            </a:r>
          </a:p>
        </p:txBody>
      </p:sp>
      <p:sp>
        <p:nvSpPr>
          <p:cNvPr id="320515"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Social attributes that value thinness, and limit beauty to specific body weight and shape, influences body image and contributes to extreme dieting and exercise for both anorexics and bulimics.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Biological Basis of Eating Behavior</a:t>
            </a:r>
          </a:p>
        </p:txBody>
      </p:sp>
      <p:sp>
        <p:nvSpPr>
          <p:cNvPr id="241667"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Involves complex network of brain structures and neurotransmitters  </a:t>
            </a:r>
          </a:p>
          <a:p>
            <a:pPr>
              <a:buFontTx/>
              <a:buChar char="•"/>
            </a:pPr>
            <a:r>
              <a:rPr lang="en-US" smtClean="0">
                <a:latin typeface="Arial" charset="0"/>
                <a:ea typeface="ＭＳ Ｐゴシック" pitchFamily="1" charset="-128"/>
              </a:rPr>
              <a:t>The hypothalamus regulates hunger, monitors fullness of the stomach, and determines how much food to eat.</a:t>
            </a:r>
          </a:p>
          <a:p>
            <a:pPr>
              <a:buFontTx/>
              <a:buChar char="•"/>
            </a:pPr>
            <a:r>
              <a:rPr lang="en-US" smtClean="0">
                <a:latin typeface="Arial" charset="0"/>
                <a:ea typeface="ＭＳ Ｐゴシック" pitchFamily="1" charset="-128"/>
              </a:rPr>
              <a:t>The limbic system influences emotions and selection of foods to appease the appetite.  </a:t>
            </a:r>
          </a:p>
          <a:p>
            <a:pPr>
              <a:buFontTx/>
              <a:buNone/>
            </a:pPr>
            <a:endParaRPr lang="en-US" smtClean="0">
              <a:latin typeface="Arial" charset="0"/>
              <a:ea typeface="ＭＳ Ｐゴシック" pitchFamily="1"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smtClean="0">
                <a:latin typeface="Arial" charset="0"/>
                <a:ea typeface="ＭＳ Ｐゴシック" pitchFamily="1" charset="-128"/>
              </a:rPr>
              <a:t>Environment and Mental Illness (cont.)</a:t>
            </a:r>
            <a:endParaRPr lang="en-US" sz="4000" smtClean="0">
              <a:latin typeface="Arial" charset="0"/>
              <a:ea typeface="ＭＳ Ｐゴシック" pitchFamily="1" charset="-128"/>
            </a:endParaRPr>
          </a:p>
        </p:txBody>
      </p:sp>
      <p:sp>
        <p:nvSpPr>
          <p:cNvPr id="43011" name="Rectangle 3"/>
          <p:cNvSpPr>
            <a:spLocks noGrp="1" noChangeArrowheads="1"/>
          </p:cNvSpPr>
          <p:nvPr>
            <p:ph type="body" idx="4294967295"/>
          </p:nvPr>
        </p:nvSpPr>
        <p:spPr>
          <a:xfrm>
            <a:off x="457200" y="1676400"/>
            <a:ext cx="8686800" cy="3962400"/>
          </a:xfrm>
        </p:spPr>
        <p:txBody>
          <a:bodyPr/>
          <a:lstStyle/>
          <a:p>
            <a:pPr>
              <a:buFontTx/>
              <a:buChar char="•"/>
            </a:pPr>
            <a:r>
              <a:rPr lang="en-US" sz="2800" smtClean="0">
                <a:latin typeface="Arial" charset="0"/>
                <a:ea typeface="ＭＳ Ｐゴシック" pitchFamily="1" charset="-128"/>
              </a:rPr>
              <a:t>Persons of different age groups and gender are at risk for differing mental health problems and illnesses.</a:t>
            </a:r>
            <a:r>
              <a:rPr lang="en-US" sz="2400" smtClean="0">
                <a:latin typeface="Arial" charset="0"/>
                <a:ea typeface="ＭＳ Ｐゴシック" pitchFamily="1" charset="-128"/>
              </a:rPr>
              <a:t>  </a:t>
            </a:r>
          </a:p>
          <a:p>
            <a:pPr lvl="1">
              <a:buSzPct val="90000"/>
            </a:pPr>
            <a:r>
              <a:rPr lang="en-US" sz="2400" smtClean="0">
                <a:latin typeface="Arial" charset="0"/>
                <a:ea typeface="ＭＳ Ｐゴシック" pitchFamily="1" charset="-128"/>
              </a:rPr>
              <a:t>Mood disorders such as depression, anxiety disorders, and eating disorders occur more frequently in women, whereas disorders with externalizing behaviors such as antisocial personality disorder, and associated substance abuse are more common in males.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Biological Basis of Eating Behavior (cont.)</a:t>
            </a:r>
          </a:p>
        </p:txBody>
      </p:sp>
      <p:sp>
        <p:nvSpPr>
          <p:cNvPr id="322563"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The prefrontal region of the brain controls decisions about when, where, and how to eat.  </a:t>
            </a:r>
          </a:p>
          <a:p>
            <a:pPr>
              <a:buFontTx/>
              <a:buChar char="•"/>
            </a:pPr>
            <a:r>
              <a:rPr lang="en-US" smtClean="0">
                <a:latin typeface="Arial" charset="0"/>
                <a:ea typeface="ＭＳ Ｐゴシック" pitchFamily="1" charset="-128"/>
              </a:rPr>
              <a:t>Future studies on the biology of appetite control and behavior have the potential to lead to development of new medications to treat eating disorders.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p:txBody>
          <a:bodyPr/>
          <a:lstStyle/>
          <a:p>
            <a:r>
              <a:rPr lang="en-US" smtClean="0">
                <a:latin typeface="Arial" charset="0"/>
                <a:ea typeface="ＭＳ Ｐゴシック" pitchFamily="1" charset="-128"/>
              </a:rPr>
              <a:t>Treatment of Eating Disorders</a:t>
            </a:r>
            <a:endParaRPr lang="en-US" sz="4000" smtClean="0">
              <a:latin typeface="Arial" charset="0"/>
              <a:ea typeface="ＭＳ Ｐゴシック" pitchFamily="1" charset="-128"/>
            </a:endParaRPr>
          </a:p>
        </p:txBody>
      </p:sp>
      <p:sp>
        <p:nvSpPr>
          <p:cNvPr id="243715"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Acceptance - starvation, binging, and purging are destructive  </a:t>
            </a:r>
          </a:p>
          <a:p>
            <a:pPr>
              <a:buFontTx/>
              <a:buChar char="•"/>
            </a:pPr>
            <a:r>
              <a:rPr lang="en-US" smtClean="0">
                <a:latin typeface="Arial" charset="0"/>
                <a:ea typeface="ＭＳ Ｐゴシック" pitchFamily="1" charset="-128"/>
              </a:rPr>
              <a:t>Medical treatment - restoring nutrition and replacing fluids and electrolytes (sodium, potassium, chloride) is crucial to prevent death from organ failure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idx="4294967295"/>
          </p:nvPr>
        </p:nvSpPr>
        <p:spPr/>
        <p:txBody>
          <a:bodyPr/>
          <a:lstStyle/>
          <a:p>
            <a:r>
              <a:rPr lang="en-US" smtClean="0">
                <a:latin typeface="Arial" charset="0"/>
                <a:ea typeface="ＭＳ Ｐゴシック" pitchFamily="1" charset="-128"/>
              </a:rPr>
              <a:t>Treatment of Eating Disorders (cont.)</a:t>
            </a:r>
            <a:endParaRPr lang="en-US" sz="4000" smtClean="0">
              <a:latin typeface="Arial" charset="0"/>
              <a:ea typeface="ＭＳ Ｐゴシック" pitchFamily="1" charset="-128"/>
            </a:endParaRPr>
          </a:p>
        </p:txBody>
      </p:sp>
      <p:sp>
        <p:nvSpPr>
          <p:cNvPr id="324611"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Medication to relieve depression and anxiety may improve mood and thought processes.  </a:t>
            </a:r>
          </a:p>
          <a:p>
            <a:pPr>
              <a:buFontTx/>
              <a:buChar char="•"/>
            </a:pPr>
            <a:r>
              <a:rPr lang="en-US" smtClean="0">
                <a:latin typeface="Arial" charset="0"/>
                <a:ea typeface="ＭＳ Ｐゴシック" pitchFamily="1" charset="-128"/>
              </a:rPr>
              <a:t>Group, family, individual, and nutritional counseling, provide support to break down delusions that shape eating behavior and distortions in body image.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p:txBody>
          <a:bodyPr/>
          <a:lstStyle/>
          <a:p>
            <a:r>
              <a:rPr lang="en-US" smtClean="0">
                <a:latin typeface="Arial" charset="0"/>
                <a:ea typeface="ＭＳ Ｐゴシック" pitchFamily="1" charset="-128"/>
              </a:rPr>
              <a:t>Personality Disorders</a:t>
            </a:r>
            <a:endParaRPr lang="en-US" sz="4000" b="1" smtClean="0">
              <a:latin typeface="Arial" charset="0"/>
              <a:ea typeface="ＭＳ Ｐゴシック" pitchFamily="1" charset="-128"/>
            </a:endParaRPr>
          </a:p>
        </p:txBody>
      </p:sp>
      <p:sp>
        <p:nvSpPr>
          <p:cNvPr id="245763"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Persistent, inflexible patterns of behavior that affect interpersonal relationships describe personality disorders. </a:t>
            </a:r>
          </a:p>
          <a:p>
            <a:pPr>
              <a:buFontTx/>
              <a:buChar char="•"/>
            </a:pPr>
            <a:r>
              <a:rPr lang="en-US" sz="2800" smtClean="0">
                <a:latin typeface="Arial" charset="0"/>
                <a:ea typeface="ＭＳ Ｐゴシック" pitchFamily="1" charset="-128"/>
              </a:rPr>
              <a:t>Personality disorders appear in adolescence or early adulthood and remain stable throughout an individual’s lifetime. The DSM-IV describes three major categories of personality disorders based on “clusters” of symptoms.  </a:t>
            </a:r>
          </a:p>
          <a:p>
            <a:pPr>
              <a:buFontTx/>
              <a:buChar char="•"/>
            </a:pPr>
            <a:r>
              <a:rPr lang="en-US" sz="2800" smtClean="0">
                <a:latin typeface="Arial" charset="0"/>
                <a:ea typeface="ＭＳ Ｐゴシック" pitchFamily="1" charset="-128"/>
              </a:rPr>
              <a:t>Personality disorders occur along with medical and psychiatric illnesses.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lstStyle/>
          <a:p>
            <a:r>
              <a:rPr lang="en-US" smtClean="0">
                <a:latin typeface="Arial" charset="0"/>
                <a:ea typeface="ＭＳ Ｐゴシック" pitchFamily="1" charset="-128"/>
              </a:rPr>
              <a:t>Personality Disorders (cont.)</a:t>
            </a:r>
            <a:endParaRPr lang="en-US" sz="4000" b="1" smtClean="0">
              <a:latin typeface="Arial" charset="0"/>
              <a:ea typeface="ＭＳ Ｐゴシック" pitchFamily="1" charset="-128"/>
            </a:endParaRPr>
          </a:p>
        </p:txBody>
      </p:sp>
      <p:sp>
        <p:nvSpPr>
          <p:cNvPr id="247811"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Relations with family, friends, and caregivers are often strained by inflexible and maladaptive personality characteristics.  </a:t>
            </a:r>
          </a:p>
          <a:p>
            <a:pPr>
              <a:buFontTx/>
              <a:buChar char="•"/>
            </a:pPr>
            <a:r>
              <a:rPr lang="en-US" smtClean="0">
                <a:latin typeface="Arial" charset="0"/>
                <a:ea typeface="ＭＳ Ｐゴシック" pitchFamily="1" charset="-128"/>
              </a:rPr>
              <a:t>People with severe personality disorders are more vulnerable to psychiatric breakdowns and are at risk for alcoholism, substance abuse, reckless sexual behavior, eating disorders, and violence.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Cluster A – Paranoid and Schizoid</a:t>
            </a:r>
            <a:endParaRPr lang="en-US" sz="3200" b="1" smtClean="0">
              <a:latin typeface="Arial" charset="0"/>
              <a:ea typeface="ＭＳ Ｐゴシック" pitchFamily="1" charset="-128"/>
            </a:endParaRPr>
          </a:p>
        </p:txBody>
      </p:sp>
      <p:sp>
        <p:nvSpPr>
          <p:cNvPr id="249859"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Paranoid personality type</a:t>
            </a:r>
          </a:p>
          <a:p>
            <a:pPr lvl="1"/>
            <a:r>
              <a:rPr lang="en-US" smtClean="0">
                <a:latin typeface="Arial" charset="0"/>
                <a:ea typeface="ＭＳ Ｐゴシック" pitchFamily="1" charset="-128"/>
              </a:rPr>
              <a:t>Indifferent, suspicious, and hostile   </a:t>
            </a:r>
          </a:p>
          <a:p>
            <a:pPr lvl="1"/>
            <a:r>
              <a:rPr lang="en-US" smtClean="0">
                <a:latin typeface="Arial" charset="0"/>
                <a:ea typeface="ＭＳ Ｐゴシック" pitchFamily="1" charset="-128"/>
              </a:rPr>
              <a:t>Relationships are shallow </a:t>
            </a:r>
          </a:p>
          <a:p>
            <a:pPr lvl="1"/>
            <a:r>
              <a:rPr lang="en-US" smtClean="0">
                <a:latin typeface="Arial" charset="0"/>
                <a:ea typeface="ＭＳ Ｐゴシック" pitchFamily="1" charset="-128"/>
              </a:rPr>
              <a:t>Tendency to interpret positive acts of kindness with distrust</a:t>
            </a:r>
            <a:endParaRPr lang="en-US" b="1" smtClean="0">
              <a:latin typeface="Arial" charset="0"/>
              <a:ea typeface="ＭＳ Ｐゴシック" pitchFamily="1" charset="-128"/>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Cluster A – Paranoid and Schizoid (cont.)</a:t>
            </a:r>
            <a:endParaRPr lang="en-US" sz="3200" b="1" smtClean="0">
              <a:latin typeface="Arial" charset="0"/>
              <a:ea typeface="ＭＳ Ｐゴシック" pitchFamily="1" charset="-128"/>
            </a:endParaRPr>
          </a:p>
        </p:txBody>
      </p:sp>
      <p:sp>
        <p:nvSpPr>
          <p:cNvPr id="339971"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Schizoid personality type</a:t>
            </a:r>
            <a:endParaRPr lang="en-US" b="1" smtClean="0">
              <a:latin typeface="Arial" charset="0"/>
              <a:ea typeface="ＭＳ Ｐゴシック" pitchFamily="1" charset="-128"/>
            </a:endParaRPr>
          </a:p>
          <a:p>
            <a:pPr lvl="1">
              <a:buSzPct val="90000"/>
            </a:pPr>
            <a:r>
              <a:rPr lang="en-US" smtClean="0">
                <a:latin typeface="Arial" charset="0"/>
                <a:ea typeface="ＭＳ Ｐゴシック" pitchFamily="1" charset="-128"/>
              </a:rPr>
              <a:t>Appear cold and isolated  </a:t>
            </a:r>
          </a:p>
          <a:p>
            <a:pPr lvl="1">
              <a:buSzPct val="90000"/>
            </a:pPr>
            <a:r>
              <a:rPr lang="en-US" smtClean="0">
                <a:latin typeface="Arial" charset="0"/>
                <a:ea typeface="ＭＳ Ｐゴシック" pitchFamily="1" charset="-128"/>
              </a:rPr>
              <a:t>Often called introverted, appear self-absorbed and withdrawn.  </a:t>
            </a:r>
          </a:p>
          <a:p>
            <a:pPr lvl="1">
              <a:buSzPct val="90000"/>
            </a:pPr>
            <a:r>
              <a:rPr lang="en-US" smtClean="0">
                <a:latin typeface="Arial" charset="0"/>
                <a:ea typeface="ＭＳ Ｐゴシック" pitchFamily="1" charset="-128"/>
              </a:rPr>
              <a:t>Tendency to deal with fears through superstitions, magical thinking, and unusual beliefs.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Cluster B – Antisocial, Borderline, Histrionic, and Narcissistic</a:t>
            </a:r>
            <a:endParaRPr lang="en-US" sz="3200" b="1" smtClean="0">
              <a:latin typeface="Arial" charset="0"/>
              <a:ea typeface="ＭＳ Ｐゴシック" pitchFamily="1" charset="-128"/>
            </a:endParaRPr>
          </a:p>
        </p:txBody>
      </p:sp>
      <p:sp>
        <p:nvSpPr>
          <p:cNvPr id="251907" name="Rectangle 3"/>
          <p:cNvSpPr>
            <a:spLocks noGrp="1" noChangeArrowheads="1"/>
          </p:cNvSpPr>
          <p:nvPr>
            <p:ph type="body" idx="4294967295"/>
          </p:nvPr>
        </p:nvSpPr>
        <p:spPr>
          <a:xfrm>
            <a:off x="457200" y="1600200"/>
            <a:ext cx="8534400" cy="4525963"/>
          </a:xfrm>
        </p:spPr>
        <p:txBody>
          <a:bodyPr/>
          <a:lstStyle/>
          <a:p>
            <a:pPr>
              <a:buFontTx/>
              <a:buChar char="•"/>
            </a:pPr>
            <a:r>
              <a:rPr lang="en-US" smtClean="0">
                <a:latin typeface="Arial" charset="0"/>
                <a:ea typeface="ＭＳ Ｐゴシック" pitchFamily="1" charset="-128"/>
              </a:rPr>
              <a:t>Antisocial personality</a:t>
            </a:r>
            <a:r>
              <a:rPr lang="en-US" b="1" smtClean="0">
                <a:latin typeface="Arial" charset="0"/>
                <a:ea typeface="ＭＳ Ｐゴシック" pitchFamily="1" charset="-128"/>
              </a:rPr>
              <a:t> </a:t>
            </a:r>
            <a:endParaRPr lang="en-US" smtClean="0">
              <a:latin typeface="Arial" charset="0"/>
              <a:ea typeface="ＭＳ Ｐゴシック" pitchFamily="1" charset="-128"/>
            </a:endParaRPr>
          </a:p>
          <a:p>
            <a:pPr lvl="1">
              <a:buSzPct val="90000"/>
            </a:pPr>
            <a:r>
              <a:rPr lang="en-US" smtClean="0">
                <a:latin typeface="Arial" charset="0"/>
                <a:ea typeface="ＭＳ Ｐゴシック" pitchFamily="1" charset="-128"/>
              </a:rPr>
              <a:t>Callous disregard for others</a:t>
            </a:r>
          </a:p>
          <a:p>
            <a:pPr lvl="1">
              <a:buSzPct val="90000"/>
            </a:pPr>
            <a:r>
              <a:rPr lang="en-US" smtClean="0">
                <a:latin typeface="Arial" charset="0"/>
                <a:ea typeface="ＭＳ Ｐゴシック" pitchFamily="1" charset="-128"/>
              </a:rPr>
              <a:t>Manipulation of people for personal gratification</a:t>
            </a:r>
          </a:p>
          <a:p>
            <a:pPr lvl="1">
              <a:buSzPct val="90000"/>
            </a:pPr>
            <a:r>
              <a:rPr lang="en-US" smtClean="0">
                <a:latin typeface="Arial" charset="0"/>
                <a:ea typeface="ＭＳ Ｐゴシック" pitchFamily="1" charset="-128"/>
              </a:rPr>
              <a:t>Antisocial personality may start as a conduct problem in childhood, where there is disrespect for authority, and personal and public property </a:t>
            </a:r>
          </a:p>
          <a:p>
            <a:pPr lvl="1">
              <a:buSzPct val="90000"/>
            </a:pPr>
            <a:r>
              <a:rPr lang="en-US" smtClean="0">
                <a:latin typeface="Arial" charset="0"/>
                <a:ea typeface="ＭＳ Ｐゴシック" pitchFamily="1" charset="-128"/>
              </a:rPr>
              <a:t>Adolescents and adults with antisocial personalities are at risk for alcoholism, drug abuse, sexual improprieties, and violence</a:t>
            </a:r>
            <a:endParaRPr lang="en-US" b="1" smtClean="0">
              <a:latin typeface="Arial" charset="0"/>
              <a:ea typeface="ＭＳ Ｐゴシック" pitchFamily="1" charset="-12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idx="4294967295"/>
          </p:nvPr>
        </p:nvSpPr>
        <p:spPr/>
        <p:txBody>
          <a:bodyPr/>
          <a:lstStyle/>
          <a:p>
            <a:r>
              <a:rPr lang="en-US" smtClean="0">
                <a:latin typeface="Arial" charset="0"/>
                <a:ea typeface="ＭＳ Ｐゴシック" pitchFamily="1" charset="-128"/>
              </a:rPr>
              <a:t>Borderline Personality</a:t>
            </a:r>
            <a:endParaRPr lang="en-US" sz="3600" smtClean="0">
              <a:latin typeface="Arial" charset="0"/>
              <a:ea typeface="ＭＳ Ｐゴシック" pitchFamily="1" charset="-128"/>
            </a:endParaRPr>
          </a:p>
        </p:txBody>
      </p:sp>
      <p:sp>
        <p:nvSpPr>
          <p:cNvPr id="253955" name="Rectangle 3"/>
          <p:cNvSpPr>
            <a:spLocks noGrp="1" noChangeArrowheads="1"/>
          </p:cNvSpPr>
          <p:nvPr>
            <p:ph type="body" idx="4294967295"/>
          </p:nvPr>
        </p:nvSpPr>
        <p:spPr>
          <a:xfrm>
            <a:off x="457200" y="1646238"/>
            <a:ext cx="8229600" cy="4525962"/>
          </a:xfrm>
        </p:spPr>
        <p:txBody>
          <a:bodyPr/>
          <a:lstStyle/>
          <a:p>
            <a:pPr>
              <a:buFontTx/>
              <a:buChar char="•"/>
            </a:pPr>
            <a:r>
              <a:rPr lang="en-US" smtClean="0">
                <a:latin typeface="Arial" charset="0"/>
                <a:ea typeface="ＭＳ Ｐゴシック" pitchFamily="1" charset="-128"/>
              </a:rPr>
              <a:t>Borderline personality disorders often occur in women that have been deprived of adequate care during childhood.  </a:t>
            </a:r>
          </a:p>
          <a:p>
            <a:pPr>
              <a:buFontTx/>
              <a:buChar char="•"/>
            </a:pPr>
            <a:r>
              <a:rPr lang="en-US" smtClean="0">
                <a:latin typeface="Arial" charset="0"/>
                <a:ea typeface="ＭＳ Ｐゴシック" pitchFamily="1" charset="-128"/>
              </a:rPr>
              <a:t>Unstable mood characterized by crisis and anger, alternating with depression. </a:t>
            </a:r>
          </a:p>
          <a:p>
            <a:pPr>
              <a:buFontTx/>
              <a:buChar char="•"/>
            </a:pPr>
            <a:r>
              <a:rPr lang="en-US" smtClean="0">
                <a:latin typeface="Arial" charset="0"/>
                <a:ea typeface="ＭＳ Ｐゴシック" pitchFamily="1" charset="-128"/>
              </a:rPr>
              <a:t>Threats of real or imagined abandonment elicit impulsive behaviors such as promiscuity and substance abuse.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1026"/>
          <p:cNvSpPr>
            <a:spLocks noGrp="1" noChangeArrowheads="1"/>
          </p:cNvSpPr>
          <p:nvPr>
            <p:ph type="title" idx="4294967295"/>
          </p:nvPr>
        </p:nvSpPr>
        <p:spPr/>
        <p:txBody>
          <a:bodyPr/>
          <a:lstStyle/>
          <a:p>
            <a:r>
              <a:rPr lang="en-US" smtClean="0">
                <a:latin typeface="Arial" charset="0"/>
                <a:ea typeface="ＭＳ Ｐゴシック" pitchFamily="1" charset="-128"/>
              </a:rPr>
              <a:t>Borderline Personality (cont.)</a:t>
            </a:r>
            <a:endParaRPr lang="en-US" sz="3600" smtClean="0">
              <a:latin typeface="Arial" charset="0"/>
              <a:ea typeface="ＭＳ Ｐゴシック" pitchFamily="1" charset="-128"/>
            </a:endParaRPr>
          </a:p>
        </p:txBody>
      </p:sp>
      <p:sp>
        <p:nvSpPr>
          <p:cNvPr id="337923" name="Rectangle 1027"/>
          <p:cNvSpPr>
            <a:spLocks noGrp="1" noChangeArrowheads="1"/>
          </p:cNvSpPr>
          <p:nvPr>
            <p:ph type="body" idx="4294967295"/>
          </p:nvPr>
        </p:nvSpPr>
        <p:spPr>
          <a:xfrm>
            <a:off x="457200" y="1646238"/>
            <a:ext cx="8229600" cy="4525962"/>
          </a:xfrm>
        </p:spPr>
        <p:txBody>
          <a:bodyPr/>
          <a:lstStyle/>
          <a:p>
            <a:pPr>
              <a:buFontTx/>
              <a:buChar char="•"/>
            </a:pPr>
            <a:r>
              <a:rPr lang="en-US" smtClean="0">
                <a:latin typeface="Arial" charset="0"/>
                <a:ea typeface="ＭＳ Ｐゴシック" pitchFamily="1" charset="-128"/>
              </a:rPr>
              <a:t>The individual with a borderline personality disorder is vulnerable to brief psychotic episodes, substance abuse, and eating disorders.  </a:t>
            </a:r>
            <a:endParaRPr lang="en-US" b="1" smtClean="0">
              <a:latin typeface="Arial" charset="0"/>
              <a:ea typeface="ＭＳ Ｐゴシック" pitchFamily="1"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idx="4294967295"/>
          </p:nvPr>
        </p:nvSpPr>
        <p:spPr/>
        <p:txBody>
          <a:bodyPr/>
          <a:lstStyle/>
          <a:p>
            <a:r>
              <a:rPr lang="en-US" smtClean="0">
                <a:latin typeface="Arial" charset="0"/>
                <a:ea typeface="ＭＳ Ｐゴシック" pitchFamily="1" charset="-128"/>
              </a:rPr>
              <a:t>Environment and Mental Illness (cont.)</a:t>
            </a:r>
            <a:endParaRPr lang="en-US" sz="4000" smtClean="0">
              <a:latin typeface="Arial" charset="0"/>
              <a:ea typeface="ＭＳ Ｐゴシック" pitchFamily="1" charset="-128"/>
            </a:endParaRPr>
          </a:p>
        </p:txBody>
      </p:sp>
      <p:sp>
        <p:nvSpPr>
          <p:cNvPr id="382979" name="Rectangle 3"/>
          <p:cNvSpPr>
            <a:spLocks noGrp="1" noChangeArrowheads="1"/>
          </p:cNvSpPr>
          <p:nvPr>
            <p:ph type="body" idx="4294967295"/>
          </p:nvPr>
        </p:nvSpPr>
        <p:spPr>
          <a:xfrm>
            <a:off x="457200" y="1676400"/>
            <a:ext cx="8686800" cy="3962400"/>
          </a:xfrm>
        </p:spPr>
        <p:txBody>
          <a:bodyPr/>
          <a:lstStyle/>
          <a:p>
            <a:pPr>
              <a:buFontTx/>
              <a:buChar char="•"/>
            </a:pPr>
            <a:r>
              <a:rPr lang="en-US" sz="2800" smtClean="0">
                <a:latin typeface="Arial" charset="0"/>
                <a:ea typeface="ＭＳ Ｐゴシック" pitchFamily="1" charset="-128"/>
              </a:rPr>
              <a:t>Persons of different age groups and gender are at risk for differing mental health problems and illnesses.</a:t>
            </a:r>
            <a:r>
              <a:rPr lang="en-US" sz="2400" smtClean="0">
                <a:latin typeface="Arial" charset="0"/>
                <a:ea typeface="ＭＳ Ｐゴシック" pitchFamily="1" charset="-128"/>
              </a:rPr>
              <a:t>  </a:t>
            </a:r>
          </a:p>
          <a:p>
            <a:pPr lvl="1">
              <a:buSzPct val="90000"/>
            </a:pPr>
            <a:r>
              <a:rPr lang="en-US" sz="2400" smtClean="0">
                <a:latin typeface="Arial" charset="0"/>
                <a:ea typeface="ＭＳ Ｐゴシック" pitchFamily="1" charset="-128"/>
              </a:rPr>
              <a:t>Attention deficit hyperactivity disorder is a development behavioral disorder that appears more commonly in males prior to the age of seven years of age.  </a:t>
            </a:r>
          </a:p>
          <a:p>
            <a:pPr lvl="1">
              <a:buSzPct val="90000"/>
            </a:pPr>
            <a:r>
              <a:rPr lang="en-US" sz="2400" smtClean="0">
                <a:latin typeface="Arial" charset="0"/>
                <a:ea typeface="ＭＳ Ｐゴシック" pitchFamily="1" charset="-128"/>
              </a:rPr>
              <a:t>Disorders involving memory and irritability, such as Alzheimer’s disease, and Huntington’s chorea are more evident with an aging population.</a:t>
            </a:r>
            <a:endParaRPr lang="en-US" sz="2000" smtClean="0">
              <a:latin typeface="Arial" charset="0"/>
              <a:ea typeface="ＭＳ Ｐゴシック" pitchFamily="1" charset="-128"/>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idx="4294967295"/>
          </p:nvPr>
        </p:nvSpPr>
        <p:spPr/>
        <p:txBody>
          <a:bodyPr/>
          <a:lstStyle/>
          <a:p>
            <a:r>
              <a:rPr lang="en-US" smtClean="0">
                <a:latin typeface="Arial" charset="0"/>
                <a:ea typeface="ＭＳ Ｐゴシック" pitchFamily="1" charset="-128"/>
              </a:rPr>
              <a:t>Histrionic Personality</a:t>
            </a:r>
            <a:endParaRPr lang="en-US" sz="4000" b="1" smtClean="0">
              <a:latin typeface="Arial" charset="0"/>
              <a:ea typeface="ＭＳ Ｐゴシック" pitchFamily="1" charset="-128"/>
            </a:endParaRPr>
          </a:p>
        </p:txBody>
      </p:sp>
      <p:sp>
        <p:nvSpPr>
          <p:cNvPr id="256003"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Theatrical and exaggerated emotions </a:t>
            </a:r>
          </a:p>
          <a:p>
            <a:pPr>
              <a:buFontTx/>
              <a:buChar char="•"/>
            </a:pPr>
            <a:r>
              <a:rPr lang="en-US" smtClean="0">
                <a:latin typeface="Arial" charset="0"/>
                <a:ea typeface="ＭＳ Ｐゴシック" pitchFamily="1" charset="-128"/>
              </a:rPr>
              <a:t>Friendships are initially formed as others are attracted to their energetic and entertaining behavior.  </a:t>
            </a:r>
          </a:p>
          <a:p>
            <a:pPr>
              <a:buFontTx/>
              <a:buChar char="•"/>
            </a:pPr>
            <a:r>
              <a:rPr lang="en-US" smtClean="0">
                <a:latin typeface="Arial" charset="0"/>
                <a:ea typeface="ＭＳ Ｐゴシック" pitchFamily="1" charset="-128"/>
              </a:rPr>
              <a:t>Hysteria and flamboyant behaviors often result in negative responses and feelings of rejection.</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idx="4294967295"/>
          </p:nvPr>
        </p:nvSpPr>
        <p:spPr/>
        <p:txBody>
          <a:bodyPr/>
          <a:lstStyle/>
          <a:p>
            <a:r>
              <a:rPr lang="en-US" smtClean="0">
                <a:latin typeface="Arial" charset="0"/>
                <a:ea typeface="ＭＳ Ｐゴシック" pitchFamily="1" charset="-128"/>
              </a:rPr>
              <a:t>Narcissistic Personality</a:t>
            </a:r>
            <a:endParaRPr lang="en-US" sz="4000" b="1" smtClean="0">
              <a:latin typeface="Arial" charset="0"/>
              <a:ea typeface="ＭＳ Ｐゴシック" pitchFamily="1" charset="-128"/>
            </a:endParaRPr>
          </a:p>
        </p:txBody>
      </p:sp>
      <p:sp>
        <p:nvSpPr>
          <p:cNvPr id="258051"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Exaggerated self-image and a tendency to think little of others  </a:t>
            </a:r>
          </a:p>
          <a:p>
            <a:pPr>
              <a:buFontTx/>
              <a:buChar char="•"/>
            </a:pPr>
            <a:r>
              <a:rPr lang="en-US" smtClean="0">
                <a:latin typeface="Arial" charset="0"/>
                <a:ea typeface="ＭＳ Ｐゴシック" pitchFamily="1" charset="-128"/>
              </a:rPr>
              <a:t>Narcissists expect others to admire their grandiosity, and feel they are entitled to have their needs attended to.   </a:t>
            </a:r>
          </a:p>
          <a:p>
            <a:pPr>
              <a:buFontTx/>
              <a:buChar char="•"/>
            </a:pPr>
            <a:r>
              <a:rPr lang="en-US" smtClean="0">
                <a:latin typeface="Arial" charset="0"/>
                <a:ea typeface="ＭＳ Ｐゴシック" pitchFamily="1" charset="-128"/>
              </a:rPr>
              <a:t>When rejected by others through criticism or defeat, the narcissist becomes enraged or severely depressed.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Cluster C—Avoidant, Dependent, and Obsessive-Compulsive</a:t>
            </a:r>
            <a:endParaRPr lang="en-US" sz="3600" b="1" smtClean="0">
              <a:latin typeface="Arial" charset="0"/>
              <a:ea typeface="ＭＳ Ｐゴシック" pitchFamily="1" charset="-128"/>
            </a:endParaRPr>
          </a:p>
        </p:txBody>
      </p:sp>
      <p:sp>
        <p:nvSpPr>
          <p:cNvPr id="260099"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Avoidant personality</a:t>
            </a:r>
            <a:r>
              <a:rPr lang="en-US" b="1" smtClean="0">
                <a:latin typeface="Arial" charset="0"/>
                <a:ea typeface="ＭＳ Ｐゴシック" pitchFamily="1" charset="-128"/>
              </a:rPr>
              <a:t> </a:t>
            </a:r>
          </a:p>
          <a:p>
            <a:pPr lvl="1">
              <a:buSzPct val="90000"/>
            </a:pPr>
            <a:r>
              <a:rPr lang="en-US" smtClean="0">
                <a:latin typeface="Arial" charset="0"/>
                <a:ea typeface="ＭＳ Ｐゴシック" pitchFamily="1" charset="-128"/>
              </a:rPr>
              <a:t>Appear shy and timid as if they have a social phobia  </a:t>
            </a:r>
          </a:p>
          <a:p>
            <a:pPr lvl="1">
              <a:buSzPct val="90000"/>
            </a:pPr>
            <a:r>
              <a:rPr lang="en-US" smtClean="0">
                <a:latin typeface="Arial" charset="0"/>
                <a:ea typeface="ＭＳ Ｐゴシック" pitchFamily="1" charset="-128"/>
              </a:rPr>
              <a:t>They fear relationships although they have a strong desire to feel accepted. </a:t>
            </a:r>
          </a:p>
          <a:p>
            <a:pPr lvl="1">
              <a:buSzPct val="90000"/>
            </a:pPr>
            <a:r>
              <a:rPr lang="en-US" smtClean="0">
                <a:latin typeface="Arial" charset="0"/>
                <a:ea typeface="ＭＳ Ｐゴシック" pitchFamily="1" charset="-128"/>
              </a:rPr>
              <a:t>They are hypersensitive to criticism and rejection, are susceptible to depression, anxiety, and anger for failing to develop social relationships.  </a:t>
            </a:r>
            <a:endParaRPr lang="en-US" b="1" smtClean="0">
              <a:latin typeface="Arial" charset="0"/>
              <a:ea typeface="ＭＳ Ｐゴシック" pitchFamily="1" charset="-128"/>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idx="4294967295"/>
          </p:nvPr>
        </p:nvSpPr>
        <p:spPr/>
        <p:txBody>
          <a:bodyPr/>
          <a:lstStyle/>
          <a:p>
            <a:r>
              <a:rPr lang="en-US" smtClean="0">
                <a:latin typeface="Arial" charset="0"/>
                <a:ea typeface="ＭＳ Ｐゴシック" pitchFamily="1" charset="-128"/>
              </a:rPr>
              <a:t>Dependent Personality</a:t>
            </a:r>
            <a:endParaRPr lang="en-US" sz="4000" b="1" smtClean="0">
              <a:latin typeface="Arial" charset="0"/>
              <a:ea typeface="ＭＳ Ｐゴシック" pitchFamily="1" charset="-128"/>
            </a:endParaRPr>
          </a:p>
        </p:txBody>
      </p:sp>
      <p:sp>
        <p:nvSpPr>
          <p:cNvPr id="262147"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Dependent personality types have an extremely poor self-image.  </a:t>
            </a:r>
          </a:p>
          <a:p>
            <a:pPr>
              <a:buFontTx/>
              <a:buChar char="•"/>
            </a:pPr>
            <a:r>
              <a:rPr lang="en-US" smtClean="0">
                <a:latin typeface="Arial" charset="0"/>
                <a:ea typeface="ＭＳ Ｐゴシック" pitchFamily="1" charset="-128"/>
              </a:rPr>
              <a:t>They appoint others to make significant decisions out of fear of expressing themselves or offending others.  </a:t>
            </a:r>
          </a:p>
          <a:p>
            <a:pPr>
              <a:buFontTx/>
              <a:buChar char="•"/>
            </a:pPr>
            <a:r>
              <a:rPr lang="en-US" smtClean="0">
                <a:latin typeface="Arial" charset="0"/>
                <a:ea typeface="ＭＳ Ｐゴシック" pitchFamily="1" charset="-128"/>
              </a:rPr>
              <a:t>Extended illness may bring out a dependent personality in adults.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Obsessive-Compulsive Personality</a:t>
            </a:r>
            <a:endParaRPr lang="en-US" sz="3200" b="1" smtClean="0">
              <a:latin typeface="Arial" charset="0"/>
              <a:ea typeface="ＭＳ Ｐゴシック" pitchFamily="1" charset="-128"/>
            </a:endParaRPr>
          </a:p>
        </p:txBody>
      </p:sp>
      <p:sp>
        <p:nvSpPr>
          <p:cNvPr id="264195" name="Rectangle 3"/>
          <p:cNvSpPr>
            <a:spLocks noGrp="1" noChangeArrowheads="1"/>
          </p:cNvSpPr>
          <p:nvPr>
            <p:ph type="body" idx="4294967295"/>
          </p:nvPr>
        </p:nvSpPr>
        <p:spPr>
          <a:xfrm>
            <a:off x="457200" y="1646238"/>
            <a:ext cx="8229600" cy="4525962"/>
          </a:xfrm>
        </p:spPr>
        <p:txBody>
          <a:bodyPr/>
          <a:lstStyle/>
          <a:p>
            <a:pPr>
              <a:buFontTx/>
              <a:buChar char="•"/>
            </a:pPr>
            <a:r>
              <a:rPr lang="en-US" sz="2800" smtClean="0">
                <a:latin typeface="Arial" charset="0"/>
                <a:ea typeface="ＭＳ Ｐゴシック" pitchFamily="1" charset="-128"/>
              </a:rPr>
              <a:t>The obsessive-compulsive personality is one who is dependable, meticulous, orderly, and intolerant of mistakes.  </a:t>
            </a:r>
          </a:p>
          <a:p>
            <a:pPr>
              <a:buFontTx/>
              <a:buChar char="•"/>
            </a:pPr>
            <a:r>
              <a:rPr lang="en-US" sz="2800" smtClean="0">
                <a:latin typeface="Arial" charset="0"/>
                <a:ea typeface="ＭＳ Ｐゴシック" pitchFamily="1" charset="-128"/>
              </a:rPr>
              <a:t>They are often high achievers attending to details while failing to complete the task at hand.   </a:t>
            </a:r>
          </a:p>
          <a:p>
            <a:pPr>
              <a:buFontTx/>
              <a:buChar char="•"/>
            </a:pPr>
            <a:r>
              <a:rPr lang="en-US" sz="2800" smtClean="0">
                <a:latin typeface="Arial" charset="0"/>
                <a:ea typeface="ＭＳ Ｐゴシック" pitchFamily="1" charset="-128"/>
              </a:rPr>
              <a:t>Individuals with an obsessive-compulsive personality avoid new situations and relationships, as they cannot be methodically controlled.</a:t>
            </a:r>
            <a:r>
              <a:rPr lang="en-US" smtClean="0">
                <a:latin typeface="Arial" charset="0"/>
                <a:ea typeface="ＭＳ Ｐゴシック" pitchFamily="1" charset="-128"/>
              </a:rPr>
              <a:t> </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Treatment of Personality Disorders</a:t>
            </a:r>
            <a:endParaRPr lang="en-US" sz="3200" b="1" smtClean="0">
              <a:latin typeface="Arial" charset="0"/>
              <a:ea typeface="ＭＳ Ｐゴシック" pitchFamily="1" charset="-128"/>
            </a:endParaRPr>
          </a:p>
        </p:txBody>
      </p:sp>
      <p:sp>
        <p:nvSpPr>
          <p:cNvPr id="267267"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Often secondary medical and psychiatric illnesses force persons with personality disorders to seek treatment.  </a:t>
            </a:r>
          </a:p>
          <a:p>
            <a:pPr>
              <a:buFontTx/>
              <a:buChar char="•"/>
            </a:pPr>
            <a:r>
              <a:rPr lang="en-US" sz="2800" smtClean="0">
                <a:latin typeface="Arial" charset="0"/>
                <a:ea typeface="ＭＳ Ｐゴシック" pitchFamily="1" charset="-128"/>
              </a:rPr>
              <a:t>Rigid thoughts and behavior often complicate compliance with treatment and is frustrating for the healthcare providers.  </a:t>
            </a:r>
          </a:p>
          <a:p>
            <a:pPr>
              <a:buFontTx/>
              <a:buChar char="•"/>
            </a:pPr>
            <a:r>
              <a:rPr lang="en-US" sz="2800" smtClean="0">
                <a:latin typeface="Arial" charset="0"/>
                <a:ea typeface="ＭＳ Ｐゴシック" pitchFamily="1" charset="-128"/>
              </a:rPr>
              <a:t>Individual, family, and group therapy </a:t>
            </a:r>
          </a:p>
          <a:p>
            <a:pPr>
              <a:buFontTx/>
              <a:buChar char="•"/>
            </a:pPr>
            <a:r>
              <a:rPr lang="en-US" sz="2800" smtClean="0">
                <a:latin typeface="Arial" charset="0"/>
                <a:ea typeface="ＭＳ Ｐゴシック" pitchFamily="1" charset="-128"/>
              </a:rPr>
              <a:t>Medication is often helpful to relieve anxiety, depression, and psychosis.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idx="4294967295"/>
          </p:nvPr>
        </p:nvSpPr>
        <p:spPr/>
        <p:txBody>
          <a:bodyPr/>
          <a:lstStyle/>
          <a:p>
            <a:r>
              <a:rPr lang="en-US" smtClean="0">
                <a:latin typeface="Arial" charset="0"/>
                <a:ea typeface="ＭＳ Ｐゴシック" pitchFamily="1" charset="-128"/>
              </a:rPr>
              <a:t>Suicide</a:t>
            </a:r>
          </a:p>
        </p:txBody>
      </p:sp>
      <p:sp>
        <p:nvSpPr>
          <p:cNvPr id="275459"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Irrational and impulsive self-directed acts of aggression.  </a:t>
            </a:r>
          </a:p>
          <a:p>
            <a:pPr>
              <a:buFontTx/>
              <a:buChar char="•"/>
            </a:pPr>
            <a:r>
              <a:rPr lang="en-US" smtClean="0">
                <a:latin typeface="Arial" charset="0"/>
                <a:ea typeface="ＭＳ Ｐゴシック" pitchFamily="1" charset="-128"/>
              </a:rPr>
              <a:t>Risks for suicide include substance abuse, previous suicide attempts, a family history of suicide, a history of sexual abuse, and impulsive or aggressive character.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idx="4294967295"/>
          </p:nvPr>
        </p:nvSpPr>
        <p:spPr/>
        <p:txBody>
          <a:bodyPr/>
          <a:lstStyle/>
          <a:p>
            <a:r>
              <a:rPr lang="en-US" smtClean="0">
                <a:latin typeface="Arial" charset="0"/>
                <a:ea typeface="ＭＳ Ｐゴシック" pitchFamily="1" charset="-128"/>
              </a:rPr>
              <a:t>Suicide (cont.)</a:t>
            </a:r>
          </a:p>
        </p:txBody>
      </p:sp>
      <p:sp>
        <p:nvSpPr>
          <p:cNvPr id="326659"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More than four times as many men as women die by suicide; however, women attempt suicide more often during their lives than men.  </a:t>
            </a:r>
          </a:p>
          <a:p>
            <a:pPr>
              <a:buFontTx/>
              <a:buChar char="•"/>
            </a:pPr>
            <a:r>
              <a:rPr lang="en-US" smtClean="0">
                <a:latin typeface="Arial" charset="0"/>
                <a:ea typeface="ＭＳ Ｐゴシック" pitchFamily="1" charset="-128"/>
              </a:rPr>
              <a:t>Suicidal behavior occurs most often when people experience major losses, and stressful events such as divorce, loss of a job, incarceration, and chronic illness.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p:txBody>
          <a:bodyPr/>
          <a:lstStyle/>
          <a:p>
            <a:r>
              <a:rPr lang="en-US" smtClean="0">
                <a:latin typeface="Arial" charset="0"/>
                <a:ea typeface="ＭＳ Ｐゴシック" pitchFamily="1" charset="-128"/>
              </a:rPr>
              <a:t>Warning Signs of Suicide</a:t>
            </a:r>
          </a:p>
        </p:txBody>
      </p:sp>
      <p:sp>
        <p:nvSpPr>
          <p:cNvPr id="277507" name="Rectangle 3"/>
          <p:cNvSpPr>
            <a:spLocks noGrp="1" noChangeArrowheads="1"/>
          </p:cNvSpPr>
          <p:nvPr>
            <p:ph type="body" idx="4294967295"/>
          </p:nvPr>
        </p:nvSpPr>
        <p:spPr>
          <a:xfrm>
            <a:off x="457200" y="1524000"/>
            <a:ext cx="8229600" cy="4525963"/>
          </a:xfrm>
        </p:spPr>
        <p:txBody>
          <a:bodyPr/>
          <a:lstStyle/>
          <a:p>
            <a:pPr>
              <a:buFontTx/>
              <a:buChar char="•"/>
            </a:pPr>
            <a:r>
              <a:rPr lang="en-US" sz="2800" smtClean="0">
                <a:latin typeface="Arial" charset="0"/>
                <a:ea typeface="ＭＳ Ｐゴシック" pitchFamily="1" charset="-128"/>
              </a:rPr>
              <a:t>Unlike physical illnesses, mental illness has no visible wounds and as such is associated with social stigma, isolation, and personal faults.   </a:t>
            </a:r>
          </a:p>
          <a:p>
            <a:pPr>
              <a:buFontTx/>
              <a:buChar char="•"/>
            </a:pPr>
            <a:r>
              <a:rPr lang="en-US" sz="2800" smtClean="0">
                <a:latin typeface="Arial" charset="0"/>
                <a:ea typeface="ＭＳ Ｐゴシック" pitchFamily="1" charset="-128"/>
              </a:rPr>
              <a:t>May talk about their distress at the risk of being judged, ignored and isolated.   </a:t>
            </a:r>
          </a:p>
          <a:p>
            <a:pPr>
              <a:buFontTx/>
              <a:buChar char="•"/>
            </a:pPr>
            <a:r>
              <a:rPr lang="en-US" sz="2800" smtClean="0">
                <a:latin typeface="Arial" charset="0"/>
                <a:ea typeface="ＭＳ Ｐゴシック" pitchFamily="1" charset="-128"/>
              </a:rPr>
              <a:t>Warning signs of suicide include withdrawal, talk of death, giving away cherished possessions, and a sudden shift in mood.</a:t>
            </a:r>
            <a:r>
              <a:rPr lang="en-US" smtClean="0">
                <a:latin typeface="Arial" charset="0"/>
                <a:ea typeface="ＭＳ Ｐゴシック" pitchFamily="1" charset="-128"/>
              </a:rPr>
              <a:t>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idx="4294967295"/>
          </p:nvPr>
        </p:nvSpPr>
        <p:spPr/>
        <p:txBody>
          <a:bodyPr/>
          <a:lstStyle/>
          <a:p>
            <a:r>
              <a:rPr lang="en-US" smtClean="0">
                <a:latin typeface="Arial" charset="0"/>
                <a:ea typeface="ＭＳ Ｐゴシック" pitchFamily="1" charset="-128"/>
              </a:rPr>
              <a:t>Diagnostic Tests for Mental Illness</a:t>
            </a:r>
            <a:endParaRPr lang="en-US" sz="4000" b="1" smtClean="0">
              <a:latin typeface="Arial" charset="0"/>
              <a:ea typeface="ＭＳ Ｐゴシック" pitchFamily="1" charset="-128"/>
            </a:endParaRPr>
          </a:p>
        </p:txBody>
      </p:sp>
      <p:sp>
        <p:nvSpPr>
          <p:cNvPr id="279555"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Medical history and physical exam, psychosocial history, mental health exam, and family history are essential for diagnosis of mental illness.</a:t>
            </a:r>
          </a:p>
          <a:p>
            <a:pPr>
              <a:buFontTx/>
              <a:buChar char="•"/>
            </a:pPr>
            <a:r>
              <a:rPr lang="en-US" smtClean="0">
                <a:latin typeface="Arial" charset="0"/>
                <a:ea typeface="ＭＳ Ｐゴシック" pitchFamily="1" charset="-128"/>
              </a:rPr>
              <a:t>Multiple informants and obtaining a patient history from family and friends with major timelines of life events can help organize complex and detailed information.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en-US" smtClean="0">
                <a:latin typeface="Arial" charset="0"/>
                <a:ea typeface="ＭＳ Ｐゴシック" pitchFamily="1" charset="-128"/>
              </a:rPr>
              <a:t>Environment and Mental Illness (cont.)</a:t>
            </a:r>
            <a:endParaRPr lang="en-US" sz="4000" smtClean="0">
              <a:latin typeface="Arial" charset="0"/>
              <a:ea typeface="ＭＳ Ｐゴシック" pitchFamily="1" charset="-128"/>
            </a:endParaRPr>
          </a:p>
        </p:txBody>
      </p:sp>
      <p:sp>
        <p:nvSpPr>
          <p:cNvPr id="45059" name="Rectangle 3"/>
          <p:cNvSpPr>
            <a:spLocks noGrp="1" noChangeArrowheads="1"/>
          </p:cNvSpPr>
          <p:nvPr>
            <p:ph type="body" idx="4294967295"/>
          </p:nvPr>
        </p:nvSpPr>
        <p:spPr>
          <a:xfrm>
            <a:off x="457200" y="1676400"/>
            <a:ext cx="8229600" cy="4221163"/>
          </a:xfrm>
        </p:spPr>
        <p:txBody>
          <a:bodyPr/>
          <a:lstStyle/>
          <a:p>
            <a:pPr>
              <a:buFontTx/>
              <a:buChar char="•"/>
            </a:pPr>
            <a:r>
              <a:rPr lang="en-US" sz="2800" smtClean="0">
                <a:latin typeface="Arial" charset="0"/>
                <a:ea typeface="ＭＳ Ｐゴシック" pitchFamily="1" charset="-128"/>
              </a:rPr>
              <a:t>Access to medical care and acceptance of psychiatric illness is influenced by race, cultural beliefs, and socioeconomic status.  </a:t>
            </a:r>
          </a:p>
          <a:p>
            <a:pPr>
              <a:buFontTx/>
              <a:buChar char="•"/>
            </a:pPr>
            <a:r>
              <a:rPr lang="en-US" sz="2800" smtClean="0">
                <a:latin typeface="Arial" charset="0"/>
                <a:ea typeface="ＭＳ Ｐゴシック" pitchFamily="1" charset="-128"/>
              </a:rPr>
              <a:t>Mental illness affects all cultures, races, and socioeconomic classes.  The highest rates of mental illness are found among the lowest social classes where adverse living circumstances increase social stress, and contribute to poor mental hygiene. </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idx="4294967295"/>
          </p:nvPr>
        </p:nvSpPr>
        <p:spPr/>
        <p:txBody>
          <a:bodyPr/>
          <a:lstStyle/>
          <a:p>
            <a:r>
              <a:rPr lang="en-US" smtClean="0">
                <a:latin typeface="Arial" charset="0"/>
                <a:ea typeface="ＭＳ Ｐゴシック" pitchFamily="1" charset="-128"/>
              </a:rPr>
              <a:t>Diagnostic Tests for Mental Illness (cont.)</a:t>
            </a:r>
            <a:endParaRPr lang="en-US" sz="4000" b="1" smtClean="0">
              <a:latin typeface="Arial" charset="0"/>
              <a:ea typeface="ＭＳ Ｐゴシック" pitchFamily="1" charset="-128"/>
            </a:endParaRPr>
          </a:p>
        </p:txBody>
      </p:sp>
      <p:sp>
        <p:nvSpPr>
          <p:cNvPr id="328707"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Observation of the patient alone, or within a family milieu </a:t>
            </a:r>
          </a:p>
          <a:p>
            <a:pPr>
              <a:buFontTx/>
              <a:buChar char="•"/>
            </a:pPr>
            <a:r>
              <a:rPr lang="en-US" smtClean="0">
                <a:latin typeface="Arial" charset="0"/>
                <a:ea typeface="ＭＳ Ｐゴシック" pitchFamily="1" charset="-128"/>
              </a:rPr>
              <a:t>Standardized written questionnaires and rating scales supplement the clinical evaluation by providing a systematic review and standard score of level of behaviors and emotions.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r>
              <a:rPr lang="en-US" smtClean="0">
                <a:latin typeface="Arial" charset="0"/>
                <a:ea typeface="ＭＳ Ｐゴシック" pitchFamily="1" charset="-128"/>
              </a:rPr>
              <a:t>Mental Illness in Childhood</a:t>
            </a:r>
          </a:p>
        </p:txBody>
      </p:sp>
      <p:sp>
        <p:nvSpPr>
          <p:cNvPr id="47107"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Can have far reaching academic, social, developmental, and physical consequences  </a:t>
            </a:r>
          </a:p>
          <a:p>
            <a:pPr>
              <a:buFontTx/>
              <a:buChar char="•"/>
            </a:pPr>
            <a:r>
              <a:rPr lang="en-US" smtClean="0">
                <a:latin typeface="Arial" charset="0"/>
                <a:ea typeface="ＭＳ Ｐゴシック" pitchFamily="1" charset="-128"/>
              </a:rPr>
              <a:t>Common complications of childhood onset mental illness include learning delays with school failure, low self esteem, impaired relationships with family and friends, social rejection, and withdrawal.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r>
              <a:rPr lang="en-US" smtClean="0">
                <a:latin typeface="Arial" charset="0"/>
                <a:ea typeface="ＭＳ Ｐゴシック" pitchFamily="1" charset="-128"/>
              </a:rPr>
              <a:t>Mental Illness in Childhood (cont.)</a:t>
            </a:r>
          </a:p>
        </p:txBody>
      </p:sp>
      <p:sp>
        <p:nvSpPr>
          <p:cNvPr id="49155" name="Rectangle 3"/>
          <p:cNvSpPr>
            <a:spLocks noGrp="1" noChangeArrowheads="1"/>
          </p:cNvSpPr>
          <p:nvPr>
            <p:ph type="body" idx="4294967295"/>
          </p:nvPr>
        </p:nvSpPr>
        <p:spPr>
          <a:xfrm>
            <a:off x="457200" y="1676400"/>
            <a:ext cx="8229600" cy="4297363"/>
          </a:xfrm>
        </p:spPr>
        <p:txBody>
          <a:bodyPr/>
          <a:lstStyle/>
          <a:p>
            <a:pPr>
              <a:buFontTx/>
              <a:buChar char="•"/>
            </a:pPr>
            <a:r>
              <a:rPr lang="en-US" smtClean="0">
                <a:latin typeface="Arial" charset="0"/>
                <a:ea typeface="ＭＳ Ｐゴシック" pitchFamily="1" charset="-128"/>
              </a:rPr>
              <a:t>Though many psychiatric disorders begin in childhood, many are not diagnosed until adulthood.</a:t>
            </a:r>
          </a:p>
          <a:p>
            <a:pPr>
              <a:buFontTx/>
              <a:buChar char="•"/>
            </a:pPr>
            <a:r>
              <a:rPr lang="en-US" smtClean="0">
                <a:latin typeface="Arial" charset="0"/>
                <a:ea typeface="ＭＳ Ｐゴシック" pitchFamily="1" charset="-128"/>
              </a:rPr>
              <a:t>In the United States, about one in ten children and adolescents have a mental disorder.  However, only about 20% of these children receive needed treatment.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idx="4294967295"/>
          </p:nvPr>
        </p:nvSpPr>
        <p:spPr/>
        <p:txBody>
          <a:bodyPr/>
          <a:lstStyle/>
          <a:p>
            <a:r>
              <a:rPr lang="en-US" smtClean="0">
                <a:latin typeface="Arial" charset="0"/>
                <a:ea typeface="ＭＳ Ｐゴシック" pitchFamily="1" charset="-128"/>
              </a:rPr>
              <a:t>Mental Illness in Childhood (cont.)</a:t>
            </a:r>
          </a:p>
        </p:txBody>
      </p:sp>
      <p:sp>
        <p:nvSpPr>
          <p:cNvPr id="378883" name="Rectangle 3"/>
          <p:cNvSpPr>
            <a:spLocks noGrp="1" noChangeArrowheads="1"/>
          </p:cNvSpPr>
          <p:nvPr>
            <p:ph type="body" idx="4294967295"/>
          </p:nvPr>
        </p:nvSpPr>
        <p:spPr>
          <a:xfrm>
            <a:off x="457200" y="1676400"/>
            <a:ext cx="8229600" cy="4297363"/>
          </a:xfrm>
        </p:spPr>
        <p:txBody>
          <a:bodyPr/>
          <a:lstStyle/>
          <a:p>
            <a:pPr>
              <a:buFontTx/>
              <a:buChar char="•"/>
            </a:pPr>
            <a:r>
              <a:rPr lang="en-US" smtClean="0">
                <a:latin typeface="Arial" charset="0"/>
                <a:ea typeface="ＭＳ Ｐゴシック" pitchFamily="1" charset="-128"/>
              </a:rPr>
              <a:t>The outcome of childhood mental illness depends on the ability of the family to cope and seek treatment, the severity of the illness, and the ability of the child to compensate and adapt with mental health deficits.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r>
              <a:rPr lang="en-US" smtClean="0">
                <a:latin typeface="Arial" charset="0"/>
                <a:ea typeface="ＭＳ Ｐゴシック" pitchFamily="1" charset="-128"/>
              </a:rPr>
              <a:t>Disruptive Behavior Disorders</a:t>
            </a:r>
          </a:p>
        </p:txBody>
      </p:sp>
      <p:sp>
        <p:nvSpPr>
          <p:cNvPr id="51203" name="Rectangle 3"/>
          <p:cNvSpPr>
            <a:spLocks noGrp="1" noChangeArrowheads="1"/>
          </p:cNvSpPr>
          <p:nvPr>
            <p:ph type="body" idx="4294967295"/>
          </p:nvPr>
        </p:nvSpPr>
        <p:spPr>
          <a:xfrm>
            <a:off x="457200" y="1524000"/>
            <a:ext cx="8229600" cy="4530725"/>
          </a:xfrm>
        </p:spPr>
        <p:txBody>
          <a:bodyPr/>
          <a:lstStyle/>
          <a:p>
            <a:pPr>
              <a:buFontTx/>
              <a:buChar char="•"/>
            </a:pPr>
            <a:r>
              <a:rPr lang="en-US" smtClean="0">
                <a:latin typeface="Arial" charset="0"/>
                <a:ea typeface="ＭＳ Ｐゴシック" pitchFamily="1" charset="-128"/>
              </a:rPr>
              <a:t>Conduct disorder, and oppositional defiant disorder are characterized by willful disobedience.</a:t>
            </a:r>
            <a:endParaRPr lang="en-US" sz="2000" smtClean="0">
              <a:latin typeface="Arial" charset="0"/>
              <a:ea typeface="ＭＳ Ｐゴシック" pitchFamily="1" charset="-128"/>
            </a:endParaRPr>
          </a:p>
          <a:p>
            <a:pPr lvl="1">
              <a:buSzPct val="90000"/>
            </a:pPr>
            <a:r>
              <a:rPr lang="en-US" smtClean="0">
                <a:latin typeface="Arial" charset="0"/>
                <a:ea typeface="ＭＳ Ｐゴシック" pitchFamily="1" charset="-128"/>
              </a:rPr>
              <a:t>Conduct disorders affect males more often than females, and commonly overlap with other psychiatric disorders.  </a:t>
            </a:r>
          </a:p>
          <a:p>
            <a:pPr lvl="1">
              <a:buSzPct val="90000"/>
            </a:pPr>
            <a:r>
              <a:rPr lang="en-US" smtClean="0">
                <a:latin typeface="Arial" charset="0"/>
                <a:ea typeface="ＭＳ Ｐゴシック" pitchFamily="1" charset="-128"/>
              </a:rPr>
              <a:t>Many of these children come from broken homes and are exposed to domestic violence, poverty, and shifting parental figures.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1026"/>
          <p:cNvSpPr>
            <a:spLocks noGrp="1" noChangeArrowheads="1"/>
          </p:cNvSpPr>
          <p:nvPr>
            <p:ph type="title" idx="4294967295"/>
          </p:nvPr>
        </p:nvSpPr>
        <p:spPr/>
        <p:txBody>
          <a:bodyPr/>
          <a:lstStyle/>
          <a:p>
            <a:r>
              <a:rPr lang="en-US" smtClean="0">
                <a:latin typeface="Arial" charset="0"/>
                <a:ea typeface="ＭＳ Ｐゴシック" pitchFamily="1" charset="-128"/>
              </a:rPr>
              <a:t>Mental Illness (cont.)</a:t>
            </a:r>
          </a:p>
        </p:txBody>
      </p:sp>
      <p:sp>
        <p:nvSpPr>
          <p:cNvPr id="285699" name="Rectangle 1027"/>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Psychology is the discipline that studies normal and abnormal behavior and applies counseling methods to treat mental illness.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idx="4294967295"/>
          </p:nvPr>
        </p:nvSpPr>
        <p:spPr/>
        <p:txBody>
          <a:bodyPr/>
          <a:lstStyle/>
          <a:p>
            <a:r>
              <a:rPr lang="en-US" smtClean="0">
                <a:latin typeface="Arial" charset="0"/>
                <a:ea typeface="ＭＳ Ｐゴシック" pitchFamily="1" charset="-128"/>
              </a:rPr>
              <a:t>Disruptive Behavior Disorders (cont.)</a:t>
            </a:r>
          </a:p>
        </p:txBody>
      </p:sp>
      <p:sp>
        <p:nvSpPr>
          <p:cNvPr id="374787"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Conduct disorder, and oppositional defiant disorder are characterized by willful disobedience. (cont.)</a:t>
            </a:r>
            <a:endParaRPr lang="en-US" sz="2000" smtClean="0">
              <a:latin typeface="Arial" charset="0"/>
              <a:ea typeface="ＭＳ Ｐゴシック" pitchFamily="1" charset="-128"/>
            </a:endParaRPr>
          </a:p>
          <a:p>
            <a:pPr lvl="1">
              <a:buSzPct val="90000"/>
            </a:pPr>
            <a:r>
              <a:rPr lang="en-US" smtClean="0">
                <a:latin typeface="Arial" charset="0"/>
                <a:ea typeface="ＭＳ Ｐゴシック" pitchFamily="1" charset="-128"/>
              </a:rPr>
              <a:t>Harsh parental discipline with physical punishment appears to lead to aggressive behavior, however genetic heritability of antisocial and aggressive behaviors have been identified.</a:t>
            </a:r>
            <a:endParaRPr lang="en-US" sz="2000" smtClean="0">
              <a:latin typeface="Arial" charset="0"/>
              <a:ea typeface="ＭＳ Ｐゴシック" pitchFamily="1"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smtClean="0">
                <a:latin typeface="Arial" charset="0"/>
                <a:ea typeface="ＭＳ Ｐゴシック" pitchFamily="1" charset="-128"/>
              </a:rPr>
              <a:t>Disruptive Behavior Disorders</a:t>
            </a:r>
            <a:br>
              <a:rPr lang="en-US" smtClean="0">
                <a:latin typeface="Arial" charset="0"/>
                <a:ea typeface="ＭＳ Ｐゴシック" pitchFamily="1" charset="-128"/>
              </a:rPr>
            </a:br>
            <a:r>
              <a:rPr lang="en-US" smtClean="0">
                <a:latin typeface="Arial" charset="0"/>
                <a:ea typeface="ＭＳ Ｐゴシック" pitchFamily="1" charset="-128"/>
              </a:rPr>
              <a:t>(cont.)</a:t>
            </a:r>
          </a:p>
        </p:txBody>
      </p:sp>
      <p:sp>
        <p:nvSpPr>
          <p:cNvPr id="53251" name="Rectangle 3"/>
          <p:cNvSpPr>
            <a:spLocks noGrp="1" noChangeArrowheads="1"/>
          </p:cNvSpPr>
          <p:nvPr>
            <p:ph type="body" idx="4294967295"/>
          </p:nvPr>
        </p:nvSpPr>
        <p:spPr>
          <a:xfrm>
            <a:off x="457200" y="1681163"/>
            <a:ext cx="8229600" cy="4338637"/>
          </a:xfrm>
        </p:spPr>
        <p:txBody>
          <a:bodyPr/>
          <a:lstStyle/>
          <a:p>
            <a:pPr>
              <a:buFontTx/>
              <a:buChar char="•"/>
            </a:pPr>
            <a:r>
              <a:rPr lang="en-US" smtClean="0">
                <a:latin typeface="Arial" charset="0"/>
                <a:ea typeface="ＭＳ Ｐゴシック" pitchFamily="1" charset="-128"/>
              </a:rPr>
              <a:t>Defiance of authority, fighting, school failure, and destruction of property are common indicators of conduct disorder.   </a:t>
            </a:r>
          </a:p>
          <a:p>
            <a:pPr>
              <a:buFontTx/>
              <a:buChar char="•"/>
            </a:pPr>
            <a:r>
              <a:rPr lang="en-US" smtClean="0">
                <a:latin typeface="Arial" charset="0"/>
                <a:ea typeface="ＭＳ Ｐゴシック" pitchFamily="1" charset="-128"/>
              </a:rPr>
              <a:t>During adolescence, fire setting, theft, sexual promiscuity, and criminal behaviors may develop.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idx="4294967295"/>
          </p:nvPr>
        </p:nvSpPr>
        <p:spPr/>
        <p:txBody>
          <a:bodyPr/>
          <a:lstStyle/>
          <a:p>
            <a:r>
              <a:rPr lang="en-US" smtClean="0">
                <a:latin typeface="Arial" charset="0"/>
                <a:ea typeface="ＭＳ Ｐゴシック" pitchFamily="1" charset="-128"/>
              </a:rPr>
              <a:t>Disruptive Behavior Disorders</a:t>
            </a:r>
            <a:br>
              <a:rPr lang="en-US" smtClean="0">
                <a:latin typeface="Arial" charset="0"/>
                <a:ea typeface="ＭＳ Ｐゴシック" pitchFamily="1" charset="-128"/>
              </a:rPr>
            </a:br>
            <a:r>
              <a:rPr lang="en-US" smtClean="0">
                <a:latin typeface="Arial" charset="0"/>
                <a:ea typeface="ＭＳ Ｐゴシック" pitchFamily="1" charset="-128"/>
              </a:rPr>
              <a:t>(cont.)</a:t>
            </a:r>
          </a:p>
        </p:txBody>
      </p:sp>
      <p:sp>
        <p:nvSpPr>
          <p:cNvPr id="372739" name="Rectangle 3"/>
          <p:cNvSpPr>
            <a:spLocks noGrp="1" noChangeArrowheads="1"/>
          </p:cNvSpPr>
          <p:nvPr>
            <p:ph type="body" idx="4294967295"/>
          </p:nvPr>
        </p:nvSpPr>
        <p:spPr>
          <a:xfrm>
            <a:off x="457200" y="1681163"/>
            <a:ext cx="8229600" cy="4338637"/>
          </a:xfrm>
        </p:spPr>
        <p:txBody>
          <a:bodyPr/>
          <a:lstStyle/>
          <a:p>
            <a:pPr>
              <a:buFontTx/>
              <a:buChar char="•"/>
            </a:pPr>
            <a:r>
              <a:rPr lang="en-US" smtClean="0">
                <a:latin typeface="Arial" charset="0"/>
                <a:ea typeface="ＭＳ Ｐゴシック" pitchFamily="1" charset="-128"/>
              </a:rPr>
              <a:t>The risk for disruptive behavior disorders increases with inconsistent parenting and punitive disciplinary techniques, parental alcohol and drug abuse, and parental antisocial personality disorder.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Attention Deficit Hyperactivity Disorder (ADHD)</a:t>
            </a:r>
          </a:p>
        </p:txBody>
      </p:sp>
      <p:sp>
        <p:nvSpPr>
          <p:cNvPr id="55299"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A neurobiological condition characterized by prominent symptoms of inattention, and or hyperactivity and impulsivity.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Attention Deficit Hyperactivity Disorder (ADHD) (cont.)</a:t>
            </a:r>
          </a:p>
        </p:txBody>
      </p:sp>
      <p:sp>
        <p:nvSpPr>
          <p:cNvPr id="370691"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ADHD affects males more often than females and persists into adolescence and adulthood.  Family and twin studies provide evidence of genetic susceptibility, and molecular DNA studies implicate the role of genes in ADHD.   Imaging techniques show anatomic and metabolic differences in ADHD subjects compared to non-ADHD subjects.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r>
              <a:rPr lang="en-US" smtClean="0">
                <a:latin typeface="Arial" charset="0"/>
                <a:ea typeface="ＭＳ Ｐゴシック" pitchFamily="1" charset="-128"/>
              </a:rPr>
              <a:t>The DSM-IV Criteria for ADHD</a:t>
            </a:r>
          </a:p>
        </p:txBody>
      </p:sp>
      <p:sp>
        <p:nvSpPr>
          <p:cNvPr id="57347"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Three subtypes of ADHD</a:t>
            </a:r>
          </a:p>
          <a:p>
            <a:pPr lvl="1"/>
            <a:r>
              <a:rPr lang="en-US" smtClean="0">
                <a:latin typeface="Arial" charset="0"/>
                <a:ea typeface="ＭＳ Ｐゴシック" pitchFamily="1" charset="-128"/>
              </a:rPr>
              <a:t>Predominantly inattentive subtype</a:t>
            </a:r>
          </a:p>
          <a:p>
            <a:pPr lvl="2"/>
            <a:r>
              <a:rPr lang="en-US" smtClean="0">
                <a:latin typeface="Arial" charset="0"/>
                <a:ea typeface="ＭＳ Ｐゴシック" pitchFamily="1" charset="-128"/>
              </a:rPr>
              <a:t>Children with the inattentive subtype tend to be described as “spacey,” socially withdrawn, and have fewer conduct and behavioral problems than the hyperactive-impulsive subtype</a:t>
            </a:r>
          </a:p>
          <a:p>
            <a:pPr lvl="1"/>
            <a:r>
              <a:rPr lang="en-US" smtClean="0">
                <a:latin typeface="Arial" charset="0"/>
                <a:ea typeface="ＭＳ Ｐゴシック" pitchFamily="1" charset="-128"/>
              </a:rPr>
              <a:t>Predominantly hyperactive-impulsive subtype </a:t>
            </a:r>
          </a:p>
          <a:p>
            <a:pPr lvl="2"/>
            <a:r>
              <a:rPr lang="en-US" smtClean="0">
                <a:latin typeface="Arial" charset="0"/>
                <a:ea typeface="ＭＳ Ｐゴシック" pitchFamily="1" charset="-128"/>
              </a:rPr>
              <a:t>Hyperactive ADHD children tend to run around excessively, fidget, and have difficulty playing or engaging in quiet activities.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idx="4294967295"/>
          </p:nvPr>
        </p:nvSpPr>
        <p:spPr/>
        <p:txBody>
          <a:bodyPr/>
          <a:lstStyle/>
          <a:p>
            <a:r>
              <a:rPr lang="en-US" smtClean="0">
                <a:latin typeface="Arial" charset="0"/>
                <a:ea typeface="ＭＳ Ｐゴシック" pitchFamily="1" charset="-128"/>
              </a:rPr>
              <a:t>The DSM-IV Criteria for ADHD (cont.)</a:t>
            </a:r>
          </a:p>
        </p:txBody>
      </p:sp>
      <p:sp>
        <p:nvSpPr>
          <p:cNvPr id="287747"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Three subtypes of ADHD(cont.)</a:t>
            </a:r>
          </a:p>
          <a:p>
            <a:pPr lvl="1"/>
            <a:r>
              <a:rPr lang="en-US" smtClean="0">
                <a:latin typeface="Arial" charset="0"/>
                <a:ea typeface="ＭＳ Ｐゴシック" pitchFamily="1" charset="-128"/>
              </a:rPr>
              <a:t>Combined inattentive, hyperactive and impulsive subtype. </a:t>
            </a:r>
          </a:p>
          <a:p>
            <a:pPr lvl="1"/>
            <a:r>
              <a:rPr lang="en-US" smtClean="0">
                <a:latin typeface="Arial" charset="0"/>
                <a:ea typeface="ＭＳ Ｐゴシック" pitchFamily="1" charset="-128"/>
              </a:rPr>
              <a:t>Impulsivity in ADHD is characterized by the inability to wait turns, blurting out answers, and interrupting others.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ADHD Co-Morbidity </a:t>
            </a:r>
            <a:br>
              <a:rPr lang="en-US" sz="4000" smtClean="0">
                <a:latin typeface="Arial" charset="0"/>
                <a:ea typeface="ＭＳ Ｐゴシック" pitchFamily="1" charset="-128"/>
              </a:rPr>
            </a:br>
            <a:r>
              <a:rPr lang="en-US" sz="4000" smtClean="0">
                <a:latin typeface="Arial" charset="0"/>
                <a:ea typeface="ＭＳ Ｐゴシック" pitchFamily="1" charset="-128"/>
              </a:rPr>
              <a:t>and Treatment</a:t>
            </a:r>
          </a:p>
        </p:txBody>
      </p:sp>
      <p:sp>
        <p:nvSpPr>
          <p:cNvPr id="59395"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Contrary to common belief, ADHD is not limited to childhood.  </a:t>
            </a:r>
          </a:p>
          <a:p>
            <a:pPr>
              <a:buFontTx/>
              <a:buChar char="•"/>
            </a:pPr>
            <a:r>
              <a:rPr lang="en-US" smtClean="0">
                <a:latin typeface="Arial" charset="0"/>
                <a:ea typeface="ＭＳ Ｐゴシック" pitchFamily="1" charset="-128"/>
              </a:rPr>
              <a:t>ADHD has a chronic lifelong course and, if untreated, results in school and work failure, substance use disorders, legal difficulties, car accidents and fatalities, and sexual indiscretions.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ADHD Co-Morbidity </a:t>
            </a:r>
            <a:br>
              <a:rPr lang="en-US" sz="4000" smtClean="0">
                <a:latin typeface="Arial" charset="0"/>
                <a:ea typeface="ＭＳ Ｐゴシック" pitchFamily="1" charset="-128"/>
              </a:rPr>
            </a:br>
            <a:r>
              <a:rPr lang="en-US" sz="4000" smtClean="0">
                <a:latin typeface="Arial" charset="0"/>
                <a:ea typeface="ＭＳ Ｐゴシック" pitchFamily="1" charset="-128"/>
              </a:rPr>
              <a:t>and Treatment (cont.)</a:t>
            </a:r>
          </a:p>
        </p:txBody>
      </p:sp>
      <p:sp>
        <p:nvSpPr>
          <p:cNvPr id="61443"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ADHD commonly occurs with depressive disorders, anxiety disorders, conduct disorder, oppositional defiant disorder, and learning disorders.  </a:t>
            </a:r>
          </a:p>
          <a:p>
            <a:pPr>
              <a:buFontTx/>
              <a:buChar char="•"/>
            </a:pPr>
            <a:r>
              <a:rPr lang="en-US" smtClean="0">
                <a:latin typeface="Arial" charset="0"/>
                <a:ea typeface="ＭＳ Ｐゴシック" pitchFamily="1" charset="-128"/>
              </a:rPr>
              <a:t>The majority of children with ADHD are effectively treated with stimulant medications.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ADHD Co-Morbidity </a:t>
            </a:r>
            <a:br>
              <a:rPr lang="en-US" sz="4000" smtClean="0">
                <a:latin typeface="Arial" charset="0"/>
                <a:ea typeface="ＭＳ Ｐゴシック" pitchFamily="1" charset="-128"/>
              </a:rPr>
            </a:br>
            <a:r>
              <a:rPr lang="en-US" sz="4000" smtClean="0">
                <a:latin typeface="Arial" charset="0"/>
                <a:ea typeface="ＭＳ Ｐゴシック" pitchFamily="1" charset="-128"/>
              </a:rPr>
              <a:t>and Treatment (cont.)</a:t>
            </a:r>
          </a:p>
        </p:txBody>
      </p:sp>
      <p:sp>
        <p:nvSpPr>
          <p:cNvPr id="368643"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Stimulant medications are the oldest and most established pharmacological agents in children with ADHD.</a:t>
            </a:r>
          </a:p>
          <a:p>
            <a:pPr>
              <a:buFontTx/>
              <a:buChar char="•"/>
            </a:pPr>
            <a:r>
              <a:rPr lang="en-US" smtClean="0">
                <a:latin typeface="Arial" charset="0"/>
                <a:ea typeface="ＭＳ Ｐゴシック" pitchFamily="1" charset="-128"/>
              </a:rPr>
              <a:t>Behavior therapy can improve academic achievement, and reduce targeted conduct problems especially in children with a co-occurring conduct disorder.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idx="4294967295"/>
          </p:nvPr>
        </p:nvSpPr>
        <p:spPr/>
        <p:txBody>
          <a:bodyPr/>
          <a:lstStyle/>
          <a:p>
            <a:r>
              <a:rPr lang="en-US" smtClean="0">
                <a:latin typeface="Arial" charset="0"/>
                <a:ea typeface="ＭＳ Ｐゴシック" pitchFamily="1" charset="-128"/>
              </a:rPr>
              <a:t>Mental Illness (cont.)</a:t>
            </a:r>
          </a:p>
        </p:txBody>
      </p:sp>
      <p:sp>
        <p:nvSpPr>
          <p:cNvPr id="335875"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Mental illness affects one of every four Americans and is associated with social stigma, disability, and death.  Many people suffering from mental illness may not look as though they are ill, while others may appear detached and withdrawn from society.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r>
              <a:rPr lang="en-US" smtClean="0">
                <a:latin typeface="Arial" charset="0"/>
                <a:ea typeface="ＭＳ Ｐゴシック" pitchFamily="1" charset="-128"/>
              </a:rPr>
              <a:t>Mental Retardation</a:t>
            </a:r>
            <a:endParaRPr lang="en-US" sz="4000" b="1" smtClean="0">
              <a:latin typeface="Arial" charset="0"/>
              <a:ea typeface="ＭＳ Ｐゴシック" pitchFamily="1" charset="-128"/>
            </a:endParaRPr>
          </a:p>
        </p:txBody>
      </p:sp>
      <p:sp>
        <p:nvSpPr>
          <p:cNvPr id="63491" name="Rectangle 3"/>
          <p:cNvSpPr>
            <a:spLocks noGrp="1" noChangeArrowheads="1"/>
          </p:cNvSpPr>
          <p:nvPr>
            <p:ph type="body" idx="4294967295"/>
          </p:nvPr>
        </p:nvSpPr>
        <p:spPr>
          <a:xfrm>
            <a:off x="457200" y="1641475"/>
            <a:ext cx="8229600" cy="4530725"/>
          </a:xfrm>
        </p:spPr>
        <p:txBody>
          <a:bodyPr/>
          <a:lstStyle/>
          <a:p>
            <a:pPr>
              <a:buFontTx/>
              <a:buChar char="•"/>
            </a:pPr>
            <a:r>
              <a:rPr lang="en-US" sz="2800" smtClean="0">
                <a:latin typeface="Arial" charset="0"/>
                <a:ea typeface="ＭＳ Ｐゴシック" pitchFamily="1" charset="-128"/>
              </a:rPr>
              <a:t>Low intelligence, accompanied by deficits in social language skills, and adaptive functioning  </a:t>
            </a:r>
          </a:p>
          <a:p>
            <a:pPr>
              <a:buFontTx/>
              <a:buChar char="•"/>
            </a:pPr>
            <a:r>
              <a:rPr lang="en-US" sz="2800" smtClean="0">
                <a:latin typeface="Arial" charset="0"/>
                <a:ea typeface="ＭＳ Ｐゴシック" pitchFamily="1" charset="-128"/>
              </a:rPr>
              <a:t>Mental retardation is the result of psychosocial factors, biological factors, or a combination of the two.  </a:t>
            </a:r>
          </a:p>
          <a:p>
            <a:pPr>
              <a:buFontTx/>
              <a:buChar char="•"/>
            </a:pPr>
            <a:r>
              <a:rPr lang="en-US" sz="2800" smtClean="0">
                <a:latin typeface="Arial" charset="0"/>
                <a:ea typeface="ＭＳ Ｐゴシック" pitchFamily="1" charset="-128"/>
              </a:rPr>
              <a:t>Often the exact cause cannot be identified.  </a:t>
            </a:r>
          </a:p>
          <a:p>
            <a:pPr>
              <a:buFontTx/>
              <a:buChar char="•"/>
            </a:pPr>
            <a:r>
              <a:rPr lang="en-US" sz="2800" smtClean="0">
                <a:latin typeface="Arial" charset="0"/>
                <a:ea typeface="ＭＳ Ｐゴシック" pitchFamily="1" charset="-128"/>
              </a:rPr>
              <a:t>Parental intelligence, psychosocial involvement, material resources, and availability of social support services influence the course of mental retardation.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US" smtClean="0">
                <a:latin typeface="Arial" charset="0"/>
                <a:ea typeface="ＭＳ Ｐゴシック" pitchFamily="1" charset="-128"/>
              </a:rPr>
              <a:t>Autistic Disorder</a:t>
            </a:r>
            <a:endParaRPr lang="en-US" sz="4000" b="1" smtClean="0">
              <a:latin typeface="Arial" charset="0"/>
              <a:ea typeface="ＭＳ Ｐゴシック" pitchFamily="1" charset="-128"/>
            </a:endParaRPr>
          </a:p>
        </p:txBody>
      </p:sp>
      <p:sp>
        <p:nvSpPr>
          <p:cNvPr id="65539" name="Rectangle 3"/>
          <p:cNvSpPr>
            <a:spLocks noGrp="1" noChangeArrowheads="1"/>
          </p:cNvSpPr>
          <p:nvPr>
            <p:ph type="body" idx="4294967295"/>
          </p:nvPr>
        </p:nvSpPr>
        <p:spPr>
          <a:xfrm>
            <a:off x="457200" y="1646238"/>
            <a:ext cx="8229600" cy="4525962"/>
          </a:xfrm>
        </p:spPr>
        <p:txBody>
          <a:bodyPr/>
          <a:lstStyle/>
          <a:p>
            <a:pPr>
              <a:buFontTx/>
              <a:buChar char="•"/>
            </a:pPr>
            <a:r>
              <a:rPr lang="en-US" smtClean="0">
                <a:latin typeface="Arial" charset="0"/>
                <a:ea typeface="ＭＳ Ｐゴシック" pitchFamily="1" charset="-128"/>
              </a:rPr>
              <a:t>Autistic disorders include deficits in reciprocal language and social interactions, with associated behavioral peculiarities such as repetitive stereotyped behaviors.  </a:t>
            </a:r>
          </a:p>
          <a:p>
            <a:pPr>
              <a:buFontTx/>
              <a:buChar char="•"/>
            </a:pPr>
            <a:r>
              <a:rPr lang="en-US" smtClean="0">
                <a:latin typeface="Arial" charset="0"/>
                <a:ea typeface="ＭＳ Ｐゴシック" pitchFamily="1" charset="-128"/>
              </a:rPr>
              <a:t>Autism may be apparent in infancy, however, in some patients the full disorder does not appear until after 3 years of age.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idx="4294967295"/>
          </p:nvPr>
        </p:nvSpPr>
        <p:spPr/>
        <p:txBody>
          <a:bodyPr/>
          <a:lstStyle/>
          <a:p>
            <a:r>
              <a:rPr lang="en-US" smtClean="0">
                <a:latin typeface="Arial" charset="0"/>
                <a:ea typeface="ＭＳ Ｐゴシック" pitchFamily="1" charset="-128"/>
              </a:rPr>
              <a:t>Autistic Disorder (cont.)</a:t>
            </a:r>
            <a:endParaRPr lang="en-US" sz="4000" b="1" smtClean="0">
              <a:latin typeface="Arial" charset="0"/>
              <a:ea typeface="ＭＳ Ｐゴシック" pitchFamily="1" charset="-128"/>
            </a:endParaRPr>
          </a:p>
        </p:txBody>
      </p:sp>
      <p:sp>
        <p:nvSpPr>
          <p:cNvPr id="289795" name="Rectangle 3"/>
          <p:cNvSpPr>
            <a:spLocks noGrp="1" noChangeArrowheads="1"/>
          </p:cNvSpPr>
          <p:nvPr>
            <p:ph type="body" idx="4294967295"/>
          </p:nvPr>
        </p:nvSpPr>
        <p:spPr>
          <a:xfrm>
            <a:off x="457200" y="1646238"/>
            <a:ext cx="8229600" cy="4525962"/>
          </a:xfrm>
        </p:spPr>
        <p:txBody>
          <a:bodyPr/>
          <a:lstStyle/>
          <a:p>
            <a:pPr>
              <a:buFontTx/>
              <a:buChar char="•"/>
            </a:pPr>
            <a:r>
              <a:rPr lang="en-US" smtClean="0">
                <a:latin typeface="Arial" charset="0"/>
                <a:ea typeface="ＭＳ Ｐゴシック" pitchFamily="1" charset="-128"/>
              </a:rPr>
              <a:t>Causes of autism include illnesses that result in central nervous system dysfunction such as rubella, seizures, encephalitis, and toxins.  </a:t>
            </a:r>
          </a:p>
          <a:p>
            <a:pPr>
              <a:buFontTx/>
              <a:buChar char="•"/>
            </a:pPr>
            <a:r>
              <a:rPr lang="en-US" smtClean="0">
                <a:latin typeface="Arial" charset="0"/>
                <a:ea typeface="ＭＳ Ｐゴシック" pitchFamily="1" charset="-128"/>
              </a:rPr>
              <a:t>The concordance rate or occurrence of autism among identical twins is about 90%, and the rate of autism is higher in families with a history of language-related disorders.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r>
              <a:rPr lang="en-US" smtClean="0">
                <a:latin typeface="Arial" charset="0"/>
                <a:ea typeface="ＭＳ Ｐゴシック" pitchFamily="1" charset="-128"/>
              </a:rPr>
              <a:t>Symptoms </a:t>
            </a:r>
          </a:p>
        </p:txBody>
      </p:sp>
      <p:sp>
        <p:nvSpPr>
          <p:cNvPr id="67587" name="Rectangle 3"/>
          <p:cNvSpPr>
            <a:spLocks noGrp="1" noChangeArrowheads="1"/>
          </p:cNvSpPr>
          <p:nvPr>
            <p:ph type="body" idx="4294967295"/>
          </p:nvPr>
        </p:nvSpPr>
        <p:spPr>
          <a:xfrm>
            <a:off x="457200" y="1641475"/>
            <a:ext cx="8229600" cy="4530725"/>
          </a:xfrm>
        </p:spPr>
        <p:txBody>
          <a:bodyPr/>
          <a:lstStyle/>
          <a:p>
            <a:pPr>
              <a:buFontTx/>
              <a:buChar char="•"/>
            </a:pPr>
            <a:r>
              <a:rPr lang="en-US" sz="2800" smtClean="0">
                <a:latin typeface="Arial" charset="0"/>
                <a:ea typeface="ＭＳ Ｐゴシック" pitchFamily="1" charset="-128"/>
              </a:rPr>
              <a:t>Deficits in reciprocal social interactions  </a:t>
            </a:r>
          </a:p>
          <a:p>
            <a:pPr lvl="1">
              <a:buSzPct val="90000"/>
            </a:pPr>
            <a:r>
              <a:rPr lang="en-US" sz="2400" smtClean="0">
                <a:latin typeface="Arial" charset="0"/>
                <a:ea typeface="ＭＳ Ｐゴシック" pitchFamily="1" charset="-128"/>
              </a:rPr>
              <a:t>Eye contact with caregivers and peers is minimal, language development is delayed, and disinterest in social interactions with peers is usually observed during the toddler years.   </a:t>
            </a:r>
          </a:p>
          <a:p>
            <a:pPr lvl="1">
              <a:buSzPct val="90000"/>
            </a:pPr>
            <a:r>
              <a:rPr lang="en-US" sz="2400" smtClean="0">
                <a:latin typeface="Arial" charset="0"/>
                <a:ea typeface="ＭＳ Ｐゴシック" pitchFamily="1" charset="-128"/>
              </a:rPr>
              <a:t>When speech does develop, it usually is illogical, and echolike as words that are heard are repeated.  Repetitive and stereotypic behaviors include odd posturing, hand flapping, self-injurious behavior, abnormal patterns of eating and drinking, and unpredictable mood changes.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a:lstStyle/>
          <a:p>
            <a:r>
              <a:rPr lang="en-US" smtClean="0">
                <a:latin typeface="Arial" charset="0"/>
                <a:ea typeface="ＭＳ Ｐゴシック" pitchFamily="1" charset="-128"/>
              </a:rPr>
              <a:t>Treatment of Autism</a:t>
            </a:r>
          </a:p>
        </p:txBody>
      </p:sp>
      <p:sp>
        <p:nvSpPr>
          <p:cNvPr id="69635" name="Rectangle 3"/>
          <p:cNvSpPr>
            <a:spLocks noGrp="1" noChangeArrowheads="1"/>
          </p:cNvSpPr>
          <p:nvPr>
            <p:ph type="body" idx="4294967295"/>
          </p:nvPr>
        </p:nvSpPr>
        <p:spPr>
          <a:xfrm>
            <a:off x="457200" y="1641475"/>
            <a:ext cx="8229600" cy="4530725"/>
          </a:xfrm>
        </p:spPr>
        <p:txBody>
          <a:bodyPr/>
          <a:lstStyle/>
          <a:p>
            <a:pPr>
              <a:buFontTx/>
              <a:buChar char="•"/>
            </a:pPr>
            <a:r>
              <a:rPr lang="en-US" sz="2800" smtClean="0">
                <a:latin typeface="Arial" charset="0"/>
                <a:ea typeface="ＭＳ Ｐゴシック" pitchFamily="1" charset="-128"/>
              </a:rPr>
              <a:t>Multimodal treatment including medication, behavioral modification, occupational therapy, and speech therapy show significant improvement.  </a:t>
            </a:r>
          </a:p>
          <a:p>
            <a:pPr>
              <a:buFontTx/>
              <a:buChar char="•"/>
            </a:pPr>
            <a:r>
              <a:rPr lang="en-US" sz="2800" smtClean="0">
                <a:latin typeface="Arial" charset="0"/>
                <a:ea typeface="ＭＳ Ｐゴシック" pitchFamily="1" charset="-128"/>
              </a:rPr>
              <a:t>Parental guidance and assurance is critical for obtaining appropriate medical and psychosocial support.  </a:t>
            </a:r>
          </a:p>
          <a:p>
            <a:pPr>
              <a:buFontTx/>
              <a:buChar char="•"/>
            </a:pPr>
            <a:r>
              <a:rPr lang="en-US" sz="2800" smtClean="0">
                <a:latin typeface="Arial" charset="0"/>
                <a:ea typeface="ＭＳ Ｐゴシック" pitchFamily="1" charset="-128"/>
              </a:rPr>
              <a:t>Informed parents contribute to the child’s learning of self-care and adaptive skills, and long-term outcomes.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r>
              <a:rPr lang="en-US" smtClean="0">
                <a:latin typeface="Arial" charset="0"/>
                <a:ea typeface="ＭＳ Ｐゴシック" pitchFamily="1" charset="-128"/>
              </a:rPr>
              <a:t>Tic Disorder</a:t>
            </a:r>
          </a:p>
        </p:txBody>
      </p:sp>
      <p:sp>
        <p:nvSpPr>
          <p:cNvPr id="77827" name="Rectangle 3"/>
          <p:cNvSpPr>
            <a:spLocks noGrp="1" noChangeArrowheads="1"/>
          </p:cNvSpPr>
          <p:nvPr>
            <p:ph type="body" idx="4294967295"/>
          </p:nvPr>
        </p:nvSpPr>
        <p:spPr>
          <a:xfrm>
            <a:off x="457200" y="1600200"/>
            <a:ext cx="8229600" cy="4530725"/>
          </a:xfrm>
        </p:spPr>
        <p:txBody>
          <a:bodyPr/>
          <a:lstStyle/>
          <a:p>
            <a:pPr>
              <a:buFontTx/>
              <a:buChar char="•"/>
            </a:pPr>
            <a:r>
              <a:rPr lang="en-US" sz="2800" smtClean="0">
                <a:latin typeface="Arial" charset="0"/>
                <a:ea typeface="ＭＳ Ｐゴシック" pitchFamily="1" charset="-128"/>
              </a:rPr>
              <a:t>A tic is a sudden, rapid, involuntary stereotyped movement or vocalization that may be temporarily suppressed by conscious efforts.  </a:t>
            </a:r>
          </a:p>
          <a:p>
            <a:pPr>
              <a:buFontTx/>
              <a:buChar char="•"/>
            </a:pPr>
            <a:r>
              <a:rPr lang="en-US" sz="2800" smtClean="0">
                <a:latin typeface="Arial" charset="0"/>
                <a:ea typeface="ＭＳ Ｐゴシック" pitchFamily="1" charset="-128"/>
              </a:rPr>
              <a:t>All forms of tics are exacerbated by stress, anxiety, boredom, or fatigue, and typically decrease in severity while concentrating on an enjoyable task. Tics occur more commonly in boys than girls, and are presumed to result from a neurotransmitter imbalance.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Complications and Treatment</a:t>
            </a:r>
            <a:br>
              <a:rPr lang="en-US" sz="4000" smtClean="0">
                <a:latin typeface="Arial" charset="0"/>
                <a:ea typeface="ＭＳ Ｐゴシック" pitchFamily="1" charset="-128"/>
              </a:rPr>
            </a:br>
            <a:r>
              <a:rPr lang="en-US" sz="4000" smtClean="0">
                <a:latin typeface="Arial" charset="0"/>
                <a:ea typeface="ＭＳ Ｐゴシック" pitchFamily="1" charset="-128"/>
              </a:rPr>
              <a:t> of Tic Disorders</a:t>
            </a:r>
          </a:p>
        </p:txBody>
      </p:sp>
      <p:sp>
        <p:nvSpPr>
          <p:cNvPr id="79875"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Include shame and impaired self-esteem that results from being teased and rejected by peers and adults  </a:t>
            </a:r>
          </a:p>
          <a:p>
            <a:pPr>
              <a:buFontTx/>
              <a:buChar char="•"/>
            </a:pPr>
            <a:r>
              <a:rPr lang="en-US" smtClean="0">
                <a:latin typeface="Arial" charset="0"/>
                <a:ea typeface="ＭＳ Ｐゴシック" pitchFamily="1" charset="-128"/>
              </a:rPr>
              <a:t>Severe symptoms may interfere with forming intimate friendships. The reported unemployment rate in adults with tics has been as high as 50%.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Complications and Treatment</a:t>
            </a:r>
            <a:br>
              <a:rPr lang="en-US" sz="4000" smtClean="0">
                <a:latin typeface="Arial" charset="0"/>
                <a:ea typeface="ＭＳ Ｐゴシック" pitchFamily="1" charset="-128"/>
              </a:rPr>
            </a:br>
            <a:r>
              <a:rPr lang="en-US" sz="4000" smtClean="0">
                <a:latin typeface="Arial" charset="0"/>
                <a:ea typeface="ＭＳ Ｐゴシック" pitchFamily="1" charset="-128"/>
              </a:rPr>
              <a:t> of Tic Disorders (cont.)</a:t>
            </a:r>
          </a:p>
        </p:txBody>
      </p:sp>
      <p:sp>
        <p:nvSpPr>
          <p:cNvPr id="291843"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Transient tics usually do not require treatment.  Complicated tic disorders require carefully titrated medication therapy.  </a:t>
            </a:r>
          </a:p>
          <a:p>
            <a:pPr>
              <a:buFontTx/>
              <a:buChar char="•"/>
            </a:pPr>
            <a:r>
              <a:rPr lang="en-US" smtClean="0">
                <a:latin typeface="Arial" charset="0"/>
                <a:ea typeface="ＭＳ Ｐゴシック" pitchFamily="1" charset="-128"/>
              </a:rPr>
              <a:t>Medication therapy is usually complicated by high rates of side effects, and difficultly in finding effective combinations of medications due to the disorder’s natural waxing and waning course.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lstStyle/>
          <a:p>
            <a:r>
              <a:rPr lang="en-US" smtClean="0">
                <a:latin typeface="Arial" charset="0"/>
                <a:ea typeface="ＭＳ Ｐゴシック" pitchFamily="1" charset="-128"/>
              </a:rPr>
              <a:t>Dementia</a:t>
            </a:r>
            <a:endParaRPr lang="en-US" sz="4000" smtClean="0">
              <a:latin typeface="Arial" charset="0"/>
              <a:ea typeface="ＭＳ Ｐゴシック" pitchFamily="1" charset="-128"/>
            </a:endParaRPr>
          </a:p>
        </p:txBody>
      </p:sp>
      <p:sp>
        <p:nvSpPr>
          <p:cNvPr id="81923"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Degenerative syndrome characterized by deficits in memory, language, and mood  </a:t>
            </a:r>
          </a:p>
          <a:p>
            <a:pPr>
              <a:buFontTx/>
              <a:buChar char="•"/>
            </a:pPr>
            <a:r>
              <a:rPr lang="en-US" smtClean="0">
                <a:latin typeface="Arial" charset="0"/>
                <a:ea typeface="ＭＳ Ｐゴシック" pitchFamily="1" charset="-128"/>
              </a:rPr>
              <a:t>The most common form of dementia is Alzheimer’s disease which develops gradually and occurs most commonly after the age of 60 years.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idx="4294967295"/>
          </p:nvPr>
        </p:nvSpPr>
        <p:spPr/>
        <p:txBody>
          <a:bodyPr/>
          <a:lstStyle/>
          <a:p>
            <a:r>
              <a:rPr lang="en-US" smtClean="0">
                <a:latin typeface="Arial" charset="0"/>
                <a:ea typeface="ＭＳ Ｐゴシック" pitchFamily="1" charset="-128"/>
              </a:rPr>
              <a:t>Dementia (cont.)</a:t>
            </a:r>
            <a:endParaRPr lang="en-US" sz="4000" smtClean="0">
              <a:latin typeface="Arial" charset="0"/>
              <a:ea typeface="ＭＳ Ｐゴシック" pitchFamily="1" charset="-128"/>
            </a:endParaRPr>
          </a:p>
        </p:txBody>
      </p:sp>
      <p:sp>
        <p:nvSpPr>
          <p:cNvPr id="293891"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Vascular dementia has a more abrupt onset and is caused by physical insults from high blood pressure, diabetes, and strokes. Poor nutrition, head injuries, with chronic alcohol intake may result in alcohol-related dementia.  </a:t>
            </a:r>
          </a:p>
          <a:p>
            <a:pPr>
              <a:buFontTx/>
              <a:buChar char="•"/>
            </a:pPr>
            <a:r>
              <a:rPr lang="en-US" sz="2800" smtClean="0">
                <a:latin typeface="Arial" charset="0"/>
                <a:ea typeface="ＭＳ Ｐゴシック" pitchFamily="1" charset="-128"/>
              </a:rPr>
              <a:t>Parkinson’s disease is a degenerative neurological movement disorder, characterized by dementia in late stages of the disease.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57200" y="5715000"/>
            <a:ext cx="8229600" cy="381000"/>
          </a:xfrm>
          <a:noFill/>
        </p:spPr>
        <p:txBody>
          <a:bodyPr/>
          <a:lstStyle/>
          <a:p>
            <a:r>
              <a:rPr lang="en-US" sz="1800" smtClean="0">
                <a:solidFill>
                  <a:schemeClr val="tx1"/>
                </a:solidFill>
                <a:latin typeface="Arial" charset="0"/>
                <a:ea typeface="ＭＳ Ｐゴシック" pitchFamily="1" charset="-128"/>
              </a:rPr>
              <a:t>Box 14-1: Warning Signs of Mental Illness</a:t>
            </a:r>
          </a:p>
        </p:txBody>
      </p:sp>
      <p:pic>
        <p:nvPicPr>
          <p:cNvPr id="26627" name="Picture 3" descr="box 14"/>
          <p:cNvPicPr>
            <a:picLocks noChangeAspect="1" noChangeArrowheads="1"/>
          </p:cNvPicPr>
          <p:nvPr/>
        </p:nvPicPr>
        <p:blipFill>
          <a:blip r:embed="rId3"/>
          <a:srcRect/>
          <a:stretch>
            <a:fillRect/>
          </a:stretch>
        </p:blipFill>
        <p:spPr bwMode="auto">
          <a:xfrm>
            <a:off x="1752600" y="228600"/>
            <a:ext cx="5610225" cy="542448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lstStyle/>
          <a:p>
            <a:r>
              <a:rPr lang="en-US" smtClean="0">
                <a:latin typeface="Arial" charset="0"/>
                <a:ea typeface="ＭＳ Ｐゴシック" pitchFamily="1" charset="-128"/>
              </a:rPr>
              <a:t>Alzheimer’s Disease</a:t>
            </a:r>
          </a:p>
        </p:txBody>
      </p:sp>
      <p:sp>
        <p:nvSpPr>
          <p:cNvPr id="83971" name="Rectangle 3"/>
          <p:cNvSpPr>
            <a:spLocks noGrp="1" noChangeArrowheads="1"/>
          </p:cNvSpPr>
          <p:nvPr>
            <p:ph type="body" idx="4294967295"/>
          </p:nvPr>
        </p:nvSpPr>
        <p:spPr>
          <a:xfrm>
            <a:off x="457200" y="1570038"/>
            <a:ext cx="8229600" cy="4525962"/>
          </a:xfrm>
        </p:spPr>
        <p:txBody>
          <a:bodyPr/>
          <a:lstStyle/>
          <a:p>
            <a:pPr>
              <a:buFontTx/>
              <a:buChar char="•"/>
            </a:pPr>
            <a:r>
              <a:rPr lang="en-US" smtClean="0">
                <a:latin typeface="Arial" charset="0"/>
                <a:ea typeface="ＭＳ Ｐゴシック" pitchFamily="1" charset="-128"/>
              </a:rPr>
              <a:t>The earliest manifestation is loss of short-term memory. </a:t>
            </a:r>
          </a:p>
          <a:p>
            <a:pPr>
              <a:buFontTx/>
              <a:buChar char="•"/>
            </a:pPr>
            <a:r>
              <a:rPr lang="en-US" smtClean="0">
                <a:latin typeface="Arial" charset="0"/>
                <a:ea typeface="ＭＳ Ｐゴシック" pitchFamily="1" charset="-128"/>
              </a:rPr>
              <a:t>Psychosis, aggression, and profound personality changes are associated with advanced disease.  </a:t>
            </a:r>
          </a:p>
          <a:p>
            <a:pPr>
              <a:buFontTx/>
              <a:buChar char="•"/>
            </a:pPr>
            <a:r>
              <a:rPr lang="en-US" smtClean="0">
                <a:latin typeface="Arial" charset="0"/>
                <a:ea typeface="ＭＳ Ｐゴシック" pitchFamily="1" charset="-128"/>
              </a:rPr>
              <a:t>With severe disease, judgment is lost, personal care is neglected, and physical illnesses ultimately may lead to death.  </a:t>
            </a:r>
            <a:endParaRPr lang="en-US" b="1" smtClean="0">
              <a:latin typeface="Arial" charset="0"/>
              <a:ea typeface="ＭＳ Ｐゴシック" pitchFamily="1" charset="-128"/>
            </a:endParaRPr>
          </a:p>
          <a:p>
            <a:pPr>
              <a:buFont typeface="Wingdings" pitchFamily="1" charset="2"/>
              <a:buChar char=""/>
            </a:pPr>
            <a:endParaRPr lang="en-US" smtClean="0">
              <a:latin typeface="Arial" charset="0"/>
              <a:ea typeface="ＭＳ Ｐゴシック" pitchFamily="1"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p:txBody>
          <a:bodyPr/>
          <a:lstStyle/>
          <a:p>
            <a:r>
              <a:rPr lang="en-US" smtClean="0">
                <a:latin typeface="Arial" charset="0"/>
                <a:ea typeface="ＭＳ Ｐゴシック" pitchFamily="1" charset="-128"/>
              </a:rPr>
              <a:t>Alzheimer’s Disease (cont.)</a:t>
            </a:r>
          </a:p>
        </p:txBody>
      </p:sp>
      <p:sp>
        <p:nvSpPr>
          <p:cNvPr id="86019"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Physical findings in Alzheimer’s disease include degeneration of neurons, and plaque formation on and around neurons.  </a:t>
            </a:r>
          </a:p>
          <a:p>
            <a:pPr>
              <a:buFontTx/>
              <a:buChar char="•"/>
            </a:pPr>
            <a:r>
              <a:rPr lang="en-US" sz="2800" smtClean="0">
                <a:latin typeface="Arial" charset="0"/>
                <a:ea typeface="ＭＳ Ｐゴシック" pitchFamily="1" charset="-128"/>
              </a:rPr>
              <a:t>Plaques or deposits of proteins build up around neurons and interrupt communication between neurons by neurotransmitters.  </a:t>
            </a:r>
          </a:p>
          <a:p>
            <a:pPr>
              <a:buFontTx/>
              <a:buChar char="•"/>
            </a:pPr>
            <a:r>
              <a:rPr lang="en-US" sz="2800" smtClean="0">
                <a:latin typeface="Arial" charset="0"/>
                <a:ea typeface="ＭＳ Ｐゴシック" pitchFamily="1" charset="-128"/>
              </a:rPr>
              <a:t>Abnormal collections of proteins form neurofibrilatory tangles that are detected by brain scans.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idx="4294967295"/>
          </p:nvPr>
        </p:nvSpPr>
        <p:spPr/>
        <p:txBody>
          <a:bodyPr/>
          <a:lstStyle/>
          <a:p>
            <a:r>
              <a:rPr lang="en-US" smtClean="0">
                <a:latin typeface="Arial" charset="0"/>
                <a:ea typeface="ＭＳ Ｐゴシック" pitchFamily="1" charset="-128"/>
              </a:rPr>
              <a:t>Alzheimer’s Disease (cont.)</a:t>
            </a:r>
          </a:p>
        </p:txBody>
      </p:sp>
      <p:sp>
        <p:nvSpPr>
          <p:cNvPr id="295939"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Acetylcholine is the neurotransmitter that is most aggressively affected by Alzheimer’s disease.  </a:t>
            </a:r>
          </a:p>
          <a:p>
            <a:pPr>
              <a:buFontTx/>
              <a:buChar char="•"/>
            </a:pPr>
            <a:r>
              <a:rPr lang="en-US" sz="2800" smtClean="0">
                <a:latin typeface="Arial" charset="0"/>
                <a:ea typeface="ＭＳ Ｐゴシック" pitchFamily="1" charset="-128"/>
              </a:rPr>
              <a:t>Decreases in acetylcholine are correlated with memory loss.  </a:t>
            </a:r>
          </a:p>
          <a:p>
            <a:pPr>
              <a:buFontTx/>
              <a:buChar char="•"/>
            </a:pPr>
            <a:r>
              <a:rPr lang="en-US" sz="2800" smtClean="0">
                <a:latin typeface="Arial" charset="0"/>
                <a:ea typeface="ＭＳ Ｐゴシック" pitchFamily="1" charset="-128"/>
              </a:rPr>
              <a:t>Alterations in norepinephrine, GABA, and serotonin</a:t>
            </a:r>
            <a:r>
              <a:rPr lang="en-US" sz="2800" b="1" smtClean="0">
                <a:latin typeface="Arial" charset="0"/>
                <a:ea typeface="ＭＳ Ｐゴシック" pitchFamily="1" charset="-128"/>
              </a:rPr>
              <a:t> </a:t>
            </a:r>
            <a:r>
              <a:rPr lang="en-US" sz="2800" smtClean="0">
                <a:latin typeface="Arial" charset="0"/>
                <a:ea typeface="ＭＳ Ｐゴシック" pitchFamily="1" charset="-128"/>
              </a:rPr>
              <a:t>have been documented, and may play a role in mood, behavior, and aggression.</a:t>
            </a:r>
            <a:r>
              <a:rPr lang="en-US" sz="2000" smtClean="0">
                <a:latin typeface="Arial" charset="0"/>
                <a:ea typeface="ＭＳ Ｐゴシック" pitchFamily="1" charset="-128"/>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lstStyle/>
          <a:p>
            <a:r>
              <a:rPr lang="en-US" smtClean="0">
                <a:latin typeface="Arial" charset="0"/>
                <a:ea typeface="ＭＳ Ｐゴシック" pitchFamily="1" charset="-128"/>
              </a:rPr>
              <a:t>Risks for Alzheimer’s Disease</a:t>
            </a:r>
          </a:p>
        </p:txBody>
      </p:sp>
      <p:sp>
        <p:nvSpPr>
          <p:cNvPr id="90115" name="Rectangle 3"/>
          <p:cNvSpPr>
            <a:spLocks noGrp="1" noChangeArrowheads="1"/>
          </p:cNvSpPr>
          <p:nvPr>
            <p:ph type="body" idx="4294967295"/>
          </p:nvPr>
        </p:nvSpPr>
        <p:spPr>
          <a:xfrm>
            <a:off x="457200" y="1600200"/>
            <a:ext cx="8229600" cy="4530725"/>
          </a:xfrm>
        </p:spPr>
        <p:txBody>
          <a:bodyPr/>
          <a:lstStyle/>
          <a:p>
            <a:pPr>
              <a:buFontTx/>
              <a:buChar char="•"/>
            </a:pPr>
            <a:r>
              <a:rPr lang="en-US" sz="2800" smtClean="0">
                <a:latin typeface="Arial" charset="0"/>
                <a:ea typeface="ＭＳ Ｐゴシック" pitchFamily="1" charset="-128"/>
              </a:rPr>
              <a:t>The two most significant risk factors for Alzheimer’s disease are advanced age and family history.  </a:t>
            </a:r>
          </a:p>
          <a:p>
            <a:pPr>
              <a:buFontTx/>
              <a:buChar char="•"/>
            </a:pPr>
            <a:r>
              <a:rPr lang="en-US" sz="2800" smtClean="0">
                <a:latin typeface="Arial" charset="0"/>
                <a:ea typeface="ＭＳ Ｐゴシック" pitchFamily="1" charset="-128"/>
              </a:rPr>
              <a:t>The prevalence of Alzheimer’s disease is 25–30% in the 85–90 year old population.  </a:t>
            </a:r>
          </a:p>
          <a:p>
            <a:pPr>
              <a:buFontTx/>
              <a:buChar char="•"/>
            </a:pPr>
            <a:r>
              <a:rPr lang="en-US" sz="2800" smtClean="0">
                <a:latin typeface="Arial" charset="0"/>
                <a:ea typeface="ＭＳ Ｐゴシック" pitchFamily="1" charset="-128"/>
              </a:rPr>
              <a:t>Mutations in chromosomes and inheritance of two copies of high-risk genes are associated with a greater risk for developing Alzheimer’s disease.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Treatment of Alzheimer’s Disease</a:t>
            </a:r>
            <a:endParaRPr lang="en-US" sz="3200" b="1" smtClean="0">
              <a:latin typeface="Arial" charset="0"/>
              <a:ea typeface="ＭＳ Ｐゴシック" pitchFamily="1" charset="-128"/>
            </a:endParaRPr>
          </a:p>
        </p:txBody>
      </p:sp>
      <p:sp>
        <p:nvSpPr>
          <p:cNvPr id="92163" name="Rectangle 3"/>
          <p:cNvSpPr>
            <a:spLocks noGrp="1" noChangeArrowheads="1"/>
          </p:cNvSpPr>
          <p:nvPr>
            <p:ph type="body" idx="4294967295"/>
          </p:nvPr>
        </p:nvSpPr>
        <p:spPr>
          <a:xfrm>
            <a:off x="457200" y="1646238"/>
            <a:ext cx="8229600" cy="4525962"/>
          </a:xfrm>
        </p:spPr>
        <p:txBody>
          <a:bodyPr/>
          <a:lstStyle/>
          <a:p>
            <a:pPr>
              <a:buFontTx/>
              <a:buChar char="•"/>
            </a:pPr>
            <a:r>
              <a:rPr lang="en-US" smtClean="0">
                <a:latin typeface="Arial" charset="0"/>
                <a:ea typeface="ＭＳ Ｐゴシック" pitchFamily="1" charset="-128"/>
              </a:rPr>
              <a:t>Medications are used to slow the progression of Alzheimer’s disease and to treat symptoms of depression, aggression, and anxiety.  </a:t>
            </a:r>
          </a:p>
          <a:p>
            <a:pPr>
              <a:buFontTx/>
              <a:buChar char="•"/>
            </a:pPr>
            <a:r>
              <a:rPr lang="en-US" smtClean="0">
                <a:latin typeface="Arial" charset="0"/>
                <a:ea typeface="ＭＳ Ｐゴシック" pitchFamily="1" charset="-128"/>
              </a:rPr>
              <a:t>Medications that replace acetylcholine improve memory.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Treatment of Alzheimer’s Disease (cont.)</a:t>
            </a:r>
            <a:endParaRPr lang="en-US" sz="3200" b="1" smtClean="0">
              <a:latin typeface="Arial" charset="0"/>
              <a:ea typeface="ＭＳ Ｐゴシック" pitchFamily="1" charset="-128"/>
            </a:endParaRPr>
          </a:p>
        </p:txBody>
      </p:sp>
      <p:sp>
        <p:nvSpPr>
          <p:cNvPr id="297987" name="Rectangle 3"/>
          <p:cNvSpPr>
            <a:spLocks noGrp="1" noChangeArrowheads="1"/>
          </p:cNvSpPr>
          <p:nvPr>
            <p:ph type="body" idx="4294967295"/>
          </p:nvPr>
        </p:nvSpPr>
        <p:spPr>
          <a:xfrm>
            <a:off x="457200" y="1646238"/>
            <a:ext cx="8229600" cy="4525962"/>
          </a:xfrm>
        </p:spPr>
        <p:txBody>
          <a:bodyPr/>
          <a:lstStyle/>
          <a:p>
            <a:pPr>
              <a:buFontTx/>
              <a:buChar char="•"/>
            </a:pPr>
            <a:r>
              <a:rPr lang="en-US" sz="2800" smtClean="0">
                <a:latin typeface="Arial" charset="0"/>
                <a:ea typeface="ＭＳ Ｐゴシック" pitchFamily="1" charset="-128"/>
              </a:rPr>
              <a:t>Antidepressants and antianxiety medications are prescribed to manage depression and anxiety.  </a:t>
            </a:r>
          </a:p>
          <a:p>
            <a:pPr>
              <a:buFontTx/>
              <a:buChar char="•"/>
            </a:pPr>
            <a:r>
              <a:rPr lang="en-US" sz="2800" smtClean="0">
                <a:latin typeface="Arial" charset="0"/>
                <a:ea typeface="ＭＳ Ｐゴシック" pitchFamily="1" charset="-128"/>
              </a:rPr>
              <a:t>Social support is needed to improve the quality of life, and maximize personal care.  </a:t>
            </a:r>
          </a:p>
          <a:p>
            <a:pPr>
              <a:buFontTx/>
              <a:buChar char="•"/>
            </a:pPr>
            <a:r>
              <a:rPr lang="en-US" sz="2800" smtClean="0">
                <a:latin typeface="Arial" charset="0"/>
                <a:ea typeface="ＭＳ Ｐゴシック" pitchFamily="1" charset="-128"/>
              </a:rPr>
              <a:t>Vitamin E may prevent the progression of Alzheimer’s disease by decreasing oxygen free radicals that accelerate cell death.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lstStyle/>
          <a:p>
            <a:r>
              <a:rPr lang="en-US" smtClean="0">
                <a:latin typeface="Arial" charset="0"/>
                <a:ea typeface="ＭＳ Ｐゴシック" pitchFamily="1" charset="-128"/>
              </a:rPr>
              <a:t>Substance Use Disorders</a:t>
            </a:r>
            <a:endParaRPr lang="en-US" b="1" smtClean="0">
              <a:latin typeface="Arial" charset="0"/>
              <a:ea typeface="ＭＳ Ｐゴシック" pitchFamily="1" charset="-128"/>
            </a:endParaRPr>
          </a:p>
        </p:txBody>
      </p:sp>
      <p:sp>
        <p:nvSpPr>
          <p:cNvPr id="94211" name="Rectangle 3"/>
          <p:cNvSpPr>
            <a:spLocks noGrp="1" noChangeArrowheads="1"/>
          </p:cNvSpPr>
          <p:nvPr>
            <p:ph type="body" idx="4294967295"/>
          </p:nvPr>
        </p:nvSpPr>
        <p:spPr>
          <a:xfrm>
            <a:off x="457200" y="1600200"/>
            <a:ext cx="8229600" cy="4530725"/>
          </a:xfrm>
        </p:spPr>
        <p:txBody>
          <a:bodyPr/>
          <a:lstStyle/>
          <a:p>
            <a:pPr>
              <a:buFontTx/>
              <a:buChar char="•"/>
            </a:pPr>
            <a:r>
              <a:rPr lang="en-US" smtClean="0">
                <a:latin typeface="Arial" charset="0"/>
                <a:ea typeface="ＭＳ Ｐゴシック" pitchFamily="1" charset="-128"/>
              </a:rPr>
              <a:t>Drug and alcohol abuse and addiction </a:t>
            </a:r>
          </a:p>
          <a:p>
            <a:pPr>
              <a:buFontTx/>
              <a:buChar char="•"/>
            </a:pPr>
            <a:r>
              <a:rPr lang="en-US" smtClean="0">
                <a:latin typeface="Arial" charset="0"/>
                <a:ea typeface="ＭＳ Ｐゴシック" pitchFamily="1" charset="-128"/>
              </a:rPr>
              <a:t>Drug abuse is a social problem with extensive emotional and economic consequences. </a:t>
            </a:r>
          </a:p>
          <a:p>
            <a:pPr>
              <a:buFontTx/>
              <a:buChar char="•"/>
            </a:pPr>
            <a:r>
              <a:rPr lang="en-US" smtClean="0">
                <a:latin typeface="Arial" charset="0"/>
                <a:ea typeface="ＭＳ Ｐゴシック" pitchFamily="1" charset="-128"/>
              </a:rPr>
              <a:t>Individuals who abuse drugs and alcohol often make bad choices, harm their health and personal relationships, and place themselves or other people in danger.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3" descr="cocaine"/>
          <p:cNvPicPr>
            <a:picLocks noChangeAspect="1" noChangeArrowheads="1"/>
          </p:cNvPicPr>
          <p:nvPr/>
        </p:nvPicPr>
        <p:blipFill>
          <a:blip r:embed="rId3"/>
          <a:srcRect/>
          <a:stretch>
            <a:fillRect/>
          </a:stretch>
        </p:blipFill>
        <p:spPr bwMode="auto">
          <a:xfrm>
            <a:off x="1219200" y="457200"/>
            <a:ext cx="6629400" cy="4852988"/>
          </a:xfrm>
          <a:prstGeom prst="rect">
            <a:avLst/>
          </a:prstGeom>
          <a:noFill/>
        </p:spPr>
      </p:pic>
      <p:sp>
        <p:nvSpPr>
          <p:cNvPr id="98309" name="Text Box 4"/>
          <p:cNvSpPr txBox="1">
            <a:spLocks noChangeArrowheads="1"/>
          </p:cNvSpPr>
          <p:nvPr/>
        </p:nvSpPr>
        <p:spPr bwMode="auto">
          <a:xfrm>
            <a:off x="3627438" y="5715000"/>
            <a:ext cx="1889125" cy="336550"/>
          </a:xfrm>
          <a:prstGeom prst="rect">
            <a:avLst/>
          </a:prstGeom>
          <a:noFill/>
          <a:ln w="9525">
            <a:noFill/>
            <a:miter lim="800000"/>
            <a:headEnd/>
            <a:tailEnd/>
          </a:ln>
        </p:spPr>
        <p:txBody>
          <a:bodyPr wrap="none">
            <a:spAutoFit/>
          </a:bodyPr>
          <a:lstStyle/>
          <a:p>
            <a:r>
              <a:rPr lang="en-US" sz="1600" u="sng">
                <a:solidFill>
                  <a:srgbClr val="996600"/>
                </a:solidFill>
                <a:hlinkClick r:id="rId4" action="ppaction://hlinksldjump"/>
              </a:rPr>
              <a:t>Return to Directory</a:t>
            </a:r>
            <a:endParaRPr lang="en-US" sz="1600" u="sng">
              <a:solidFill>
                <a:srgbClr val="996600"/>
              </a:solidFill>
            </a:endParaRPr>
          </a:p>
        </p:txBody>
      </p:sp>
      <p:sp>
        <p:nvSpPr>
          <p:cNvPr id="98310" name="Rectangle 2"/>
          <p:cNvSpPr>
            <a:spLocks noChangeArrowheads="1"/>
          </p:cNvSpPr>
          <p:nvPr/>
        </p:nvSpPr>
        <p:spPr bwMode="auto">
          <a:xfrm>
            <a:off x="457200" y="5257800"/>
            <a:ext cx="8229600" cy="533400"/>
          </a:xfrm>
          <a:prstGeom prst="rect">
            <a:avLst/>
          </a:prstGeom>
          <a:noFill/>
          <a:ln w="9525">
            <a:noFill/>
            <a:miter lim="800000"/>
            <a:headEnd/>
            <a:tailEnd/>
          </a:ln>
        </p:spPr>
        <p:txBody>
          <a:bodyPr anchor="ctr" anchorCtr="1"/>
          <a:lstStyle/>
          <a:p>
            <a:pPr marL="838200" indent="-838200" algn="ctr" eaLnBrk="0" hangingPunct="0"/>
            <a:r>
              <a:rPr lang="en-US"/>
              <a:t>Click </a:t>
            </a:r>
            <a:r>
              <a:rPr lang="en-US">
                <a:hlinkClick r:id="rId5" tooltip="Cocaine Animation"/>
              </a:rPr>
              <a:t>here</a:t>
            </a:r>
            <a:r>
              <a:rPr lang="en-US"/>
              <a:t> to view an animation showing cocaine.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p:txBody>
          <a:bodyPr/>
          <a:lstStyle/>
          <a:p>
            <a:r>
              <a:rPr lang="en-US" smtClean="0">
                <a:latin typeface="Arial" charset="0"/>
                <a:ea typeface="ＭＳ Ｐゴシック" pitchFamily="1" charset="-128"/>
              </a:rPr>
              <a:t>Addiction</a:t>
            </a:r>
          </a:p>
        </p:txBody>
      </p:sp>
      <p:sp>
        <p:nvSpPr>
          <p:cNvPr id="100355"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Informative and punitive measures such as “Drug Abuse Resistance Education” (D.A.R.E.) in schools and legal charges for driving under the influence are useful in reducing drug abuse.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idx="4294967295"/>
          </p:nvPr>
        </p:nvSpPr>
        <p:spPr/>
        <p:txBody>
          <a:bodyPr/>
          <a:lstStyle/>
          <a:p>
            <a:r>
              <a:rPr lang="en-US" smtClean="0">
                <a:latin typeface="Arial" charset="0"/>
                <a:ea typeface="ＭＳ Ｐゴシック" pitchFamily="1" charset="-128"/>
              </a:rPr>
              <a:t>Addiction (cont.)</a:t>
            </a:r>
          </a:p>
        </p:txBody>
      </p:sp>
      <p:sp>
        <p:nvSpPr>
          <p:cNvPr id="364547"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Despite interventions, the pleasurable effects of drugs and alcohol produce changes in the brain that ultimately lead to addiction, which is a chronic, compulsive, relapsing illness.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Diagnostic and Statistical Manual of Mental Disorders (DSM)</a:t>
            </a:r>
            <a:endParaRPr lang="en-US" sz="4000" b="1" smtClean="0">
              <a:latin typeface="Arial" charset="0"/>
              <a:ea typeface="ＭＳ Ｐゴシック" pitchFamily="1" charset="-128"/>
            </a:endParaRPr>
          </a:p>
        </p:txBody>
      </p:sp>
      <p:sp>
        <p:nvSpPr>
          <p:cNvPr id="28675"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Over 200 psychiatric diagnoses for adults and children are categorized </a:t>
            </a:r>
          </a:p>
          <a:p>
            <a:pPr>
              <a:buFontTx/>
              <a:buChar char="•"/>
            </a:pPr>
            <a:r>
              <a:rPr lang="en-US" sz="2800" smtClean="0">
                <a:latin typeface="Arial" charset="0"/>
                <a:ea typeface="ＭＳ Ｐゴシック" pitchFamily="1" charset="-128"/>
              </a:rPr>
              <a:t>The DSM-IV is the most recent edition; it is used internationally to classify, assess, and guide treatment for mental illness.  </a:t>
            </a:r>
          </a:p>
          <a:p>
            <a:pPr>
              <a:buFontTx/>
              <a:buChar char="•"/>
            </a:pPr>
            <a:r>
              <a:rPr lang="en-US" sz="2800" smtClean="0">
                <a:latin typeface="Arial" charset="0"/>
                <a:ea typeface="ＭＳ Ｐゴシック" pitchFamily="1" charset="-128"/>
              </a:rPr>
              <a:t>Because it is difficult to provide a single definition that accounts for all mental illness, disorders are categorized in the DSM-IV according to groups of symptoms or </a:t>
            </a:r>
            <a:r>
              <a:rPr lang="en-US" sz="2800" b="1" smtClean="0">
                <a:latin typeface="Arial" charset="0"/>
                <a:ea typeface="ＭＳ Ｐゴシック" pitchFamily="1" charset="-128"/>
              </a:rPr>
              <a:t>diagnostic criteria.</a:t>
            </a:r>
            <a:r>
              <a:rPr lang="en-US" sz="2800" smtClean="0">
                <a:latin typeface="Arial" charset="0"/>
                <a:ea typeface="ＭＳ Ｐゴシック" pitchFamily="1" charset="-128"/>
              </a:rPr>
              <a:t>  </a:t>
            </a:r>
          </a:p>
          <a:p>
            <a:pPr>
              <a:buFont typeface="Wingdings" pitchFamily="1" charset="2"/>
              <a:buChar char=""/>
            </a:pPr>
            <a:endParaRPr lang="en-US" sz="2800" smtClean="0">
              <a:latin typeface="Arial" charset="0"/>
              <a:ea typeface="ＭＳ Ｐゴシック" pitchFamily="1"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idx="4294967295"/>
          </p:nvPr>
        </p:nvSpPr>
        <p:spPr/>
        <p:txBody>
          <a:bodyPr/>
          <a:lstStyle/>
          <a:p>
            <a:r>
              <a:rPr lang="en-US" smtClean="0">
                <a:latin typeface="Arial" charset="0"/>
                <a:ea typeface="ＭＳ Ｐゴシック" pitchFamily="1" charset="-128"/>
              </a:rPr>
              <a:t>Addiction (cont.)</a:t>
            </a:r>
          </a:p>
        </p:txBody>
      </p:sp>
      <p:sp>
        <p:nvSpPr>
          <p:cNvPr id="366595"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Addicts cannot quit by themselves, and treatment is necessary to break the craving, social manipulation, and risky tactics the addict uses to obtain drugs or alcohol.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lstStyle/>
          <a:p>
            <a:r>
              <a:rPr lang="en-US" smtClean="0">
                <a:latin typeface="Arial" charset="0"/>
                <a:ea typeface="ＭＳ Ｐゴシック" pitchFamily="1" charset="-128"/>
              </a:rPr>
              <a:t>Symptoms and Warning Signs</a:t>
            </a:r>
          </a:p>
        </p:txBody>
      </p:sp>
      <p:sp>
        <p:nvSpPr>
          <p:cNvPr id="102403"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Initial pleasurable effects of the abused substance are replaced by strong physical and psychological cravings where greater amounts are needed to reproduce the same effect.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p:txBody>
          <a:bodyPr/>
          <a:lstStyle/>
          <a:p>
            <a:r>
              <a:rPr lang="en-US" smtClean="0">
                <a:latin typeface="Arial" charset="0"/>
                <a:ea typeface="ＭＳ Ｐゴシック" pitchFamily="1" charset="-128"/>
              </a:rPr>
              <a:t>Symptoms and Warning Signs (cont.)</a:t>
            </a:r>
          </a:p>
        </p:txBody>
      </p:sp>
      <p:sp>
        <p:nvSpPr>
          <p:cNvPr id="104451"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Core symptoms of drug and alcohol dependence include compulsive use, physical and psychological cravings, tolerance, and withdrawal.   </a:t>
            </a:r>
          </a:p>
          <a:p>
            <a:pPr>
              <a:buFontTx/>
              <a:buChar char="•"/>
            </a:pPr>
            <a:r>
              <a:rPr lang="en-US" smtClean="0">
                <a:latin typeface="Arial" charset="0"/>
                <a:ea typeface="ＭＳ Ｐゴシック" pitchFamily="1" charset="-128"/>
              </a:rPr>
              <a:t>The addict is unable to function without the use of drugs and/or alcohol and daily life is preoccupied with activities centered on obtaining the substance.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p:txBody>
          <a:bodyPr/>
          <a:lstStyle/>
          <a:p>
            <a:r>
              <a:rPr lang="en-US" smtClean="0">
                <a:latin typeface="Arial" charset="0"/>
                <a:ea typeface="ＭＳ Ｐゴシック" pitchFamily="1" charset="-128"/>
              </a:rPr>
              <a:t>Symptoms and Warning Signs (cont.)</a:t>
            </a:r>
          </a:p>
        </p:txBody>
      </p:sp>
      <p:sp>
        <p:nvSpPr>
          <p:cNvPr id="106499"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Warning signs of substance use disorders include use that is physically damaging, and persistent use regardless of medical, social, economic, and legal consequences.  </a:t>
            </a:r>
          </a:p>
          <a:p>
            <a:pPr>
              <a:buFontTx/>
              <a:buChar char="•"/>
            </a:pPr>
            <a:r>
              <a:rPr lang="en-US" smtClean="0">
                <a:latin typeface="Arial" charset="0"/>
                <a:ea typeface="ＭＳ Ｐゴシック" pitchFamily="1" charset="-128"/>
              </a:rPr>
              <a:t>The addict will continue to drink alcohol or abuse drugs regardless of health problems and medical recommendations.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lstStyle/>
          <a:p>
            <a:r>
              <a:rPr lang="en-US" smtClean="0">
                <a:latin typeface="Arial" charset="0"/>
                <a:ea typeface="ＭＳ Ｐゴシック" pitchFamily="1" charset="-128"/>
              </a:rPr>
              <a:t>Symptoms and Warning Signs (cont.)</a:t>
            </a:r>
          </a:p>
        </p:txBody>
      </p:sp>
      <p:sp>
        <p:nvSpPr>
          <p:cNvPr id="108547" name="Rectangle 3"/>
          <p:cNvSpPr>
            <a:spLocks noGrp="1" noChangeArrowheads="1"/>
          </p:cNvSpPr>
          <p:nvPr>
            <p:ph type="body" idx="4294967295"/>
          </p:nvPr>
        </p:nvSpPr>
        <p:spPr>
          <a:xfrm>
            <a:off x="457200" y="1600200"/>
            <a:ext cx="8382000" cy="4530725"/>
          </a:xfrm>
        </p:spPr>
        <p:txBody>
          <a:bodyPr/>
          <a:lstStyle/>
          <a:p>
            <a:pPr>
              <a:buFontTx/>
              <a:buChar char="•"/>
            </a:pPr>
            <a:r>
              <a:rPr lang="en-US" smtClean="0">
                <a:latin typeface="Arial" charset="0"/>
                <a:ea typeface="ＭＳ Ｐゴシック" pitchFamily="1" charset="-128"/>
              </a:rPr>
              <a:t>Family and friends may feel manipulated or deceived as the addict denies the severity of their addiction and makes excuses to continue to use drugs or alcohol.</a:t>
            </a:r>
            <a:r>
              <a:rPr lang="en-US" sz="3600" smtClean="0">
                <a:latin typeface="Arial" charset="0"/>
                <a:ea typeface="ＭＳ Ｐゴシック" pitchFamily="1" charset="-128"/>
              </a:rPr>
              <a:t>   </a:t>
            </a:r>
            <a:endParaRPr lang="en-US" smtClean="0">
              <a:latin typeface="Arial" charset="0"/>
              <a:ea typeface="ＭＳ Ｐゴシック" pitchFamily="1" charset="-128"/>
            </a:endParaRPr>
          </a:p>
          <a:p>
            <a:pPr>
              <a:buFontTx/>
              <a:buChar char="•"/>
            </a:pPr>
            <a:r>
              <a:rPr lang="en-US" smtClean="0">
                <a:latin typeface="Arial" charset="0"/>
                <a:ea typeface="ＭＳ Ｐゴシック" pitchFamily="1" charset="-128"/>
              </a:rPr>
              <a:t>A legal charge for driving under the influence often imposes professional evaluation and treatment for substance abuse.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r>
              <a:rPr lang="en-US" smtClean="0">
                <a:latin typeface="Arial" charset="0"/>
                <a:ea typeface="ＭＳ Ｐゴシック" pitchFamily="1" charset="-128"/>
              </a:rPr>
              <a:t>Triggers of Addiction</a:t>
            </a:r>
          </a:p>
        </p:txBody>
      </p:sp>
      <p:sp>
        <p:nvSpPr>
          <p:cNvPr id="110595" name="Rectangle 3"/>
          <p:cNvSpPr>
            <a:spLocks noGrp="1" noChangeArrowheads="1"/>
          </p:cNvSpPr>
          <p:nvPr>
            <p:ph type="body" idx="4294967295"/>
          </p:nvPr>
        </p:nvSpPr>
        <p:spPr>
          <a:xfrm>
            <a:off x="457200" y="1600200"/>
            <a:ext cx="8382000" cy="4419600"/>
          </a:xfrm>
        </p:spPr>
        <p:txBody>
          <a:bodyPr/>
          <a:lstStyle/>
          <a:p>
            <a:pPr>
              <a:buFontTx/>
              <a:buChar char="•"/>
            </a:pPr>
            <a:r>
              <a:rPr lang="en-US" smtClean="0">
                <a:latin typeface="Arial" charset="0"/>
                <a:ea typeface="ＭＳ Ｐゴシック" pitchFamily="1" charset="-128"/>
              </a:rPr>
              <a:t>Stressful events, medical uses of an addictive substance, untreated or undertreated mental disorders, neurochemical changes, and genetics influence the development of substance use disorders.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idx="4294967295"/>
          </p:nvPr>
        </p:nvSpPr>
        <p:spPr/>
        <p:txBody>
          <a:bodyPr/>
          <a:lstStyle/>
          <a:p>
            <a:r>
              <a:rPr lang="en-US" smtClean="0">
                <a:latin typeface="Arial" charset="0"/>
                <a:ea typeface="ＭＳ Ｐゴシック" pitchFamily="1" charset="-128"/>
              </a:rPr>
              <a:t>Triggers of Addiction (cont.)</a:t>
            </a:r>
          </a:p>
        </p:txBody>
      </p:sp>
      <p:sp>
        <p:nvSpPr>
          <p:cNvPr id="300035" name="Rectangle 3"/>
          <p:cNvSpPr>
            <a:spLocks noGrp="1" noChangeArrowheads="1"/>
          </p:cNvSpPr>
          <p:nvPr>
            <p:ph type="body" idx="4294967295"/>
          </p:nvPr>
        </p:nvSpPr>
        <p:spPr>
          <a:xfrm>
            <a:off x="457200" y="1600200"/>
            <a:ext cx="8382000" cy="4419600"/>
          </a:xfrm>
        </p:spPr>
        <p:txBody>
          <a:bodyPr/>
          <a:lstStyle/>
          <a:p>
            <a:pPr>
              <a:buFontTx/>
              <a:buChar char="•"/>
            </a:pPr>
            <a:r>
              <a:rPr lang="en-US" smtClean="0">
                <a:latin typeface="Arial" charset="0"/>
                <a:ea typeface="ＭＳ Ｐゴシック" pitchFamily="1" charset="-128"/>
              </a:rPr>
              <a:t>Addicts frequently come from broken homes or disturbed families with inconsistent parenting, abuse, and hostility.   In adolescents and adults, drugs and alcohol relieve feelings of isolation, loneliness, anger, and depression.  </a:t>
            </a:r>
          </a:p>
          <a:p>
            <a:pPr>
              <a:buFontTx/>
              <a:buChar char="•"/>
            </a:pPr>
            <a:endParaRPr lang="en-US" sz="2400" smtClean="0">
              <a:latin typeface="Arial" charset="0"/>
              <a:ea typeface="ＭＳ Ｐゴシック" pitchFamily="1" charset="-12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idx="4294967295"/>
          </p:nvPr>
        </p:nvSpPr>
        <p:spPr/>
        <p:txBody>
          <a:bodyPr/>
          <a:lstStyle/>
          <a:p>
            <a:r>
              <a:rPr lang="en-US" smtClean="0">
                <a:latin typeface="Arial" charset="0"/>
                <a:ea typeface="ＭＳ Ｐゴシック" pitchFamily="1" charset="-128"/>
              </a:rPr>
              <a:t>Triggers of Addiction (cont.)</a:t>
            </a:r>
          </a:p>
        </p:txBody>
      </p:sp>
      <p:sp>
        <p:nvSpPr>
          <p:cNvPr id="362499" name="Rectangle 3"/>
          <p:cNvSpPr>
            <a:spLocks noGrp="1" noChangeArrowheads="1"/>
          </p:cNvSpPr>
          <p:nvPr>
            <p:ph type="body" idx="4294967295"/>
          </p:nvPr>
        </p:nvSpPr>
        <p:spPr>
          <a:xfrm>
            <a:off x="457200" y="1600200"/>
            <a:ext cx="8382000" cy="4419600"/>
          </a:xfrm>
        </p:spPr>
        <p:txBody>
          <a:bodyPr/>
          <a:lstStyle/>
          <a:p>
            <a:pPr>
              <a:buFontTx/>
              <a:buChar char="•"/>
            </a:pPr>
            <a:r>
              <a:rPr lang="en-US" smtClean="0">
                <a:latin typeface="Arial" charset="0"/>
                <a:ea typeface="ＭＳ Ｐゴシック" pitchFamily="1" charset="-128"/>
              </a:rPr>
              <a:t>Untreated or undertreated attention deficit hyperactivity disorder or bipolar disorder are associated with significant risk for substance use disorders.</a:t>
            </a:r>
            <a:r>
              <a:rPr lang="en-US" sz="2400" smtClean="0">
                <a:latin typeface="Arial" charset="0"/>
                <a:ea typeface="ＭＳ Ｐゴシック" pitchFamily="1" charset="-128"/>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p:txBody>
          <a:bodyPr/>
          <a:lstStyle/>
          <a:p>
            <a:r>
              <a:rPr lang="en-US" smtClean="0">
                <a:latin typeface="Arial" charset="0"/>
                <a:ea typeface="ＭＳ Ｐゴシック" pitchFamily="1" charset="-128"/>
              </a:rPr>
              <a:t>Triggers of Addiction (cont.)</a:t>
            </a:r>
          </a:p>
        </p:txBody>
      </p:sp>
      <p:sp>
        <p:nvSpPr>
          <p:cNvPr id="112643" name="Rectangle 3"/>
          <p:cNvSpPr>
            <a:spLocks noGrp="1" noChangeArrowheads="1"/>
          </p:cNvSpPr>
          <p:nvPr>
            <p:ph type="body" idx="4294967295"/>
          </p:nvPr>
        </p:nvSpPr>
        <p:spPr>
          <a:xfrm>
            <a:off x="457200" y="1600200"/>
            <a:ext cx="8382000" cy="3886200"/>
          </a:xfrm>
        </p:spPr>
        <p:txBody>
          <a:bodyPr/>
          <a:lstStyle/>
          <a:p>
            <a:pPr>
              <a:buFontTx/>
              <a:buChar char="•"/>
            </a:pPr>
            <a:r>
              <a:rPr lang="en-US" smtClean="0">
                <a:latin typeface="Arial" charset="0"/>
                <a:ea typeface="ＭＳ Ｐゴシック" pitchFamily="1" charset="-128"/>
              </a:rPr>
              <a:t>Alterations in dopamine in reward centers of the brain and the subsequent use of alcohol or drug simulates pleasure and reward in susceptible individuals. Family and twin studies have lead to identification of genes that are implicated in addiction.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Health Consequences of Addiction</a:t>
            </a:r>
          </a:p>
        </p:txBody>
      </p:sp>
      <p:sp>
        <p:nvSpPr>
          <p:cNvPr id="114691" name="Rectangle 3"/>
          <p:cNvSpPr>
            <a:spLocks noGrp="1" noChangeArrowheads="1"/>
          </p:cNvSpPr>
          <p:nvPr>
            <p:ph type="body" idx="4294967295"/>
          </p:nvPr>
        </p:nvSpPr>
        <p:spPr>
          <a:xfrm>
            <a:off x="457200" y="1600200"/>
            <a:ext cx="8229600" cy="4530725"/>
          </a:xfrm>
        </p:spPr>
        <p:txBody>
          <a:bodyPr/>
          <a:lstStyle/>
          <a:p>
            <a:pPr>
              <a:buFontTx/>
              <a:buChar char="•"/>
            </a:pPr>
            <a:r>
              <a:rPr lang="en-US" smtClean="0">
                <a:latin typeface="Arial" charset="0"/>
                <a:ea typeface="ＭＳ Ｐゴシック" pitchFamily="1" charset="-128"/>
              </a:rPr>
              <a:t>As tolerance and financial troubles develop, the addict will go to great lengths to obtain drugs.  </a:t>
            </a:r>
          </a:p>
          <a:p>
            <a:pPr>
              <a:buFontTx/>
              <a:buChar char="•"/>
            </a:pPr>
            <a:r>
              <a:rPr lang="en-US" smtClean="0">
                <a:latin typeface="Arial" charset="0"/>
                <a:ea typeface="ＭＳ Ｐゴシック" pitchFamily="1" charset="-128"/>
              </a:rPr>
              <a:t>Young men and women may sell sex in exchange for drugs or money for alcohol at the risk of contracting HIV and other diseases. </a:t>
            </a:r>
          </a:p>
          <a:p>
            <a:pPr>
              <a:buFontTx/>
              <a:buChar char="•"/>
            </a:pPr>
            <a:r>
              <a:rPr lang="en-US" smtClean="0">
                <a:latin typeface="Arial" charset="0"/>
                <a:ea typeface="ＭＳ Ｐゴシック" pitchFamily="1" charset="-128"/>
              </a:rPr>
              <a:t>Sharing needles is a source of hepatitis and HIV infection.   </a:t>
            </a:r>
          </a:p>
          <a:p>
            <a:pPr>
              <a:buFont typeface="Wingdings" pitchFamily="1" charset="2"/>
              <a:buChar char=""/>
            </a:pPr>
            <a:endParaRPr lang="en-US" smtClean="0">
              <a:latin typeface="Arial" charset="0"/>
              <a:ea typeface="ＭＳ Ｐゴシック" pitchFamily="1"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Diagnostic and Statistical Manual of Mental Disorders (DSM) (cont.)</a:t>
            </a:r>
            <a:endParaRPr lang="en-US" sz="4000" b="1" smtClean="0">
              <a:latin typeface="Arial" charset="0"/>
              <a:ea typeface="ＭＳ Ｐゴシック" pitchFamily="1" charset="-128"/>
            </a:endParaRPr>
          </a:p>
        </p:txBody>
      </p:sp>
      <p:sp>
        <p:nvSpPr>
          <p:cNvPr id="30723" name="Rectangle 3"/>
          <p:cNvSpPr>
            <a:spLocks noGrp="1" noChangeArrowheads="1"/>
          </p:cNvSpPr>
          <p:nvPr>
            <p:ph type="body" idx="4294967295"/>
          </p:nvPr>
        </p:nvSpPr>
        <p:spPr/>
        <p:txBody>
          <a:bodyPr/>
          <a:lstStyle/>
          <a:p>
            <a:pPr>
              <a:lnSpc>
                <a:spcPct val="90000"/>
              </a:lnSpc>
              <a:buFontTx/>
              <a:buChar char="•"/>
            </a:pPr>
            <a:r>
              <a:rPr lang="en-US" smtClean="0">
                <a:latin typeface="Arial" charset="0"/>
                <a:ea typeface="ＭＳ Ｐゴシック" pitchFamily="1" charset="-128"/>
              </a:rPr>
              <a:t>Psychiatric diagnoses are assigned 5 axes that address developmental, medical, psychosocial, and overall adaptive issues that contribute to the primary psychiatric diagnosis. </a:t>
            </a:r>
          </a:p>
          <a:p>
            <a:pPr>
              <a:lnSpc>
                <a:spcPct val="90000"/>
              </a:lnSpc>
              <a:buFontTx/>
              <a:buChar char="•"/>
            </a:pPr>
            <a:r>
              <a:rPr lang="en-US" smtClean="0">
                <a:latin typeface="Arial" charset="0"/>
                <a:ea typeface="ＭＳ Ｐゴシック" pitchFamily="1" charset="-128"/>
              </a:rPr>
              <a:t>All DSM-IV diagnoses require evidence that the symptoms impair academic achievement, occupational performance, and social relationships.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Health Consequences of Addiction (cont.)</a:t>
            </a:r>
          </a:p>
        </p:txBody>
      </p:sp>
      <p:sp>
        <p:nvSpPr>
          <p:cNvPr id="116739" name="Rectangle 3"/>
          <p:cNvSpPr>
            <a:spLocks noGrp="1" noChangeArrowheads="1"/>
          </p:cNvSpPr>
          <p:nvPr>
            <p:ph type="body" idx="4294967295"/>
          </p:nvPr>
        </p:nvSpPr>
        <p:spPr>
          <a:xfrm>
            <a:off x="457200" y="1600200"/>
            <a:ext cx="8229600" cy="4530725"/>
          </a:xfrm>
        </p:spPr>
        <p:txBody>
          <a:bodyPr/>
          <a:lstStyle/>
          <a:p>
            <a:pPr>
              <a:buFontTx/>
              <a:buChar char="•"/>
            </a:pPr>
            <a:r>
              <a:rPr lang="en-US" smtClean="0">
                <a:latin typeface="Arial" charset="0"/>
                <a:ea typeface="ＭＳ Ｐゴシック" pitchFamily="1" charset="-128"/>
              </a:rPr>
              <a:t>Damage to the lungs, liver, brain, heart, and kidney from nutritional deficiencies, and physical injury from drugs or alcohol are common causes of death.   </a:t>
            </a:r>
          </a:p>
          <a:p>
            <a:pPr>
              <a:buFontTx/>
              <a:buChar char="•"/>
            </a:pPr>
            <a:r>
              <a:rPr lang="en-US" smtClean="0">
                <a:latin typeface="Arial" charset="0"/>
                <a:ea typeface="ＭＳ Ｐゴシック" pitchFamily="1" charset="-128"/>
              </a:rPr>
              <a:t>Addiction with its health consequences may be viewed as a death wish, although non-chemical means, such as gunshots, are more commonly used methods to commit suicide.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p:txBody>
          <a:bodyPr/>
          <a:lstStyle/>
          <a:p>
            <a:r>
              <a:rPr lang="en-US" smtClean="0">
                <a:latin typeface="Arial" charset="0"/>
                <a:ea typeface="ＭＳ Ｐゴシック" pitchFamily="1" charset="-128"/>
              </a:rPr>
              <a:t>Treatment of Substance Abuse</a:t>
            </a:r>
            <a:endParaRPr lang="en-US" sz="4000" b="1" smtClean="0">
              <a:latin typeface="Arial" charset="0"/>
              <a:ea typeface="ＭＳ Ｐゴシック" pitchFamily="1" charset="-128"/>
            </a:endParaRPr>
          </a:p>
        </p:txBody>
      </p:sp>
      <p:sp>
        <p:nvSpPr>
          <p:cNvPr id="118787"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Medical, psychological, and social interventions are needed to restore health, and provide alternatives for drug and alcohol use.  </a:t>
            </a:r>
          </a:p>
          <a:p>
            <a:pPr>
              <a:buFontTx/>
              <a:buChar char="•"/>
            </a:pPr>
            <a:r>
              <a:rPr lang="en-US" sz="2800" smtClean="0">
                <a:latin typeface="Arial" charset="0"/>
                <a:ea typeface="ＭＳ Ｐゴシック" pitchFamily="1" charset="-128"/>
              </a:rPr>
              <a:t>Understanding that addiction is a common relapsing illness is necessary for a commitment for lifelong treatment.  </a:t>
            </a:r>
          </a:p>
          <a:p>
            <a:pPr>
              <a:buFontTx/>
              <a:buChar char="•"/>
            </a:pPr>
            <a:r>
              <a:rPr lang="en-US" sz="2800" smtClean="0">
                <a:latin typeface="Arial" charset="0"/>
                <a:ea typeface="ＭＳ Ｐゴシック" pitchFamily="1" charset="-128"/>
              </a:rPr>
              <a:t>Twelve-step programs provide a safe place for the addict to gain support and socialization away from situations that lead them to drug and alcohol abuse.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p:txBody>
          <a:bodyPr/>
          <a:lstStyle/>
          <a:p>
            <a:r>
              <a:rPr lang="en-US" smtClean="0">
                <a:latin typeface="Arial" charset="0"/>
                <a:ea typeface="ＭＳ Ｐゴシック" pitchFamily="1" charset="-128"/>
              </a:rPr>
              <a:t>Schizophrenia </a:t>
            </a:r>
            <a:endParaRPr lang="en-US" sz="4000" b="1" smtClean="0">
              <a:latin typeface="Arial" charset="0"/>
              <a:ea typeface="ＭＳ Ｐゴシック" pitchFamily="1" charset="-128"/>
            </a:endParaRPr>
          </a:p>
        </p:txBody>
      </p:sp>
      <p:sp>
        <p:nvSpPr>
          <p:cNvPr id="120835" name="Rectangle 3"/>
          <p:cNvSpPr>
            <a:spLocks noGrp="1" noChangeArrowheads="1"/>
          </p:cNvSpPr>
          <p:nvPr>
            <p:ph type="body" idx="4294967295"/>
          </p:nvPr>
        </p:nvSpPr>
        <p:spPr>
          <a:xfrm>
            <a:off x="457200" y="1600200"/>
            <a:ext cx="8229600" cy="4530725"/>
          </a:xfrm>
        </p:spPr>
        <p:txBody>
          <a:bodyPr/>
          <a:lstStyle/>
          <a:p>
            <a:pPr>
              <a:buFontTx/>
              <a:buChar char="•"/>
            </a:pPr>
            <a:r>
              <a:rPr lang="en-US" smtClean="0">
                <a:latin typeface="Arial" charset="0"/>
                <a:ea typeface="ＭＳ Ｐゴシック" pitchFamily="1" charset="-128"/>
              </a:rPr>
              <a:t>Complex illnesses characterized by psychosis or a loss of contact with reality, accompanied by severe disturbances in social functioning, bizarre thoughts, changes in </a:t>
            </a:r>
            <a:r>
              <a:rPr lang="en-US" b="1" smtClean="0">
                <a:latin typeface="Arial" charset="0"/>
                <a:ea typeface="ＭＳ Ｐゴシック" pitchFamily="1" charset="-128"/>
              </a:rPr>
              <a:t>affect</a:t>
            </a:r>
            <a:r>
              <a:rPr lang="en-US" smtClean="0">
                <a:latin typeface="Arial" charset="0"/>
                <a:ea typeface="ＭＳ Ｐゴシック" pitchFamily="1" charset="-128"/>
              </a:rPr>
              <a:t> or emotional state, withdrawal from social relations, and unpredictable behavior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idx="4294967295"/>
          </p:nvPr>
        </p:nvSpPr>
        <p:spPr/>
        <p:txBody>
          <a:bodyPr/>
          <a:lstStyle/>
          <a:p>
            <a:r>
              <a:rPr lang="en-US" smtClean="0">
                <a:latin typeface="Arial" charset="0"/>
                <a:ea typeface="ＭＳ Ｐゴシック" pitchFamily="1" charset="-128"/>
              </a:rPr>
              <a:t>Schizophrenia (cont.)</a:t>
            </a:r>
            <a:endParaRPr lang="en-US" sz="4000" b="1" smtClean="0">
              <a:latin typeface="Arial" charset="0"/>
              <a:ea typeface="ＭＳ Ｐゴシック" pitchFamily="1" charset="-128"/>
            </a:endParaRPr>
          </a:p>
        </p:txBody>
      </p:sp>
      <p:sp>
        <p:nvSpPr>
          <p:cNvPr id="360451" name="Rectangle 3"/>
          <p:cNvSpPr>
            <a:spLocks noGrp="1" noChangeArrowheads="1"/>
          </p:cNvSpPr>
          <p:nvPr>
            <p:ph type="body" idx="4294967295"/>
          </p:nvPr>
        </p:nvSpPr>
        <p:spPr>
          <a:xfrm>
            <a:off x="457200" y="1600200"/>
            <a:ext cx="8229600" cy="4530725"/>
          </a:xfrm>
        </p:spPr>
        <p:txBody>
          <a:bodyPr/>
          <a:lstStyle/>
          <a:p>
            <a:pPr>
              <a:buFontTx/>
              <a:buChar char="•"/>
            </a:pPr>
            <a:r>
              <a:rPr lang="en-US" smtClean="0">
                <a:latin typeface="Arial" charset="0"/>
                <a:ea typeface="ＭＳ Ｐゴシック" pitchFamily="1" charset="-128"/>
              </a:rPr>
              <a:t>The onset of schizophrenia is mostly noted in late teenage years or early adulthood when family and friends observe that the patient has no regard for daily life activities such as work, education, socialization, and self-care.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Characteristic Presentation of Schizophrenia</a:t>
            </a:r>
          </a:p>
        </p:txBody>
      </p:sp>
      <p:sp>
        <p:nvSpPr>
          <p:cNvPr id="122883" name="Rectangle 3"/>
          <p:cNvSpPr>
            <a:spLocks noGrp="1" noChangeArrowheads="1"/>
          </p:cNvSpPr>
          <p:nvPr>
            <p:ph type="body" idx="4294967295"/>
          </p:nvPr>
        </p:nvSpPr>
        <p:spPr>
          <a:xfrm>
            <a:off x="457200" y="1600200"/>
            <a:ext cx="8229600" cy="4297363"/>
          </a:xfrm>
        </p:spPr>
        <p:txBody>
          <a:bodyPr/>
          <a:lstStyle/>
          <a:p>
            <a:pPr>
              <a:buFontTx/>
              <a:buChar char="•"/>
            </a:pPr>
            <a:r>
              <a:rPr lang="en-US" smtClean="0">
                <a:latin typeface="Arial" charset="0"/>
                <a:ea typeface="ＭＳ Ｐゴシック" pitchFamily="1" charset="-128"/>
              </a:rPr>
              <a:t>A gradual withdrawal from people, activities, and social contacts, with increasing concern for abstract and sometimes eccentric ideas  </a:t>
            </a:r>
          </a:p>
          <a:p>
            <a:pPr>
              <a:buFontTx/>
              <a:buChar char="•"/>
            </a:pPr>
            <a:r>
              <a:rPr lang="en-US" smtClean="0">
                <a:latin typeface="Arial" charset="0"/>
                <a:ea typeface="ＭＳ Ｐゴシック" pitchFamily="1" charset="-128"/>
              </a:rPr>
              <a:t>Some patients experience only a single episode and remain symptom free for most of their lives.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Characteristic Presentation of Schizophrenia (cont.)</a:t>
            </a:r>
          </a:p>
        </p:txBody>
      </p:sp>
      <p:sp>
        <p:nvSpPr>
          <p:cNvPr id="358403" name="Rectangle 3"/>
          <p:cNvSpPr>
            <a:spLocks noGrp="1" noChangeArrowheads="1"/>
          </p:cNvSpPr>
          <p:nvPr>
            <p:ph type="body" idx="4294967295"/>
          </p:nvPr>
        </p:nvSpPr>
        <p:spPr>
          <a:xfrm>
            <a:off x="457200" y="1600200"/>
            <a:ext cx="8229600" cy="4297363"/>
          </a:xfrm>
        </p:spPr>
        <p:txBody>
          <a:bodyPr/>
          <a:lstStyle/>
          <a:p>
            <a:pPr>
              <a:buFontTx/>
              <a:buChar char="•"/>
            </a:pPr>
            <a:r>
              <a:rPr lang="en-US" smtClean="0">
                <a:latin typeface="Arial" charset="0"/>
                <a:ea typeface="ＭＳ Ｐゴシック" pitchFamily="1" charset="-128"/>
              </a:rPr>
              <a:t>The course of the illness can fluctuate over many years, and can get worse if episodes reoccur. Depression, anxiety, suspiciousness, difficulty in concentrating, and restlessness are among the early symptoms of schizophrenia, and intensify or diminish as the illness progresses.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r>
              <a:rPr lang="en-US" smtClean="0">
                <a:latin typeface="Arial" charset="0"/>
                <a:ea typeface="ＭＳ Ｐゴシック" pitchFamily="1" charset="-128"/>
              </a:rPr>
              <a:t>Schizophrenia Disturbances</a:t>
            </a:r>
          </a:p>
        </p:txBody>
      </p:sp>
      <p:sp>
        <p:nvSpPr>
          <p:cNvPr id="124931"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Disturbances in perception or hallucinations</a:t>
            </a:r>
          </a:p>
          <a:p>
            <a:pPr>
              <a:buFontTx/>
              <a:buChar char="•"/>
            </a:pPr>
            <a:r>
              <a:rPr lang="en-US" sz="2800" smtClean="0">
                <a:latin typeface="Arial" charset="0"/>
                <a:ea typeface="ＭＳ Ｐゴシック" pitchFamily="1" charset="-128"/>
              </a:rPr>
              <a:t>False beliefs or delusions are reflected in behavior and thoughts that are vague and detached from reality. </a:t>
            </a:r>
          </a:p>
          <a:p>
            <a:pPr>
              <a:buFontTx/>
              <a:buChar char="•"/>
            </a:pPr>
            <a:r>
              <a:rPr lang="en-US" sz="2800" smtClean="0">
                <a:latin typeface="Arial" charset="0"/>
                <a:ea typeface="ＭＳ Ｐゴシック" pitchFamily="1" charset="-128"/>
              </a:rPr>
              <a:t>Delusions are commonly persecutory (belief that they are being watched, followed, or plotted against), grandiose (belief that they have special powers, influence, or wealth), or somatic (physical belief that something is rotting inside their bodies).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p:txBody>
          <a:bodyPr/>
          <a:lstStyle/>
          <a:p>
            <a:r>
              <a:rPr lang="en-US" smtClean="0">
                <a:latin typeface="Arial" charset="0"/>
                <a:ea typeface="ＭＳ Ｐゴシック" pitchFamily="1" charset="-128"/>
              </a:rPr>
              <a:t>Schizophrenia Disturbances (cont.)</a:t>
            </a:r>
          </a:p>
        </p:txBody>
      </p:sp>
      <p:sp>
        <p:nvSpPr>
          <p:cNvPr id="126979" name="Rectangle 3"/>
          <p:cNvSpPr>
            <a:spLocks noGrp="1" noChangeArrowheads="1"/>
          </p:cNvSpPr>
          <p:nvPr>
            <p:ph type="body" idx="4294967295"/>
          </p:nvPr>
        </p:nvSpPr>
        <p:spPr>
          <a:xfrm>
            <a:off x="457200" y="1524000"/>
            <a:ext cx="8229600" cy="4525963"/>
          </a:xfrm>
        </p:spPr>
        <p:txBody>
          <a:bodyPr/>
          <a:lstStyle/>
          <a:p>
            <a:pPr>
              <a:buFontTx/>
              <a:buChar char="•"/>
            </a:pPr>
            <a:r>
              <a:rPr lang="en-US" smtClean="0">
                <a:latin typeface="Arial" charset="0"/>
                <a:ea typeface="ＭＳ Ｐゴシック" pitchFamily="1" charset="-128"/>
              </a:rPr>
              <a:t>Affect, or "feeling tone," refers to the outward expression of emotion. The schizophrenic affect may be extremely unstable with rapid shifts from sadness to happiness for no obvious reason, or may be flattened, showing no signs of emotion in tone of voice or facial expression.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idx="4294967295"/>
          </p:nvPr>
        </p:nvSpPr>
        <p:spPr/>
        <p:txBody>
          <a:bodyPr/>
          <a:lstStyle/>
          <a:p>
            <a:r>
              <a:rPr lang="en-US" smtClean="0">
                <a:latin typeface="Arial" charset="0"/>
                <a:ea typeface="ＭＳ Ｐゴシック" pitchFamily="1" charset="-128"/>
              </a:rPr>
              <a:t>Schizophrenia Disturbances (cont.)</a:t>
            </a:r>
          </a:p>
        </p:txBody>
      </p:sp>
      <p:sp>
        <p:nvSpPr>
          <p:cNvPr id="356355" name="Rectangle 3"/>
          <p:cNvSpPr>
            <a:spLocks noGrp="1" noChangeArrowheads="1"/>
          </p:cNvSpPr>
          <p:nvPr>
            <p:ph type="body" idx="4294967295"/>
          </p:nvPr>
        </p:nvSpPr>
        <p:spPr>
          <a:xfrm>
            <a:off x="457200" y="1524000"/>
            <a:ext cx="8229600" cy="4525963"/>
          </a:xfrm>
        </p:spPr>
        <p:txBody>
          <a:bodyPr/>
          <a:lstStyle/>
          <a:p>
            <a:pPr>
              <a:buFontTx/>
              <a:buChar char="•"/>
            </a:pPr>
            <a:r>
              <a:rPr lang="en-US" smtClean="0">
                <a:latin typeface="Arial" charset="0"/>
                <a:ea typeface="ＭＳ Ｐゴシック" pitchFamily="1" charset="-128"/>
              </a:rPr>
              <a:t>Motor disturbances in schizophrenia may be catatonic or rigid, or disorganized or agitated. Catatonic features may range from a total reduction in movement or “zombie like state,” to a wild aggressive and agitated state.  </a:t>
            </a:r>
          </a:p>
          <a:p>
            <a:pPr>
              <a:buFontTx/>
              <a:buChar char="•"/>
            </a:pPr>
            <a:r>
              <a:rPr lang="en-US" smtClean="0">
                <a:latin typeface="Arial" charset="0"/>
                <a:ea typeface="ＭＳ Ｐゴシック" pitchFamily="1" charset="-128"/>
              </a:rPr>
              <a:t>Disorganized conduct is usually blunted</a:t>
            </a:r>
            <a:r>
              <a:rPr lang="en-US" b="1" smtClean="0">
                <a:latin typeface="Arial" charset="0"/>
                <a:ea typeface="ＭＳ Ｐゴシック" pitchFamily="1" charset="-128"/>
              </a:rPr>
              <a:t> </a:t>
            </a:r>
            <a:r>
              <a:rPr lang="en-US" smtClean="0">
                <a:latin typeface="Arial" charset="0"/>
                <a:ea typeface="ＭＳ Ｐゴシック" pitchFamily="1" charset="-128"/>
              </a:rPr>
              <a:t>or dull, bearing no relationship to social signals.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457200" y="5791200"/>
            <a:ext cx="8229600" cy="304800"/>
          </a:xfrm>
          <a:noFill/>
        </p:spPr>
        <p:txBody>
          <a:bodyPr/>
          <a:lstStyle/>
          <a:p>
            <a:r>
              <a:rPr lang="en-US" sz="1800" smtClean="0">
                <a:solidFill>
                  <a:schemeClr val="tx1"/>
                </a:solidFill>
                <a:latin typeface="Arial" charset="0"/>
                <a:ea typeface="ＭＳ Ｐゴシック" pitchFamily="1" charset="-128"/>
              </a:rPr>
              <a:t>Box 14-3: Signs and Symptoms of Schizophrenia</a:t>
            </a:r>
          </a:p>
        </p:txBody>
      </p:sp>
      <p:pic>
        <p:nvPicPr>
          <p:cNvPr id="129027" name="Picture 3" descr="box 14"/>
          <p:cNvPicPr>
            <a:picLocks noChangeAspect="1" noChangeArrowheads="1"/>
          </p:cNvPicPr>
          <p:nvPr/>
        </p:nvPicPr>
        <p:blipFill>
          <a:blip r:embed="rId3"/>
          <a:srcRect/>
          <a:stretch>
            <a:fillRect/>
          </a:stretch>
        </p:blipFill>
        <p:spPr bwMode="auto">
          <a:xfrm>
            <a:off x="1143000" y="228600"/>
            <a:ext cx="6858000" cy="55308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57200" y="5715000"/>
            <a:ext cx="8229600" cy="381000"/>
          </a:xfrm>
          <a:noFill/>
        </p:spPr>
        <p:txBody>
          <a:bodyPr/>
          <a:lstStyle/>
          <a:p>
            <a:r>
              <a:rPr lang="en-US" sz="1800" smtClean="0">
                <a:solidFill>
                  <a:schemeClr val="tx1"/>
                </a:solidFill>
                <a:latin typeface="Arial" charset="0"/>
                <a:ea typeface="ＭＳ Ｐゴシック" pitchFamily="1" charset="-128"/>
              </a:rPr>
              <a:t>Box 14-2: The Five-Axis System of Psychiatric Diagnoses</a:t>
            </a:r>
          </a:p>
        </p:txBody>
      </p:sp>
      <p:pic>
        <p:nvPicPr>
          <p:cNvPr id="32771" name="Picture 3" descr="box 14"/>
          <p:cNvPicPr>
            <a:picLocks noChangeAspect="1" noChangeArrowheads="1"/>
          </p:cNvPicPr>
          <p:nvPr/>
        </p:nvPicPr>
        <p:blipFill>
          <a:blip r:embed="rId3"/>
          <a:srcRect/>
          <a:stretch>
            <a:fillRect/>
          </a:stretch>
        </p:blipFill>
        <p:spPr bwMode="auto">
          <a:xfrm>
            <a:off x="1524000" y="304800"/>
            <a:ext cx="6019800" cy="5273675"/>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r>
              <a:rPr lang="en-US" smtClean="0">
                <a:latin typeface="Arial" charset="0"/>
                <a:ea typeface="ＭＳ Ｐゴシック" pitchFamily="1" charset="-128"/>
              </a:rPr>
              <a:t>Development of Schizophrenia</a:t>
            </a:r>
          </a:p>
        </p:txBody>
      </p:sp>
      <p:sp>
        <p:nvSpPr>
          <p:cNvPr id="131075" name="Rectangle 3"/>
          <p:cNvSpPr>
            <a:spLocks noGrp="1" noChangeArrowheads="1"/>
          </p:cNvSpPr>
          <p:nvPr>
            <p:ph type="body" idx="4294967295"/>
          </p:nvPr>
        </p:nvSpPr>
        <p:spPr>
          <a:xfrm>
            <a:off x="457200" y="1600200"/>
            <a:ext cx="8229600" cy="4530725"/>
          </a:xfrm>
        </p:spPr>
        <p:txBody>
          <a:bodyPr/>
          <a:lstStyle/>
          <a:p>
            <a:pPr>
              <a:buFontTx/>
              <a:buChar char="•"/>
            </a:pPr>
            <a:r>
              <a:rPr lang="en-US" smtClean="0">
                <a:latin typeface="Arial" charset="0"/>
                <a:ea typeface="ＭＳ Ｐゴシック" pitchFamily="1" charset="-128"/>
              </a:rPr>
              <a:t>Genetics, neurobiology, family influences, social and environmental attributes, provide details about the development of schizophrenia  </a:t>
            </a:r>
          </a:p>
          <a:p>
            <a:pPr>
              <a:buFontTx/>
              <a:buChar char="•"/>
            </a:pPr>
            <a:r>
              <a:rPr lang="en-US" smtClean="0">
                <a:latin typeface="Arial" charset="0"/>
                <a:ea typeface="ＭＳ Ｐゴシック" pitchFamily="1" charset="-128"/>
              </a:rPr>
              <a:t>There may be a common event in a predisposed individual that is reported to have either triggered the development of, or worsening of, schizophrenia.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idx="4294967295"/>
          </p:nvPr>
        </p:nvSpPr>
        <p:spPr/>
        <p:txBody>
          <a:bodyPr/>
          <a:lstStyle/>
          <a:p>
            <a:r>
              <a:rPr lang="en-US" smtClean="0">
                <a:latin typeface="Arial" charset="0"/>
                <a:ea typeface="ＭＳ Ｐゴシック" pitchFamily="1" charset="-128"/>
              </a:rPr>
              <a:t>Development of Schizophrenia (cont.)</a:t>
            </a:r>
          </a:p>
        </p:txBody>
      </p:sp>
      <p:sp>
        <p:nvSpPr>
          <p:cNvPr id="354307" name="Rectangle 3"/>
          <p:cNvSpPr>
            <a:spLocks noGrp="1" noChangeArrowheads="1"/>
          </p:cNvSpPr>
          <p:nvPr>
            <p:ph type="body" idx="4294967295"/>
          </p:nvPr>
        </p:nvSpPr>
        <p:spPr>
          <a:xfrm>
            <a:off x="457200" y="1600200"/>
            <a:ext cx="8229600" cy="4530725"/>
          </a:xfrm>
        </p:spPr>
        <p:txBody>
          <a:bodyPr/>
          <a:lstStyle/>
          <a:p>
            <a:pPr>
              <a:buFontTx/>
              <a:buChar char="•"/>
            </a:pPr>
            <a:r>
              <a:rPr lang="en-US" smtClean="0">
                <a:latin typeface="Arial" charset="0"/>
                <a:ea typeface="ＭＳ Ｐゴシック" pitchFamily="1" charset="-128"/>
              </a:rPr>
              <a:t>In other patients, a precipitating event is not reported, as psychological stresses may be difficult to describe as the individual retreats from a painful reality.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p:txBody>
          <a:bodyPr/>
          <a:lstStyle/>
          <a:p>
            <a:r>
              <a:rPr lang="en-US" smtClean="0">
                <a:latin typeface="Arial" charset="0"/>
                <a:ea typeface="ＭＳ Ｐゴシック" pitchFamily="1" charset="-128"/>
              </a:rPr>
              <a:t>Brain Abnormalities of Schizophrenia</a:t>
            </a:r>
          </a:p>
        </p:txBody>
      </p:sp>
      <p:sp>
        <p:nvSpPr>
          <p:cNvPr id="133123"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Abnormalities in the brains of individuals with schizophrenia, including faulty brain development, atypical brain anatomy, and alterations in chemical regulation of the neurotransmitter, dopamine, support the physiological basis of schizophrenia.</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p:txBody>
          <a:bodyPr/>
          <a:lstStyle/>
          <a:p>
            <a:r>
              <a:rPr lang="en-US" smtClean="0">
                <a:latin typeface="Arial" charset="0"/>
                <a:ea typeface="ＭＳ Ｐゴシック" pitchFamily="1" charset="-128"/>
              </a:rPr>
              <a:t>Brain Abnormalities of Schizophrenia (cont.)</a:t>
            </a:r>
          </a:p>
        </p:txBody>
      </p:sp>
      <p:sp>
        <p:nvSpPr>
          <p:cNvPr id="135171"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Imaging studies point to anatomical differences in the prefrontal cortex, cingulate cortex, temporal cortex, and the lateral ventricles in the brain.   </a:t>
            </a:r>
          </a:p>
          <a:p>
            <a:pPr>
              <a:buFontTx/>
              <a:buChar char="•"/>
            </a:pPr>
            <a:r>
              <a:rPr lang="en-US" smtClean="0">
                <a:latin typeface="Arial" charset="0"/>
                <a:ea typeface="ＭＳ Ｐゴシック" pitchFamily="1" charset="-128"/>
              </a:rPr>
              <a:t>A decrease in dopamine neurotransmission identified in the nigrostriatal, mesolimbic, and mesocortical tracts of the brain strongly correlate to symptoms of schizophrenia.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p:txBody>
          <a:bodyPr/>
          <a:lstStyle/>
          <a:p>
            <a:r>
              <a:rPr lang="en-US" smtClean="0">
                <a:latin typeface="Arial" charset="0"/>
                <a:ea typeface="ＭＳ Ｐゴシック" pitchFamily="1" charset="-128"/>
              </a:rPr>
              <a:t>Treatment of Schizophrenia</a:t>
            </a:r>
            <a:endParaRPr lang="en-US" sz="4000" b="1" smtClean="0">
              <a:latin typeface="Arial" charset="0"/>
              <a:ea typeface="ＭＳ Ｐゴシック" pitchFamily="1" charset="-128"/>
            </a:endParaRPr>
          </a:p>
        </p:txBody>
      </p:sp>
      <p:sp>
        <p:nvSpPr>
          <p:cNvPr id="137219" name="Rectangle 3"/>
          <p:cNvSpPr>
            <a:spLocks noGrp="1" noChangeArrowheads="1"/>
          </p:cNvSpPr>
          <p:nvPr>
            <p:ph type="body" idx="4294967295"/>
          </p:nvPr>
        </p:nvSpPr>
        <p:spPr>
          <a:xfrm>
            <a:off x="457200" y="1600200"/>
            <a:ext cx="8229600" cy="4530725"/>
          </a:xfrm>
        </p:spPr>
        <p:txBody>
          <a:bodyPr/>
          <a:lstStyle/>
          <a:p>
            <a:pPr>
              <a:buFontTx/>
              <a:buChar char="•"/>
            </a:pPr>
            <a:r>
              <a:rPr lang="en-US" smtClean="0">
                <a:latin typeface="Arial" charset="0"/>
                <a:ea typeface="ＭＳ Ｐゴシック" pitchFamily="1" charset="-128"/>
              </a:rPr>
              <a:t>Schizophrenia has remained the most serious psychiatric illness known for the past 200 years.  </a:t>
            </a:r>
          </a:p>
          <a:p>
            <a:pPr>
              <a:buFontTx/>
              <a:buChar char="•"/>
            </a:pPr>
            <a:r>
              <a:rPr lang="en-US" smtClean="0">
                <a:latin typeface="Arial" charset="0"/>
                <a:ea typeface="ＭＳ Ｐゴシック" pitchFamily="1" charset="-128"/>
              </a:rPr>
              <a:t>Suicide rate among schizophrenics is 10%, and the average life expectancy is lower than the general population.    </a:t>
            </a:r>
          </a:p>
          <a:p>
            <a:pPr>
              <a:buFontTx/>
              <a:buChar char="•"/>
            </a:pPr>
            <a:r>
              <a:rPr lang="en-US" smtClean="0">
                <a:latin typeface="Arial" charset="0"/>
                <a:ea typeface="ＭＳ Ｐゴシック" pitchFamily="1" charset="-128"/>
              </a:rPr>
              <a:t>Comprehensive medical and psychosocial treatment has improved the quality of life of patients and their families.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p:txBody>
          <a:bodyPr/>
          <a:lstStyle/>
          <a:p>
            <a:r>
              <a:rPr lang="en-US" smtClean="0">
                <a:latin typeface="Arial" charset="0"/>
                <a:ea typeface="ＭＳ Ｐゴシック" pitchFamily="1" charset="-128"/>
              </a:rPr>
              <a:t>Treatment of Schizophrenia</a:t>
            </a:r>
            <a:br>
              <a:rPr lang="en-US" smtClean="0">
                <a:latin typeface="Arial" charset="0"/>
                <a:ea typeface="ＭＳ Ｐゴシック" pitchFamily="1" charset="-128"/>
              </a:rPr>
            </a:br>
            <a:r>
              <a:rPr lang="en-US" smtClean="0">
                <a:latin typeface="Arial" charset="0"/>
                <a:ea typeface="ＭＳ Ｐゴシック" pitchFamily="1" charset="-128"/>
              </a:rPr>
              <a:t>(cont.)</a:t>
            </a:r>
            <a:endParaRPr lang="en-US" sz="4000" b="1" smtClean="0">
              <a:latin typeface="Arial" charset="0"/>
              <a:ea typeface="ＭＳ Ｐゴシック" pitchFamily="1" charset="-128"/>
            </a:endParaRPr>
          </a:p>
        </p:txBody>
      </p:sp>
      <p:sp>
        <p:nvSpPr>
          <p:cNvPr id="139267" name="Rectangle 3"/>
          <p:cNvSpPr>
            <a:spLocks noGrp="1" noChangeArrowheads="1"/>
          </p:cNvSpPr>
          <p:nvPr>
            <p:ph type="body" idx="4294967295"/>
          </p:nvPr>
        </p:nvSpPr>
        <p:spPr>
          <a:xfrm>
            <a:off x="457200" y="1600200"/>
            <a:ext cx="8229600" cy="4302125"/>
          </a:xfrm>
        </p:spPr>
        <p:txBody>
          <a:bodyPr/>
          <a:lstStyle/>
          <a:p>
            <a:pPr>
              <a:buFontTx/>
              <a:buChar char="•"/>
            </a:pPr>
            <a:r>
              <a:rPr lang="en-US" smtClean="0">
                <a:latin typeface="Arial" charset="0"/>
                <a:ea typeface="ＭＳ Ｐゴシック" pitchFamily="1" charset="-128"/>
              </a:rPr>
              <a:t>Medications that replace dopamine effectively normalize overt behavior and thought processes, and allow the patient to communicate coherently.   </a:t>
            </a:r>
          </a:p>
          <a:p>
            <a:pPr>
              <a:buFontTx/>
              <a:buChar char="•"/>
            </a:pPr>
            <a:r>
              <a:rPr lang="en-US" smtClean="0">
                <a:latin typeface="Arial" charset="0"/>
                <a:ea typeface="ＭＳ Ｐゴシック" pitchFamily="1" charset="-128"/>
              </a:rPr>
              <a:t>Psychosocial therapy, in combination with medication, helps patients establish a life that is free from symptoms, enriched by personal, social, and occupational achievements.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p:txBody>
          <a:bodyPr/>
          <a:lstStyle/>
          <a:p>
            <a:r>
              <a:rPr lang="en-US" smtClean="0">
                <a:latin typeface="Arial" charset="0"/>
                <a:ea typeface="ＭＳ Ｐゴシック" pitchFamily="1" charset="-128"/>
              </a:rPr>
              <a:t>Mood Disorders</a:t>
            </a:r>
            <a:endParaRPr lang="en-US" sz="4000" smtClean="0">
              <a:latin typeface="Arial" charset="0"/>
              <a:ea typeface="ＭＳ Ｐゴシック" pitchFamily="1" charset="-128"/>
            </a:endParaRPr>
          </a:p>
        </p:txBody>
      </p:sp>
      <p:sp>
        <p:nvSpPr>
          <p:cNvPr id="145411"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Mood disorders are characterized by marked periods of sadness and euphoria.    </a:t>
            </a:r>
          </a:p>
          <a:p>
            <a:pPr>
              <a:buFontTx/>
              <a:buChar char="•"/>
            </a:pPr>
            <a:r>
              <a:rPr lang="en-US" smtClean="0">
                <a:latin typeface="Arial" charset="0"/>
                <a:ea typeface="ＭＳ Ｐゴシック" pitchFamily="1" charset="-128"/>
              </a:rPr>
              <a:t>While it is normal for people to experience ups and downs during their lives, those who have major depression or bipolar illness experience debilitating symptoms that result in vocational failure, social withdrawal, and dysfunctional relationships.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p:txBody>
          <a:bodyPr/>
          <a:lstStyle/>
          <a:p>
            <a:r>
              <a:rPr lang="en-US" smtClean="0">
                <a:latin typeface="Arial" charset="0"/>
                <a:ea typeface="ＭＳ Ｐゴシック" pitchFamily="1" charset="-128"/>
              </a:rPr>
              <a:t>Major Depression </a:t>
            </a:r>
            <a:endParaRPr lang="en-US" sz="4000" smtClean="0">
              <a:latin typeface="Arial" charset="0"/>
              <a:ea typeface="ＭＳ Ｐゴシック" pitchFamily="1" charset="-128"/>
            </a:endParaRPr>
          </a:p>
        </p:txBody>
      </p:sp>
      <p:sp>
        <p:nvSpPr>
          <p:cNvPr id="147459"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Complaints of sadness, hopelessness, and despair vary widely in depressed individuals. Major depression occurs at any age and if untreated may result in suicide.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idx="4294967295"/>
          </p:nvPr>
        </p:nvSpPr>
        <p:spPr/>
        <p:txBody>
          <a:bodyPr/>
          <a:lstStyle/>
          <a:p>
            <a:r>
              <a:rPr lang="en-US" smtClean="0">
                <a:latin typeface="Arial" charset="0"/>
                <a:ea typeface="ＭＳ Ｐゴシック" pitchFamily="1" charset="-128"/>
              </a:rPr>
              <a:t>Major Depression (cont.) </a:t>
            </a:r>
            <a:endParaRPr lang="en-US" sz="4000" smtClean="0">
              <a:latin typeface="Arial" charset="0"/>
              <a:ea typeface="ＭＳ Ｐゴシック" pitchFamily="1" charset="-128"/>
            </a:endParaRPr>
          </a:p>
        </p:txBody>
      </p:sp>
      <p:sp>
        <p:nvSpPr>
          <p:cNvPr id="352259"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Women are diagnosed with major depression about twice as often as men. Depression in the elderly is often masked by concurrent physical illness and is attributed to normal aging processes. School failures, irritability, loss of appetite, social withdrawal, and pretending to be sick are signs of depression in children.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p:txBody>
          <a:bodyPr/>
          <a:lstStyle/>
          <a:p>
            <a:r>
              <a:rPr lang="en-US" smtClean="0">
                <a:latin typeface="Arial" charset="0"/>
                <a:ea typeface="ＭＳ Ｐゴシック" pitchFamily="1" charset="-128"/>
              </a:rPr>
              <a:t>Major Depression (cont.)</a:t>
            </a:r>
            <a:endParaRPr lang="en-US" sz="4000" smtClean="0">
              <a:latin typeface="Arial" charset="0"/>
              <a:ea typeface="ＭＳ Ｐゴシック" pitchFamily="1" charset="-128"/>
            </a:endParaRPr>
          </a:p>
        </p:txBody>
      </p:sp>
      <p:sp>
        <p:nvSpPr>
          <p:cNvPr id="149507" name="Rectangle 3"/>
          <p:cNvSpPr>
            <a:spLocks noGrp="1" noChangeArrowheads="1"/>
          </p:cNvSpPr>
          <p:nvPr>
            <p:ph type="body" idx="4294967295"/>
          </p:nvPr>
        </p:nvSpPr>
        <p:spPr>
          <a:xfrm>
            <a:off x="457200" y="1641475"/>
            <a:ext cx="8229600" cy="4530725"/>
          </a:xfrm>
        </p:spPr>
        <p:txBody>
          <a:bodyPr/>
          <a:lstStyle/>
          <a:p>
            <a:pPr>
              <a:buFontTx/>
              <a:buChar char="•"/>
            </a:pPr>
            <a:r>
              <a:rPr lang="en-US" sz="2800" smtClean="0">
                <a:latin typeface="Arial" charset="0"/>
                <a:ea typeface="ＭＳ Ｐゴシック" pitchFamily="1" charset="-128"/>
              </a:rPr>
              <a:t>A major depressive disorder consists of at least one episode of serious mood depression, accompanied by a number of changes in behavior. </a:t>
            </a:r>
          </a:p>
          <a:p>
            <a:pPr>
              <a:buFontTx/>
              <a:buChar char="•"/>
            </a:pPr>
            <a:r>
              <a:rPr lang="en-US" sz="2800" smtClean="0">
                <a:latin typeface="Arial" charset="0"/>
                <a:ea typeface="ＭＳ Ｐゴシック" pitchFamily="1" charset="-128"/>
              </a:rPr>
              <a:t>Complaints frequently include a loss of interest and pleasure and withdrawal from activities. Feelings of guilt, worthlessness, anxiety, and shame are reported as individuals with major depression view their illness as a moral deficiency.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en-US" sz="4000" smtClean="0">
                <a:latin typeface="Arial" charset="0"/>
                <a:ea typeface="ＭＳ Ｐゴシック" pitchFamily="1" charset="-128"/>
              </a:rPr>
              <a:t>Biological Basis for Mental Illness</a:t>
            </a:r>
            <a:endParaRPr lang="en-US" sz="3200" smtClean="0">
              <a:latin typeface="Arial" charset="0"/>
              <a:ea typeface="ＭＳ Ｐゴシック" pitchFamily="1" charset="-128"/>
            </a:endParaRPr>
          </a:p>
        </p:txBody>
      </p:sp>
      <p:sp>
        <p:nvSpPr>
          <p:cNvPr id="34819"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Neurotransmitters that are implicated in mental illness </a:t>
            </a:r>
          </a:p>
          <a:p>
            <a:pPr>
              <a:buFontTx/>
              <a:buChar char="•"/>
            </a:pPr>
            <a:r>
              <a:rPr lang="en-US" sz="2800" smtClean="0">
                <a:latin typeface="Arial" charset="0"/>
                <a:ea typeface="ＭＳ Ｐゴシック" pitchFamily="1" charset="-128"/>
              </a:rPr>
              <a:t>Anatomical differences, such as brain size and altered neural connections, develop from physical insults to the brain, degenerative processes, and genes.  </a:t>
            </a:r>
          </a:p>
          <a:p>
            <a:pPr>
              <a:buFontTx/>
              <a:buChar char="•"/>
            </a:pPr>
            <a:r>
              <a:rPr lang="en-US" sz="2800" smtClean="0">
                <a:latin typeface="Arial" charset="0"/>
                <a:ea typeface="ＭＳ Ｐゴシック" pitchFamily="1" charset="-128"/>
              </a:rPr>
              <a:t>Genes within the DNA are inherited from both parents, and contain all the necessary information to build the structures that mediate the specialized function of neurotransmitters.  </a:t>
            </a:r>
            <a:endParaRPr lang="en-US" sz="2800" b="1" smtClean="0">
              <a:latin typeface="Arial" charset="0"/>
              <a:ea typeface="ＭＳ Ｐゴシック" pitchFamily="1" charset="-12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idx="4294967295"/>
          </p:nvPr>
        </p:nvSpPr>
        <p:spPr/>
        <p:txBody>
          <a:bodyPr/>
          <a:lstStyle/>
          <a:p>
            <a:r>
              <a:rPr lang="en-US" smtClean="0">
                <a:latin typeface="Arial" charset="0"/>
                <a:ea typeface="ＭＳ Ｐゴシック" pitchFamily="1" charset="-128"/>
              </a:rPr>
              <a:t>Major Depression (cont.)</a:t>
            </a:r>
            <a:endParaRPr lang="en-US" sz="4000" smtClean="0">
              <a:latin typeface="Arial" charset="0"/>
              <a:ea typeface="ＭＳ Ｐゴシック" pitchFamily="1" charset="-128"/>
            </a:endParaRPr>
          </a:p>
        </p:txBody>
      </p:sp>
      <p:sp>
        <p:nvSpPr>
          <p:cNvPr id="302083"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Physical symptoms that suggest emotional distress include unexplained weight loss or weight gain, disturbed sleep, decreased energy, poor eye contact, monosyllabic speech, and indifference to pleasure or joy.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r>
              <a:rPr lang="en-US" smtClean="0">
                <a:latin typeface="Arial" charset="0"/>
                <a:ea typeface="ＭＳ Ｐゴシック" pitchFamily="1" charset="-128"/>
              </a:rPr>
              <a:t>Subcategories of Depression</a:t>
            </a:r>
          </a:p>
        </p:txBody>
      </p:sp>
      <p:sp>
        <p:nvSpPr>
          <p:cNvPr id="151555"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Seasonal affective disorder</a:t>
            </a:r>
          </a:p>
          <a:p>
            <a:pPr lvl="1"/>
            <a:r>
              <a:rPr lang="en-US" smtClean="0">
                <a:latin typeface="Arial" charset="0"/>
                <a:ea typeface="ＭＳ Ｐゴシック" pitchFamily="1" charset="-128"/>
              </a:rPr>
              <a:t>Due to decreased sunlight exposure during the winter months</a:t>
            </a:r>
          </a:p>
          <a:p>
            <a:pPr>
              <a:buFontTx/>
              <a:buChar char="•"/>
            </a:pPr>
            <a:r>
              <a:rPr lang="en-US" smtClean="0">
                <a:latin typeface="Arial" charset="0"/>
                <a:ea typeface="ＭＳ Ｐゴシック" pitchFamily="1" charset="-128"/>
              </a:rPr>
              <a:t>Postpartum depression </a:t>
            </a:r>
          </a:p>
          <a:p>
            <a:pPr lvl="1"/>
            <a:r>
              <a:rPr lang="en-US" smtClean="0">
                <a:latin typeface="Arial" charset="0"/>
                <a:ea typeface="ＭＳ Ｐゴシック" pitchFamily="1" charset="-128"/>
              </a:rPr>
              <a:t>occurs two weeks to six months following the birth of a child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idx="4294967295"/>
          </p:nvPr>
        </p:nvSpPr>
        <p:spPr/>
        <p:txBody>
          <a:bodyPr/>
          <a:lstStyle/>
          <a:p>
            <a:r>
              <a:rPr lang="en-US" smtClean="0">
                <a:latin typeface="Arial" charset="0"/>
                <a:ea typeface="ＭＳ Ｐゴシック" pitchFamily="1" charset="-128"/>
              </a:rPr>
              <a:t>Subcategories of Depression (cont.)</a:t>
            </a:r>
          </a:p>
        </p:txBody>
      </p:sp>
      <p:sp>
        <p:nvSpPr>
          <p:cNvPr id="304131" name="Rectangle 3"/>
          <p:cNvSpPr>
            <a:spLocks noGrp="1" noChangeArrowheads="1"/>
          </p:cNvSpPr>
          <p:nvPr>
            <p:ph type="body" idx="4294967295"/>
          </p:nvPr>
        </p:nvSpPr>
        <p:spPr>
          <a:xfrm>
            <a:off x="457200" y="1641475"/>
            <a:ext cx="8229600" cy="4530725"/>
          </a:xfrm>
        </p:spPr>
        <p:txBody>
          <a:bodyPr/>
          <a:lstStyle/>
          <a:p>
            <a:pPr>
              <a:buFontTx/>
              <a:buChar char="•"/>
            </a:pPr>
            <a:r>
              <a:rPr lang="en-US" smtClean="0">
                <a:latin typeface="Arial" charset="0"/>
                <a:ea typeface="ＭＳ Ｐゴシック" pitchFamily="1" charset="-128"/>
              </a:rPr>
              <a:t>Dysthymia </a:t>
            </a:r>
          </a:p>
          <a:p>
            <a:pPr lvl="1"/>
            <a:r>
              <a:rPr lang="en-US" smtClean="0">
                <a:latin typeface="Arial" charset="0"/>
                <a:ea typeface="ＭＳ Ｐゴシック" pitchFamily="1" charset="-128"/>
              </a:rPr>
              <a:t>Symptoms of depression that persist for more than two years</a:t>
            </a:r>
          </a:p>
          <a:p>
            <a:pPr>
              <a:buFontTx/>
              <a:buChar char="•"/>
            </a:pPr>
            <a:r>
              <a:rPr lang="en-US" smtClean="0">
                <a:latin typeface="Arial" charset="0"/>
                <a:ea typeface="ＭＳ Ｐゴシック" pitchFamily="1" charset="-128"/>
              </a:rPr>
              <a:t>Premenstrual dysmorphic disorder </a:t>
            </a:r>
          </a:p>
          <a:p>
            <a:pPr lvl="1">
              <a:buSzPct val="90000"/>
            </a:pPr>
            <a:r>
              <a:rPr lang="en-US" smtClean="0">
                <a:latin typeface="Arial" charset="0"/>
                <a:ea typeface="ＭＳ Ｐゴシック" pitchFamily="1" charset="-128"/>
              </a:rPr>
              <a:t>Cyclic depressive symptoms prior to menstruation may occur regularly for some women</a:t>
            </a:r>
            <a:endParaRPr lang="en-US" b="1" smtClean="0">
              <a:latin typeface="Arial" charset="0"/>
              <a:ea typeface="ＭＳ Ｐゴシック" pitchFamily="1" charset="-128"/>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457200" y="5638800"/>
            <a:ext cx="8229600" cy="457200"/>
          </a:xfrm>
          <a:noFill/>
        </p:spPr>
        <p:txBody>
          <a:bodyPr/>
          <a:lstStyle/>
          <a:p>
            <a:r>
              <a:rPr lang="en-US" sz="1800" smtClean="0">
                <a:solidFill>
                  <a:schemeClr val="tx1"/>
                </a:solidFill>
                <a:latin typeface="Arial" charset="0"/>
                <a:ea typeface="ＭＳ Ｐゴシック" pitchFamily="1" charset="-128"/>
              </a:rPr>
              <a:t>Box 14-4: Symptoms of Major Depression</a:t>
            </a:r>
          </a:p>
        </p:txBody>
      </p:sp>
      <p:pic>
        <p:nvPicPr>
          <p:cNvPr id="153603" name="Picture 3" descr="box 14"/>
          <p:cNvPicPr>
            <a:picLocks noChangeAspect="1" noChangeArrowheads="1"/>
          </p:cNvPicPr>
          <p:nvPr/>
        </p:nvPicPr>
        <p:blipFill>
          <a:blip r:embed="rId3"/>
          <a:srcRect/>
          <a:stretch>
            <a:fillRect/>
          </a:stretch>
        </p:blipFill>
        <p:spPr bwMode="auto">
          <a:xfrm>
            <a:off x="2209800" y="228600"/>
            <a:ext cx="4725988" cy="54102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p:txBody>
          <a:bodyPr/>
          <a:lstStyle/>
          <a:p>
            <a:r>
              <a:rPr lang="en-US" smtClean="0">
                <a:latin typeface="Arial" charset="0"/>
                <a:ea typeface="ＭＳ Ｐゴシック" pitchFamily="1" charset="-128"/>
              </a:rPr>
              <a:t>Etiology of Depression</a:t>
            </a:r>
          </a:p>
        </p:txBody>
      </p:sp>
      <p:sp>
        <p:nvSpPr>
          <p:cNvPr id="155651" name="Rectangle 3"/>
          <p:cNvSpPr>
            <a:spLocks noGrp="1" noChangeArrowheads="1"/>
          </p:cNvSpPr>
          <p:nvPr>
            <p:ph type="body" idx="4294967295"/>
          </p:nvPr>
        </p:nvSpPr>
        <p:spPr>
          <a:xfrm>
            <a:off x="457200" y="1600200"/>
            <a:ext cx="8229600" cy="4530725"/>
          </a:xfrm>
        </p:spPr>
        <p:txBody>
          <a:bodyPr/>
          <a:lstStyle/>
          <a:p>
            <a:pPr>
              <a:buFontTx/>
              <a:buChar char="•"/>
            </a:pPr>
            <a:r>
              <a:rPr lang="en-US" sz="2800" smtClean="0">
                <a:latin typeface="Arial" charset="0"/>
                <a:ea typeface="ＭＳ Ｐゴシック" pitchFamily="1" charset="-128"/>
              </a:rPr>
              <a:t>Heredity </a:t>
            </a:r>
          </a:p>
          <a:p>
            <a:pPr lvl="1"/>
            <a:r>
              <a:rPr lang="en-US" sz="2400" smtClean="0">
                <a:latin typeface="Arial" charset="0"/>
                <a:ea typeface="ＭＳ Ｐゴシック" pitchFamily="1" charset="-128"/>
              </a:rPr>
              <a:t>The risk for major depression is higher in families with a history of mood disorders.  Depression in a parent contributes to depression in genetically vulnerable children, via modeling, emotional unavailability, and decreased capacity for care giving activities.  </a:t>
            </a:r>
          </a:p>
          <a:p>
            <a:pPr>
              <a:buFontTx/>
              <a:buChar char="•"/>
            </a:pPr>
            <a:r>
              <a:rPr lang="en-US" sz="2800" smtClean="0">
                <a:latin typeface="Arial" charset="0"/>
                <a:ea typeface="ＭＳ Ｐゴシック" pitchFamily="1" charset="-128"/>
              </a:rPr>
              <a:t>Stressful life events trigger sadness, despair, and grief, stressful factors alone do not cause major depression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p:txBody>
          <a:bodyPr/>
          <a:lstStyle/>
          <a:p>
            <a:r>
              <a:rPr lang="en-US" smtClean="0">
                <a:latin typeface="Arial" charset="0"/>
                <a:ea typeface="ＭＳ Ｐゴシック" pitchFamily="1" charset="-128"/>
              </a:rPr>
              <a:t>Etiology of Depression (cont.)</a:t>
            </a:r>
          </a:p>
        </p:txBody>
      </p:sp>
      <p:sp>
        <p:nvSpPr>
          <p:cNvPr id="157699" name="Rectangle 3"/>
          <p:cNvSpPr>
            <a:spLocks noGrp="1" noChangeArrowheads="1"/>
          </p:cNvSpPr>
          <p:nvPr>
            <p:ph type="body" idx="4294967295"/>
          </p:nvPr>
        </p:nvSpPr>
        <p:spPr>
          <a:xfrm>
            <a:off x="457200" y="1600200"/>
            <a:ext cx="8229600" cy="4530725"/>
          </a:xfrm>
        </p:spPr>
        <p:txBody>
          <a:bodyPr/>
          <a:lstStyle/>
          <a:p>
            <a:pPr>
              <a:buFontTx/>
              <a:buChar char="•"/>
            </a:pPr>
            <a:r>
              <a:rPr lang="en-US" smtClean="0">
                <a:latin typeface="Arial" charset="0"/>
                <a:ea typeface="ＭＳ Ｐゴシック" pitchFamily="1" charset="-128"/>
              </a:rPr>
              <a:t>Regulatory disturbances in neurotransmitters </a:t>
            </a:r>
          </a:p>
          <a:p>
            <a:pPr lvl="1">
              <a:buSzPct val="90000"/>
            </a:pPr>
            <a:r>
              <a:rPr lang="en-US" smtClean="0">
                <a:latin typeface="Arial" charset="0"/>
                <a:ea typeface="ＭＳ Ｐゴシック" pitchFamily="1" charset="-128"/>
              </a:rPr>
              <a:t>Serotonin, norepinephrine, and dopamine are widely distributed in the central nervous system and are implicated in regulation of mood, arousal, movement, and sleep.   Medications that increase serotonin, norepinephrine, and dopamine, effectively reduce symptoms of depression.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p:txBody>
          <a:bodyPr/>
          <a:lstStyle/>
          <a:p>
            <a:r>
              <a:rPr lang="en-US" smtClean="0">
                <a:latin typeface="Arial" charset="0"/>
                <a:ea typeface="ＭＳ Ｐゴシック" pitchFamily="1" charset="-128"/>
              </a:rPr>
              <a:t>Mood Disorders and Co-Morbidity</a:t>
            </a:r>
          </a:p>
        </p:txBody>
      </p:sp>
      <p:sp>
        <p:nvSpPr>
          <p:cNvPr id="159747"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Physical disorders such as thyroid disease or Cushing’s disease induce depression by altering hormone levels.  </a:t>
            </a:r>
          </a:p>
          <a:p>
            <a:pPr>
              <a:buFontTx/>
              <a:buChar char="•"/>
            </a:pPr>
            <a:r>
              <a:rPr lang="en-US" smtClean="0">
                <a:latin typeface="Arial" charset="0"/>
                <a:ea typeface="ＭＳ Ｐゴシック" pitchFamily="1" charset="-128"/>
              </a:rPr>
              <a:t>Chronic heart disease or cancer produce depressive symptoms from associated disability, fatigue, and physical pain.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idx="4294967295"/>
          </p:nvPr>
        </p:nvSpPr>
        <p:spPr/>
        <p:txBody>
          <a:bodyPr/>
          <a:lstStyle/>
          <a:p>
            <a:r>
              <a:rPr lang="en-US" smtClean="0">
                <a:latin typeface="Arial" charset="0"/>
                <a:ea typeface="ＭＳ Ｐゴシック" pitchFamily="1" charset="-128"/>
              </a:rPr>
              <a:t>Mood Disorders and Co-Morbidity (cont.)</a:t>
            </a:r>
          </a:p>
        </p:txBody>
      </p:sp>
      <p:sp>
        <p:nvSpPr>
          <p:cNvPr id="306179"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Direct physical causes of depression include infections with the human immunodeficiency virus, or seizure disorders that damage the brain and central nervous system.  </a:t>
            </a:r>
          </a:p>
          <a:p>
            <a:pPr>
              <a:buFontTx/>
              <a:buChar char="•"/>
            </a:pPr>
            <a:r>
              <a:rPr lang="en-US" sz="2800" smtClean="0">
                <a:latin typeface="Arial" charset="0"/>
                <a:ea typeface="ＭＳ Ｐゴシック" pitchFamily="1" charset="-128"/>
              </a:rPr>
              <a:t>Psychological disorders such as anxiety disorders, eating disorders, and developmental disorders are often referred to as co-morbid disorders as they commonly occur with major depression.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p:txBody>
          <a:bodyPr/>
          <a:lstStyle/>
          <a:p>
            <a:r>
              <a:rPr lang="en-US" smtClean="0">
                <a:latin typeface="Arial" charset="0"/>
                <a:ea typeface="ＭＳ Ｐゴシック" pitchFamily="1" charset="-128"/>
              </a:rPr>
              <a:t>Mood Disorders and Medications</a:t>
            </a:r>
          </a:p>
        </p:txBody>
      </p:sp>
      <p:sp>
        <p:nvSpPr>
          <p:cNvPr id="161795"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Various prescription medications and substance abuse induce depression by altering brain function and regulation of hormones and neurotransmitters.  </a:t>
            </a:r>
          </a:p>
          <a:p>
            <a:pPr>
              <a:buFontTx/>
              <a:buChar char="•"/>
            </a:pPr>
            <a:r>
              <a:rPr lang="en-US" smtClean="0">
                <a:latin typeface="Arial" charset="0"/>
                <a:ea typeface="ＭＳ Ｐゴシック" pitchFamily="1" charset="-128"/>
              </a:rPr>
              <a:t>Heart medications, for example, alter neuronal responses to norepinephrine leading to fatigue and depressive symptoms.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idx="4294967295"/>
          </p:nvPr>
        </p:nvSpPr>
        <p:spPr/>
        <p:txBody>
          <a:bodyPr/>
          <a:lstStyle/>
          <a:p>
            <a:r>
              <a:rPr lang="en-US" smtClean="0">
                <a:latin typeface="Arial" charset="0"/>
                <a:ea typeface="ＭＳ Ｐゴシック" pitchFamily="1" charset="-128"/>
              </a:rPr>
              <a:t>Mood Disorders and Medications (cont.)</a:t>
            </a:r>
          </a:p>
        </p:txBody>
      </p:sp>
      <p:sp>
        <p:nvSpPr>
          <p:cNvPr id="308227"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Corticosteroid medications induce behavioral changes, psychosis, and major depression especially in susceptible individuals.   </a:t>
            </a:r>
          </a:p>
          <a:p>
            <a:pPr>
              <a:buFontTx/>
              <a:buChar char="•"/>
            </a:pPr>
            <a:r>
              <a:rPr lang="en-US" smtClean="0">
                <a:latin typeface="Arial" charset="0"/>
                <a:ea typeface="ＭＳ Ｐゴシック" pitchFamily="1" charset="-128"/>
              </a:rPr>
              <a:t>Alcoholic beverages as well as many commonly abused substances depress the central nervous system.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r>
              <a:rPr lang="en-US" smtClean="0">
                <a:latin typeface="Arial" charset="0"/>
                <a:ea typeface="ＭＳ Ｐゴシック" pitchFamily="1" charset="-128"/>
              </a:rPr>
              <a:t>Neurotransmitters</a:t>
            </a:r>
          </a:p>
        </p:txBody>
      </p:sp>
      <p:sp>
        <p:nvSpPr>
          <p:cNvPr id="36867" name="Rectangle 3"/>
          <p:cNvSpPr>
            <a:spLocks noGrp="1" noChangeArrowheads="1"/>
          </p:cNvSpPr>
          <p:nvPr>
            <p:ph type="body" idx="4294967295"/>
          </p:nvPr>
        </p:nvSpPr>
        <p:spPr>
          <a:xfrm>
            <a:off x="457200" y="1565275"/>
            <a:ext cx="8229600" cy="4530725"/>
          </a:xfrm>
        </p:spPr>
        <p:txBody>
          <a:bodyPr/>
          <a:lstStyle/>
          <a:p>
            <a:pPr>
              <a:buFontTx/>
              <a:buChar char="•"/>
            </a:pPr>
            <a:r>
              <a:rPr lang="en-US" sz="2800" smtClean="0">
                <a:latin typeface="Arial" charset="0"/>
                <a:ea typeface="ＭＳ Ｐゴシック" pitchFamily="1" charset="-128"/>
              </a:rPr>
              <a:t>Produced, stored, and released from </a:t>
            </a:r>
            <a:r>
              <a:rPr lang="en-US" sz="2800" b="1" smtClean="0">
                <a:latin typeface="Arial" charset="0"/>
                <a:ea typeface="ＭＳ Ｐゴシック" pitchFamily="1" charset="-128"/>
              </a:rPr>
              <a:t>neurons</a:t>
            </a:r>
            <a:r>
              <a:rPr lang="en-US" sz="2800" smtClean="0">
                <a:latin typeface="Arial" charset="0"/>
                <a:ea typeface="ＭＳ Ｐゴシック" pitchFamily="1" charset="-128"/>
              </a:rPr>
              <a:t> or nerves cells within the central and peripheral nervous system  </a:t>
            </a:r>
          </a:p>
          <a:p>
            <a:pPr>
              <a:buFontTx/>
              <a:buChar char="•"/>
            </a:pPr>
            <a:r>
              <a:rPr lang="en-US" sz="2800" smtClean="0">
                <a:latin typeface="Arial" charset="0"/>
                <a:ea typeface="ＭＳ Ｐゴシック" pitchFamily="1" charset="-128"/>
              </a:rPr>
              <a:t>Voluntary and involuntary physical and psychological processes, such as heart rate and blood pressure, behavior, emotions, mood, sleep, and sex drive, are regulated by intricate neurotransmitter activity.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p:txBody>
          <a:bodyPr/>
          <a:lstStyle/>
          <a:p>
            <a:r>
              <a:rPr lang="en-US" smtClean="0">
                <a:latin typeface="Arial" charset="0"/>
                <a:ea typeface="ＭＳ Ｐゴシック" pitchFamily="1" charset="-128"/>
              </a:rPr>
              <a:t>Treatment of Depression</a:t>
            </a:r>
            <a:endParaRPr lang="en-US" sz="4000" smtClean="0">
              <a:latin typeface="Arial" charset="0"/>
              <a:ea typeface="ＭＳ Ｐゴシック" pitchFamily="1" charset="-128"/>
            </a:endParaRPr>
          </a:p>
        </p:txBody>
      </p:sp>
      <p:sp>
        <p:nvSpPr>
          <p:cNvPr id="163843"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A trial of antidepressant medication that restores regulation of norepinephrine, dopamine, and or serotonin is indicated for most cases of major depression.  </a:t>
            </a:r>
          </a:p>
          <a:p>
            <a:pPr>
              <a:buFontTx/>
              <a:buChar char="•"/>
            </a:pPr>
            <a:r>
              <a:rPr lang="en-US" sz="2800" smtClean="0">
                <a:latin typeface="Arial" charset="0"/>
                <a:ea typeface="ＭＳ Ｐゴシック" pitchFamily="1" charset="-128"/>
              </a:rPr>
              <a:t>Optimal reduction of symptoms is usually noticed 14 to 21 days after starting medication.   Psychosocial treatment is often required to improve social functioning, to change depressive thought processes.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idx="4294967295"/>
          </p:nvPr>
        </p:nvSpPr>
        <p:spPr/>
        <p:txBody>
          <a:bodyPr/>
          <a:lstStyle/>
          <a:p>
            <a:r>
              <a:rPr lang="en-US" smtClean="0">
                <a:latin typeface="Arial" charset="0"/>
                <a:ea typeface="ＭＳ Ｐゴシック" pitchFamily="1" charset="-128"/>
              </a:rPr>
              <a:t>Bipolar Disorder</a:t>
            </a:r>
            <a:endParaRPr lang="en-US" sz="4000" smtClean="0">
              <a:latin typeface="Arial" charset="0"/>
              <a:ea typeface="ＭＳ Ｐゴシック" pitchFamily="1" charset="-128"/>
            </a:endParaRPr>
          </a:p>
        </p:txBody>
      </p:sp>
      <p:sp>
        <p:nvSpPr>
          <p:cNvPr id="167939"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Bipolar disorder, or manic-depressive illness, is a mood disorder that causes unusual shifts from depression, to mania, an overly elevated, energetic, irritable mood.  </a:t>
            </a:r>
          </a:p>
          <a:p>
            <a:pPr>
              <a:buFontTx/>
              <a:buChar char="•"/>
            </a:pPr>
            <a:r>
              <a:rPr lang="en-US" sz="2800" smtClean="0">
                <a:latin typeface="Arial" charset="0"/>
                <a:ea typeface="ＭＳ Ｐゴシック" pitchFamily="1" charset="-128"/>
              </a:rPr>
              <a:t>Periods of highs and lows are called episodes of mania and depression.  </a:t>
            </a:r>
          </a:p>
          <a:p>
            <a:pPr>
              <a:buFontTx/>
              <a:buChar char="•"/>
            </a:pPr>
            <a:r>
              <a:rPr lang="en-US" sz="2800" smtClean="0">
                <a:latin typeface="Arial" charset="0"/>
                <a:ea typeface="ＭＳ Ｐゴシック" pitchFamily="1" charset="-128"/>
              </a:rPr>
              <a:t>Bipolar disorder affects more than 2 million American adults. Bipolar disorder typically develops in late adolescence or early adulthood.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457200" y="5715000"/>
            <a:ext cx="8229600" cy="381000"/>
          </a:xfrm>
          <a:noFill/>
        </p:spPr>
        <p:txBody>
          <a:bodyPr/>
          <a:lstStyle/>
          <a:p>
            <a:r>
              <a:rPr lang="en-US" sz="1800" smtClean="0">
                <a:solidFill>
                  <a:schemeClr val="tx1"/>
                </a:solidFill>
                <a:latin typeface="Arial" charset="0"/>
                <a:ea typeface="ＭＳ Ｐゴシック" pitchFamily="1" charset="-128"/>
              </a:rPr>
              <a:t>Box 14-5: Symptoms of Mania</a:t>
            </a:r>
          </a:p>
        </p:txBody>
      </p:sp>
      <p:pic>
        <p:nvPicPr>
          <p:cNvPr id="174083" name="Picture 3" descr="box 14"/>
          <p:cNvPicPr>
            <a:picLocks noChangeAspect="1" noChangeArrowheads="1"/>
          </p:cNvPicPr>
          <p:nvPr/>
        </p:nvPicPr>
        <p:blipFill>
          <a:blip r:embed="rId3"/>
          <a:srcRect/>
          <a:stretch>
            <a:fillRect/>
          </a:stretch>
        </p:blipFill>
        <p:spPr bwMode="auto">
          <a:xfrm>
            <a:off x="2057400" y="228600"/>
            <a:ext cx="4968875" cy="54102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p:txBody>
          <a:bodyPr/>
          <a:lstStyle/>
          <a:p>
            <a:r>
              <a:rPr lang="en-US" smtClean="0">
                <a:latin typeface="Arial" charset="0"/>
                <a:ea typeface="ＭＳ Ｐゴシック" pitchFamily="1" charset="-128"/>
              </a:rPr>
              <a:t>Categories of Bipolar Disorder</a:t>
            </a:r>
          </a:p>
        </p:txBody>
      </p:sp>
      <p:sp>
        <p:nvSpPr>
          <p:cNvPr id="176131" name="Rectangle 3"/>
          <p:cNvSpPr>
            <a:spLocks noGrp="1" noChangeArrowheads="1"/>
          </p:cNvSpPr>
          <p:nvPr>
            <p:ph type="body" idx="4294967295"/>
          </p:nvPr>
        </p:nvSpPr>
        <p:spPr>
          <a:xfrm>
            <a:off x="457200" y="1600200"/>
            <a:ext cx="8229600" cy="4530725"/>
          </a:xfrm>
        </p:spPr>
        <p:txBody>
          <a:bodyPr/>
          <a:lstStyle/>
          <a:p>
            <a:pPr>
              <a:buFontTx/>
              <a:buChar char="•"/>
            </a:pPr>
            <a:r>
              <a:rPr lang="en-US" smtClean="0">
                <a:latin typeface="Arial" charset="0"/>
                <a:ea typeface="ＭＳ Ｐゴシック" pitchFamily="1" charset="-128"/>
              </a:rPr>
              <a:t>Bipolar I disorder is associated with periods of intense mania and depression that lasts for several weeks.   </a:t>
            </a:r>
          </a:p>
          <a:p>
            <a:pPr>
              <a:buFontTx/>
              <a:buChar char="•"/>
            </a:pPr>
            <a:r>
              <a:rPr lang="en-US" smtClean="0">
                <a:latin typeface="Arial" charset="0"/>
                <a:ea typeface="ＭＳ Ｐゴシック" pitchFamily="1" charset="-128"/>
              </a:rPr>
              <a:t>Bipolar II illness is associated with less severe episodes of mania, however depression may continue for several weeks.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idx="4294967295"/>
          </p:nvPr>
        </p:nvSpPr>
        <p:spPr/>
        <p:txBody>
          <a:bodyPr/>
          <a:lstStyle/>
          <a:p>
            <a:r>
              <a:rPr lang="en-US" smtClean="0">
                <a:latin typeface="Arial" charset="0"/>
                <a:ea typeface="ＭＳ Ｐゴシック" pitchFamily="1" charset="-128"/>
              </a:rPr>
              <a:t>Categories of Bipolar Disorder (cont.)</a:t>
            </a:r>
          </a:p>
        </p:txBody>
      </p:sp>
      <p:sp>
        <p:nvSpPr>
          <p:cNvPr id="350211" name="Rectangle 3"/>
          <p:cNvSpPr>
            <a:spLocks noGrp="1" noChangeArrowheads="1"/>
          </p:cNvSpPr>
          <p:nvPr>
            <p:ph type="body" idx="4294967295"/>
          </p:nvPr>
        </p:nvSpPr>
        <p:spPr>
          <a:xfrm>
            <a:off x="457200" y="1600200"/>
            <a:ext cx="8229600" cy="4530725"/>
          </a:xfrm>
        </p:spPr>
        <p:txBody>
          <a:bodyPr/>
          <a:lstStyle/>
          <a:p>
            <a:pPr>
              <a:buFontTx/>
              <a:buChar char="•"/>
            </a:pPr>
            <a:r>
              <a:rPr lang="en-US" smtClean="0">
                <a:latin typeface="Arial" charset="0"/>
                <a:ea typeface="ＭＳ Ｐゴシック" pitchFamily="1" charset="-128"/>
              </a:rPr>
              <a:t>A chronic fluctuating mood, with mild symptoms of both depression and mania, or cyclothymic disorder, often is undiagnosed and may eventually result in a more severe form of bipolar disorder.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p:txBody>
          <a:bodyPr/>
          <a:lstStyle/>
          <a:p>
            <a:r>
              <a:rPr lang="en-US" smtClean="0">
                <a:latin typeface="Arial" charset="0"/>
                <a:ea typeface="ＭＳ Ｐゴシック" pitchFamily="1" charset="-128"/>
              </a:rPr>
              <a:t>Etiology of Bipolar Disorder</a:t>
            </a:r>
          </a:p>
        </p:txBody>
      </p:sp>
      <p:sp>
        <p:nvSpPr>
          <p:cNvPr id="178179" name="Rectangle 3"/>
          <p:cNvSpPr>
            <a:spLocks noGrp="1" noChangeArrowheads="1"/>
          </p:cNvSpPr>
          <p:nvPr>
            <p:ph type="body" idx="4294967295"/>
          </p:nvPr>
        </p:nvSpPr>
        <p:spPr>
          <a:xfrm>
            <a:off x="457200" y="1646238"/>
            <a:ext cx="8229600" cy="4525962"/>
          </a:xfrm>
        </p:spPr>
        <p:txBody>
          <a:bodyPr/>
          <a:lstStyle/>
          <a:p>
            <a:pPr>
              <a:buFontTx/>
              <a:buChar char="•"/>
            </a:pPr>
            <a:r>
              <a:rPr lang="en-US" smtClean="0">
                <a:latin typeface="Arial" charset="0"/>
                <a:ea typeface="ＭＳ Ｐゴシック" pitchFamily="1" charset="-128"/>
              </a:rPr>
              <a:t>Genetic, biochemical, and environmental causes have been identified.   </a:t>
            </a:r>
          </a:p>
          <a:p>
            <a:pPr>
              <a:buFontTx/>
              <a:buChar char="•"/>
            </a:pPr>
            <a:r>
              <a:rPr lang="en-US" smtClean="0">
                <a:latin typeface="Arial" charset="0"/>
                <a:ea typeface="ＭＳ Ｐゴシック" pitchFamily="1" charset="-128"/>
              </a:rPr>
              <a:t>Several genes acting together may ultimately identify patients that develop bipolar illness.  </a:t>
            </a:r>
          </a:p>
          <a:p>
            <a:pPr>
              <a:buFontTx/>
              <a:buChar char="•"/>
            </a:pPr>
            <a:r>
              <a:rPr lang="en-US" smtClean="0">
                <a:latin typeface="Arial" charset="0"/>
                <a:ea typeface="ＭＳ Ｐゴシック" pitchFamily="1" charset="-128"/>
              </a:rPr>
              <a:t>Bipolar illness runs in families and stressful experiences may trigger some symptoms.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idx="4294967295"/>
          </p:nvPr>
        </p:nvSpPr>
        <p:spPr/>
        <p:txBody>
          <a:bodyPr/>
          <a:lstStyle/>
          <a:p>
            <a:r>
              <a:rPr lang="en-US" smtClean="0">
                <a:latin typeface="Arial" charset="0"/>
                <a:ea typeface="ＭＳ Ｐゴシック" pitchFamily="1" charset="-128"/>
              </a:rPr>
              <a:t>Etiology of Bipolar Disorder (cont.)</a:t>
            </a:r>
          </a:p>
        </p:txBody>
      </p:sp>
      <p:sp>
        <p:nvSpPr>
          <p:cNvPr id="348163" name="Rectangle 3"/>
          <p:cNvSpPr>
            <a:spLocks noGrp="1" noChangeArrowheads="1"/>
          </p:cNvSpPr>
          <p:nvPr>
            <p:ph type="body" idx="4294967295"/>
          </p:nvPr>
        </p:nvSpPr>
        <p:spPr>
          <a:xfrm>
            <a:off x="457200" y="1646238"/>
            <a:ext cx="8229600" cy="4525962"/>
          </a:xfrm>
        </p:spPr>
        <p:txBody>
          <a:bodyPr/>
          <a:lstStyle/>
          <a:p>
            <a:pPr>
              <a:buFontTx/>
              <a:buChar char="•"/>
            </a:pPr>
            <a:r>
              <a:rPr lang="en-US" smtClean="0">
                <a:latin typeface="Arial" charset="0"/>
                <a:ea typeface="ＭＳ Ｐゴシック" pitchFamily="1" charset="-128"/>
              </a:rPr>
              <a:t>Changes in neurotransmitter regulation that lead to bipolar illness may be affected by the presence of another illness, stress, substance abuse, changes in diet and exercise, and hormonal changes.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p:txBody>
          <a:bodyPr/>
          <a:lstStyle/>
          <a:p>
            <a:r>
              <a:rPr lang="en-US" smtClean="0">
                <a:latin typeface="Arial" charset="0"/>
                <a:ea typeface="ＭＳ Ｐゴシック" pitchFamily="1" charset="-128"/>
              </a:rPr>
              <a:t>Treatment of Bipolar Illness</a:t>
            </a:r>
            <a:endParaRPr lang="en-US" b="1" smtClean="0">
              <a:latin typeface="Arial" charset="0"/>
              <a:ea typeface="ＭＳ Ｐゴシック" pitchFamily="1" charset="-128"/>
            </a:endParaRPr>
          </a:p>
        </p:txBody>
      </p:sp>
      <p:sp>
        <p:nvSpPr>
          <p:cNvPr id="180227" name="Rectangle 3"/>
          <p:cNvSpPr>
            <a:spLocks noGrp="1" noChangeArrowheads="1"/>
          </p:cNvSpPr>
          <p:nvPr>
            <p:ph type="body" idx="4294967295"/>
          </p:nvPr>
        </p:nvSpPr>
        <p:spPr/>
        <p:txBody>
          <a:bodyPr/>
          <a:lstStyle/>
          <a:p>
            <a:pPr>
              <a:buFontTx/>
              <a:buChar char="•"/>
            </a:pPr>
            <a:r>
              <a:rPr lang="en-US" sz="2800" smtClean="0">
                <a:latin typeface="Arial" charset="0"/>
                <a:ea typeface="ＭＳ Ｐゴシック" pitchFamily="1" charset="-128"/>
              </a:rPr>
              <a:t>Prolonged treatment with medications called mood stabilizers, antidepressants, sedative medications or “sleep aids,” and major tranquilizers or antipsychotic medications  </a:t>
            </a:r>
          </a:p>
          <a:p>
            <a:pPr>
              <a:buFontTx/>
              <a:buChar char="•"/>
            </a:pPr>
            <a:r>
              <a:rPr lang="en-US" sz="2800" smtClean="0">
                <a:latin typeface="Arial" charset="0"/>
                <a:ea typeface="ＭＳ Ｐゴシック" pitchFamily="1" charset="-128"/>
              </a:rPr>
              <a:t>Family and individual patient counseling improves social functioning by providing psychological support and treatment that stabilize extreme characteristics of mania or depression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p:txBody>
          <a:bodyPr/>
          <a:lstStyle/>
          <a:p>
            <a:r>
              <a:rPr lang="en-US" smtClean="0">
                <a:latin typeface="Arial" charset="0"/>
                <a:ea typeface="ＭＳ Ｐゴシック" pitchFamily="1" charset="-128"/>
              </a:rPr>
              <a:t>Anxiety Disorders</a:t>
            </a:r>
            <a:endParaRPr lang="en-US" sz="4000" smtClean="0">
              <a:latin typeface="Arial" charset="0"/>
              <a:ea typeface="ＭＳ Ｐゴシック" pitchFamily="1" charset="-128"/>
            </a:endParaRPr>
          </a:p>
        </p:txBody>
      </p:sp>
      <p:sp>
        <p:nvSpPr>
          <p:cNvPr id="182275"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Includes a number of disorders where the primary feature is abnormal or inappropriate anxiety that interferes with daily school, work, recreational, and family activities.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idx="4294967295"/>
          </p:nvPr>
        </p:nvSpPr>
        <p:spPr/>
        <p:txBody>
          <a:bodyPr/>
          <a:lstStyle/>
          <a:p>
            <a:r>
              <a:rPr lang="en-US" smtClean="0">
                <a:latin typeface="Arial" charset="0"/>
                <a:ea typeface="ＭＳ Ｐゴシック" pitchFamily="1" charset="-128"/>
              </a:rPr>
              <a:t>Anxiety Disorders (cont.)</a:t>
            </a:r>
            <a:endParaRPr lang="en-US" sz="4000" smtClean="0">
              <a:latin typeface="Arial" charset="0"/>
              <a:ea typeface="ＭＳ Ｐゴシック" pitchFamily="1" charset="-128"/>
            </a:endParaRPr>
          </a:p>
        </p:txBody>
      </p:sp>
      <p:sp>
        <p:nvSpPr>
          <p:cNvPr id="346115" name="Rectangle 3"/>
          <p:cNvSpPr>
            <a:spLocks noGrp="1" noChangeArrowheads="1"/>
          </p:cNvSpPr>
          <p:nvPr>
            <p:ph type="body" idx="4294967295"/>
          </p:nvPr>
        </p:nvSpPr>
        <p:spPr/>
        <p:txBody>
          <a:bodyPr/>
          <a:lstStyle/>
          <a:p>
            <a:pPr>
              <a:buFontTx/>
              <a:buChar char="•"/>
            </a:pPr>
            <a:r>
              <a:rPr lang="en-US" smtClean="0">
                <a:latin typeface="Arial" charset="0"/>
                <a:ea typeface="ＭＳ Ｐゴシック" pitchFamily="1" charset="-128"/>
              </a:rPr>
              <a:t>Anxiety is a normal phenomenon where our mind and body reacts to flee from danger; also known as “fight or flight.”   </a:t>
            </a:r>
          </a:p>
          <a:p>
            <a:pPr lvl="1">
              <a:buSzPct val="90000"/>
            </a:pPr>
            <a:r>
              <a:rPr lang="en-US" smtClean="0">
                <a:latin typeface="Arial" charset="0"/>
                <a:ea typeface="ＭＳ Ｐゴシック" pitchFamily="1" charset="-128"/>
              </a:rPr>
              <a:t>Heart rate, respiratory rate, blood pressure, and muscle tension increases at the onset of a stressful event. Symptoms of anxiety become a problem when they occur without any recognizable cause or when the cause does not require an intense response. </a:t>
            </a:r>
          </a:p>
        </p:txBody>
      </p:sp>
    </p:spTree>
  </p:cSld>
  <p:clrMapOvr>
    <a:masterClrMapping/>
  </p:clrMapOvr>
</p:sld>
</file>

<file path=ppt/theme/theme1.xml><?xml version="1.0" encoding="utf-8"?>
<a:theme xmlns:a="http://schemas.openxmlformats.org/drawingml/2006/main" name="3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357EE"/>
      </a:hlink>
      <a:folHlink>
        <a:srgbClr val="9E3FCC"/>
      </a:folHlink>
    </a:clrScheme>
    <a:fontScheme name="3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zelman2</Template>
  <TotalTime>286</TotalTime>
  <Words>7090</Words>
  <Application>Microsoft Office PowerPoint</Application>
  <PresentationFormat>On-screen Show (4:3)</PresentationFormat>
  <Paragraphs>475</Paragraphs>
  <Slides>150</Slides>
  <Notes>150</Notes>
  <HiddenSlides>0</HiddenSlides>
  <MMClips>0</MMClips>
  <ScaleCrop>false</ScaleCrop>
  <HeadingPairs>
    <vt:vector size="4" baseType="variant">
      <vt:variant>
        <vt:lpstr>Theme</vt:lpstr>
      </vt:variant>
      <vt:variant>
        <vt:i4>1</vt:i4>
      </vt:variant>
      <vt:variant>
        <vt:lpstr>Slide Titles</vt:lpstr>
      </vt:variant>
      <vt:variant>
        <vt:i4>150</vt:i4>
      </vt:variant>
    </vt:vector>
  </HeadingPairs>
  <TitlesOfParts>
    <vt:vector size="151" baseType="lpstr">
      <vt:lpstr>3_Office Theme</vt:lpstr>
      <vt:lpstr>Mental Illness</vt:lpstr>
      <vt:lpstr>Mental Illness (cont.)</vt:lpstr>
      <vt:lpstr>Mental Illness (cont.)</vt:lpstr>
      <vt:lpstr>Box 14-1: Warning Signs of Mental Illness</vt:lpstr>
      <vt:lpstr>Diagnostic and Statistical Manual of Mental Disorders (DSM)</vt:lpstr>
      <vt:lpstr>Diagnostic and Statistical Manual of Mental Disorders (DSM) (cont.)</vt:lpstr>
      <vt:lpstr>Box 14-2: The Five-Axis System of Psychiatric Diagnoses</vt:lpstr>
      <vt:lpstr>Biological Basis for Mental Illness</vt:lpstr>
      <vt:lpstr>Neurotransmitters</vt:lpstr>
      <vt:lpstr>Neurotransmitters (cont.)</vt:lpstr>
      <vt:lpstr>Table 14-1: Neurotransmitters, Regulatory Actions, and Associated Psychiatric Disorders</vt:lpstr>
      <vt:lpstr>Environment and Mental Illness</vt:lpstr>
      <vt:lpstr>Environment and Mental Illness (cont.)</vt:lpstr>
      <vt:lpstr>Environment and Mental Illness (cont.)</vt:lpstr>
      <vt:lpstr>Environment and Mental Illness (cont.)</vt:lpstr>
      <vt:lpstr>Mental Illness in Childhood</vt:lpstr>
      <vt:lpstr>Mental Illness in Childhood (cont.)</vt:lpstr>
      <vt:lpstr>Mental Illness in Childhood (cont.)</vt:lpstr>
      <vt:lpstr>Disruptive Behavior Disorders</vt:lpstr>
      <vt:lpstr>Disruptive Behavior Disorders (cont.)</vt:lpstr>
      <vt:lpstr>Disruptive Behavior Disorders (cont.)</vt:lpstr>
      <vt:lpstr>Disruptive Behavior Disorders (cont.)</vt:lpstr>
      <vt:lpstr>Attention Deficit Hyperactivity Disorder (ADHD)</vt:lpstr>
      <vt:lpstr>Attention Deficit Hyperactivity Disorder (ADHD) (cont.)</vt:lpstr>
      <vt:lpstr>The DSM-IV Criteria for ADHD</vt:lpstr>
      <vt:lpstr>The DSM-IV Criteria for ADHD (cont.)</vt:lpstr>
      <vt:lpstr>ADHD Co-Morbidity  and Treatment</vt:lpstr>
      <vt:lpstr>ADHD Co-Morbidity  and Treatment (cont.)</vt:lpstr>
      <vt:lpstr>ADHD Co-Morbidity  and Treatment (cont.)</vt:lpstr>
      <vt:lpstr>Mental Retardation</vt:lpstr>
      <vt:lpstr>Autistic Disorder</vt:lpstr>
      <vt:lpstr>Autistic Disorder (cont.)</vt:lpstr>
      <vt:lpstr>Symptoms </vt:lpstr>
      <vt:lpstr>Treatment of Autism</vt:lpstr>
      <vt:lpstr>Tic Disorder</vt:lpstr>
      <vt:lpstr>Complications and Treatment  of Tic Disorders</vt:lpstr>
      <vt:lpstr>Complications and Treatment  of Tic Disorders (cont.)</vt:lpstr>
      <vt:lpstr>Dementia</vt:lpstr>
      <vt:lpstr>Dementia (cont.)</vt:lpstr>
      <vt:lpstr>Alzheimer’s Disease</vt:lpstr>
      <vt:lpstr>Alzheimer’s Disease (cont.)</vt:lpstr>
      <vt:lpstr>Alzheimer’s Disease (cont.)</vt:lpstr>
      <vt:lpstr>Risks for Alzheimer’s Disease</vt:lpstr>
      <vt:lpstr>Treatment of Alzheimer’s Disease</vt:lpstr>
      <vt:lpstr>Treatment of Alzheimer’s Disease (cont.)</vt:lpstr>
      <vt:lpstr>Substance Use Disorders</vt:lpstr>
      <vt:lpstr>PowerPoint Presentation</vt:lpstr>
      <vt:lpstr>Addiction</vt:lpstr>
      <vt:lpstr>Addiction (cont.)</vt:lpstr>
      <vt:lpstr>Addiction (cont.)</vt:lpstr>
      <vt:lpstr>Symptoms and Warning Signs</vt:lpstr>
      <vt:lpstr>Symptoms and Warning Signs (cont.)</vt:lpstr>
      <vt:lpstr>Symptoms and Warning Signs (cont.)</vt:lpstr>
      <vt:lpstr>Symptoms and Warning Signs (cont.)</vt:lpstr>
      <vt:lpstr>Triggers of Addiction</vt:lpstr>
      <vt:lpstr>Triggers of Addiction (cont.)</vt:lpstr>
      <vt:lpstr>Triggers of Addiction (cont.)</vt:lpstr>
      <vt:lpstr>Triggers of Addiction (cont.)</vt:lpstr>
      <vt:lpstr>Health Consequences of Addiction</vt:lpstr>
      <vt:lpstr>Health Consequences of Addiction (cont.)</vt:lpstr>
      <vt:lpstr>Treatment of Substance Abuse</vt:lpstr>
      <vt:lpstr>Schizophrenia </vt:lpstr>
      <vt:lpstr>Schizophrenia (cont.)</vt:lpstr>
      <vt:lpstr>Characteristic Presentation of Schizophrenia</vt:lpstr>
      <vt:lpstr>Characteristic Presentation of Schizophrenia (cont.)</vt:lpstr>
      <vt:lpstr>Schizophrenia Disturbances</vt:lpstr>
      <vt:lpstr>Schizophrenia Disturbances (cont.)</vt:lpstr>
      <vt:lpstr>Schizophrenia Disturbances (cont.)</vt:lpstr>
      <vt:lpstr>Box 14-3: Signs and Symptoms of Schizophrenia</vt:lpstr>
      <vt:lpstr>Development of Schizophrenia</vt:lpstr>
      <vt:lpstr>Development of Schizophrenia (cont.)</vt:lpstr>
      <vt:lpstr>Brain Abnormalities of Schizophrenia</vt:lpstr>
      <vt:lpstr>Brain Abnormalities of Schizophrenia (cont.)</vt:lpstr>
      <vt:lpstr>Treatment of Schizophrenia</vt:lpstr>
      <vt:lpstr>Treatment of Schizophrenia (cont.)</vt:lpstr>
      <vt:lpstr>Mood Disorders</vt:lpstr>
      <vt:lpstr>Major Depression </vt:lpstr>
      <vt:lpstr>Major Depression (cont.) </vt:lpstr>
      <vt:lpstr>Major Depression (cont.)</vt:lpstr>
      <vt:lpstr>Major Depression (cont.)</vt:lpstr>
      <vt:lpstr>Subcategories of Depression</vt:lpstr>
      <vt:lpstr>Subcategories of Depression (cont.)</vt:lpstr>
      <vt:lpstr>Box 14-4: Symptoms of Major Depression</vt:lpstr>
      <vt:lpstr>Etiology of Depression</vt:lpstr>
      <vt:lpstr>Etiology of Depression (cont.)</vt:lpstr>
      <vt:lpstr>Mood Disorders and Co-Morbidity</vt:lpstr>
      <vt:lpstr>Mood Disorders and Co-Morbidity (cont.)</vt:lpstr>
      <vt:lpstr>Mood Disorders and Medications</vt:lpstr>
      <vt:lpstr>Mood Disorders and Medications (cont.)</vt:lpstr>
      <vt:lpstr>Treatment of Depression</vt:lpstr>
      <vt:lpstr>Bipolar Disorder</vt:lpstr>
      <vt:lpstr>Box 14-5: Symptoms of Mania</vt:lpstr>
      <vt:lpstr>Categories of Bipolar Disorder</vt:lpstr>
      <vt:lpstr>Categories of Bipolar Disorder (cont.)</vt:lpstr>
      <vt:lpstr>Etiology of Bipolar Disorder</vt:lpstr>
      <vt:lpstr>Etiology of Bipolar Disorder (cont.)</vt:lpstr>
      <vt:lpstr>Treatment of Bipolar Illness</vt:lpstr>
      <vt:lpstr>Anxiety Disorders</vt:lpstr>
      <vt:lpstr>Anxiety Disorders (cont.)</vt:lpstr>
      <vt:lpstr>Types of Anxiety Disorders</vt:lpstr>
      <vt:lpstr>Types of Anxiety Disorders (cont.)</vt:lpstr>
      <vt:lpstr>Etiology of Anxiety Disorders</vt:lpstr>
      <vt:lpstr>Pathophysiology and Etiology of Anxiety Disorders</vt:lpstr>
      <vt:lpstr>Pathophysiology and Etiology of Anxiety Disorders (cont.)</vt:lpstr>
      <vt:lpstr>Pathophysiology and Etiology of Anxiety Disorders (cont.)</vt:lpstr>
      <vt:lpstr>Generalized Anxiety Disorder</vt:lpstr>
      <vt:lpstr>Treatment of Anxiety Disorders</vt:lpstr>
      <vt:lpstr>Treatment of Anxiety Disorders (cont.)</vt:lpstr>
      <vt:lpstr>Panic Disorder</vt:lpstr>
      <vt:lpstr>Panic Disorder (cont.)</vt:lpstr>
      <vt:lpstr>Phobic Disorders</vt:lpstr>
      <vt:lpstr>Phobic Disorders (cont.)</vt:lpstr>
      <vt:lpstr>Social Phobia</vt:lpstr>
      <vt:lpstr>Obsessive Compulsive Disorder</vt:lpstr>
      <vt:lpstr>Obsessive Compulsive Disorder (cont.)</vt:lpstr>
      <vt:lpstr>Post-traumatic Stress Disorder</vt:lpstr>
      <vt:lpstr>Post-traumatic Stress Disorder (cont.)</vt:lpstr>
      <vt:lpstr>Sensitivity and Neurotransmission</vt:lpstr>
      <vt:lpstr>Eating Disorders</vt:lpstr>
      <vt:lpstr>Anorexia Nervosa</vt:lpstr>
      <vt:lpstr>Signs and Symptoms of  Anorexia Nervosa</vt:lpstr>
      <vt:lpstr>Signs and Symptoms of  Anorexia Nervosa (cont.)</vt:lpstr>
      <vt:lpstr>Bulimia Nervosa</vt:lpstr>
      <vt:lpstr>Bulimia Nervosa (cont.)</vt:lpstr>
      <vt:lpstr>Medical Consequences of Bulimia Nervosa</vt:lpstr>
      <vt:lpstr>Medical Consequences of Bulimia Nervosa (cont.)</vt:lpstr>
      <vt:lpstr>Psychological and Interpersonal Issues—Etiology</vt:lpstr>
      <vt:lpstr>Psychological and Interpersonal Issues—Etiology (cont.)</vt:lpstr>
      <vt:lpstr>Biological Basis of Eating Behavior</vt:lpstr>
      <vt:lpstr>Biological Basis of Eating Behavior (cont.)</vt:lpstr>
      <vt:lpstr>Treatment of Eating Disorders</vt:lpstr>
      <vt:lpstr>Treatment of Eating Disorders (cont.)</vt:lpstr>
      <vt:lpstr>Personality Disorders</vt:lpstr>
      <vt:lpstr>Personality Disorders (cont.)</vt:lpstr>
      <vt:lpstr>Cluster A – Paranoid and Schizoid</vt:lpstr>
      <vt:lpstr>Cluster A – Paranoid and Schizoid (cont.)</vt:lpstr>
      <vt:lpstr>Cluster B – Antisocial, Borderline, Histrionic, and Narcissistic</vt:lpstr>
      <vt:lpstr>Borderline Personality</vt:lpstr>
      <vt:lpstr>Borderline Personality (cont.)</vt:lpstr>
      <vt:lpstr>Histrionic Personality</vt:lpstr>
      <vt:lpstr>Narcissistic Personality</vt:lpstr>
      <vt:lpstr>Cluster C—Avoidant, Dependent, and Obsessive-Compulsive</vt:lpstr>
      <vt:lpstr>Dependent Personality</vt:lpstr>
      <vt:lpstr>Obsessive-Compulsive Personality</vt:lpstr>
      <vt:lpstr>Treatment of Personality Disorders</vt:lpstr>
      <vt:lpstr>Suicide</vt:lpstr>
      <vt:lpstr>Suicide (cont.)</vt:lpstr>
      <vt:lpstr>Warning Signs of Suicide</vt:lpstr>
      <vt:lpstr>Diagnostic Tests for Mental Illness</vt:lpstr>
      <vt:lpstr>Diagnostic Tests for Mental Illness (cont.)</vt:lpstr>
    </vt:vector>
  </TitlesOfParts>
  <Company>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dc:creator>
  <cp:lastModifiedBy>Kimberly Traylor</cp:lastModifiedBy>
  <cp:revision>43</cp:revision>
  <dcterms:created xsi:type="dcterms:W3CDTF">2009-01-27T17:26:19Z</dcterms:created>
  <dcterms:modified xsi:type="dcterms:W3CDTF">2014-08-08T18:25:02Z</dcterms:modified>
</cp:coreProperties>
</file>