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2EA24C-F717-4CA7-BDEB-CCA82EDD2509}"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2F933C-218C-4AC3-91BC-4248C5E867DA}" type="slidenum">
              <a:rPr lang="en-US" smtClean="0"/>
              <a:t>‹#›</a:t>
            </a:fld>
            <a:endParaRPr lang="en-US"/>
          </a:p>
        </p:txBody>
      </p:sp>
    </p:spTree>
    <p:extLst>
      <p:ext uri="{BB962C8B-B14F-4D97-AF65-F5344CB8AC3E}">
        <p14:creationId xmlns:p14="http://schemas.microsoft.com/office/powerpoint/2010/main" val="2971351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2EA24C-F717-4CA7-BDEB-CCA82EDD2509}"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2F933C-218C-4AC3-91BC-4248C5E867DA}" type="slidenum">
              <a:rPr lang="en-US" smtClean="0"/>
              <a:t>‹#›</a:t>
            </a:fld>
            <a:endParaRPr lang="en-US"/>
          </a:p>
        </p:txBody>
      </p:sp>
    </p:spTree>
    <p:extLst>
      <p:ext uri="{BB962C8B-B14F-4D97-AF65-F5344CB8AC3E}">
        <p14:creationId xmlns:p14="http://schemas.microsoft.com/office/powerpoint/2010/main" val="569001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2EA24C-F717-4CA7-BDEB-CCA82EDD2509}"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2F933C-218C-4AC3-91BC-4248C5E867DA}" type="slidenum">
              <a:rPr lang="en-US" smtClean="0"/>
              <a:t>‹#›</a:t>
            </a:fld>
            <a:endParaRPr lang="en-US"/>
          </a:p>
        </p:txBody>
      </p:sp>
    </p:spTree>
    <p:extLst>
      <p:ext uri="{BB962C8B-B14F-4D97-AF65-F5344CB8AC3E}">
        <p14:creationId xmlns:p14="http://schemas.microsoft.com/office/powerpoint/2010/main" val="1081098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2EA24C-F717-4CA7-BDEB-CCA82EDD2509}"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2F933C-218C-4AC3-91BC-4248C5E867DA}" type="slidenum">
              <a:rPr lang="en-US" smtClean="0"/>
              <a:t>‹#›</a:t>
            </a:fld>
            <a:endParaRPr lang="en-US"/>
          </a:p>
        </p:txBody>
      </p:sp>
    </p:spTree>
    <p:extLst>
      <p:ext uri="{BB962C8B-B14F-4D97-AF65-F5344CB8AC3E}">
        <p14:creationId xmlns:p14="http://schemas.microsoft.com/office/powerpoint/2010/main" val="406903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2EA24C-F717-4CA7-BDEB-CCA82EDD2509}"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2F933C-218C-4AC3-91BC-4248C5E867DA}" type="slidenum">
              <a:rPr lang="en-US" smtClean="0"/>
              <a:t>‹#›</a:t>
            </a:fld>
            <a:endParaRPr lang="en-US"/>
          </a:p>
        </p:txBody>
      </p:sp>
    </p:spTree>
    <p:extLst>
      <p:ext uri="{BB962C8B-B14F-4D97-AF65-F5344CB8AC3E}">
        <p14:creationId xmlns:p14="http://schemas.microsoft.com/office/powerpoint/2010/main" val="860441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2EA24C-F717-4CA7-BDEB-CCA82EDD2509}" type="datetimeFigureOut">
              <a:rPr lang="en-US" smtClean="0"/>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2F933C-218C-4AC3-91BC-4248C5E867DA}" type="slidenum">
              <a:rPr lang="en-US" smtClean="0"/>
              <a:t>‹#›</a:t>
            </a:fld>
            <a:endParaRPr lang="en-US"/>
          </a:p>
        </p:txBody>
      </p:sp>
    </p:spTree>
    <p:extLst>
      <p:ext uri="{BB962C8B-B14F-4D97-AF65-F5344CB8AC3E}">
        <p14:creationId xmlns:p14="http://schemas.microsoft.com/office/powerpoint/2010/main" val="83847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2EA24C-F717-4CA7-BDEB-CCA82EDD2509}" type="datetimeFigureOut">
              <a:rPr lang="en-US" smtClean="0"/>
              <a:t>10/16/2014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2F933C-218C-4AC3-91BC-4248C5E867DA}" type="slidenum">
              <a:rPr lang="en-US" smtClean="0"/>
              <a:t>‹#›</a:t>
            </a:fld>
            <a:endParaRPr lang="en-US"/>
          </a:p>
        </p:txBody>
      </p:sp>
    </p:spTree>
    <p:extLst>
      <p:ext uri="{BB962C8B-B14F-4D97-AF65-F5344CB8AC3E}">
        <p14:creationId xmlns:p14="http://schemas.microsoft.com/office/powerpoint/2010/main" val="78993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2EA24C-F717-4CA7-BDEB-CCA82EDD2509}" type="datetimeFigureOut">
              <a:rPr lang="en-US" smtClean="0"/>
              <a:t>10/16/2014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2F933C-218C-4AC3-91BC-4248C5E867DA}" type="slidenum">
              <a:rPr lang="en-US" smtClean="0"/>
              <a:t>‹#›</a:t>
            </a:fld>
            <a:endParaRPr lang="en-US"/>
          </a:p>
        </p:txBody>
      </p:sp>
    </p:spTree>
    <p:extLst>
      <p:ext uri="{BB962C8B-B14F-4D97-AF65-F5344CB8AC3E}">
        <p14:creationId xmlns:p14="http://schemas.microsoft.com/office/powerpoint/2010/main" val="3185735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2EA24C-F717-4CA7-BDEB-CCA82EDD2509}" type="datetimeFigureOut">
              <a:rPr lang="en-US" smtClean="0"/>
              <a:t>10/16/2014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2F933C-218C-4AC3-91BC-4248C5E867DA}" type="slidenum">
              <a:rPr lang="en-US" smtClean="0"/>
              <a:t>‹#›</a:t>
            </a:fld>
            <a:endParaRPr lang="en-US"/>
          </a:p>
        </p:txBody>
      </p:sp>
    </p:spTree>
    <p:extLst>
      <p:ext uri="{BB962C8B-B14F-4D97-AF65-F5344CB8AC3E}">
        <p14:creationId xmlns:p14="http://schemas.microsoft.com/office/powerpoint/2010/main" val="3959007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2EA24C-F717-4CA7-BDEB-CCA82EDD2509}" type="datetimeFigureOut">
              <a:rPr lang="en-US" smtClean="0"/>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2F933C-218C-4AC3-91BC-4248C5E867DA}" type="slidenum">
              <a:rPr lang="en-US" smtClean="0"/>
              <a:t>‹#›</a:t>
            </a:fld>
            <a:endParaRPr lang="en-US"/>
          </a:p>
        </p:txBody>
      </p:sp>
    </p:spTree>
    <p:extLst>
      <p:ext uri="{BB962C8B-B14F-4D97-AF65-F5344CB8AC3E}">
        <p14:creationId xmlns:p14="http://schemas.microsoft.com/office/powerpoint/2010/main" val="1734049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2EA24C-F717-4CA7-BDEB-CCA82EDD2509}" type="datetimeFigureOut">
              <a:rPr lang="en-US" smtClean="0"/>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2F933C-218C-4AC3-91BC-4248C5E867DA}" type="slidenum">
              <a:rPr lang="en-US" smtClean="0"/>
              <a:t>‹#›</a:t>
            </a:fld>
            <a:endParaRPr lang="en-US"/>
          </a:p>
        </p:txBody>
      </p:sp>
    </p:spTree>
    <p:extLst>
      <p:ext uri="{BB962C8B-B14F-4D97-AF65-F5344CB8AC3E}">
        <p14:creationId xmlns:p14="http://schemas.microsoft.com/office/powerpoint/2010/main" val="91260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2EA24C-F717-4CA7-BDEB-CCA82EDD2509}" type="datetimeFigureOut">
              <a:rPr lang="en-US" smtClean="0"/>
              <a:t>10/16/2014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2F933C-218C-4AC3-91BC-4248C5E867DA}" type="slidenum">
              <a:rPr lang="en-US" smtClean="0"/>
              <a:t>‹#›</a:t>
            </a:fld>
            <a:endParaRPr lang="en-US"/>
          </a:p>
        </p:txBody>
      </p:sp>
    </p:spTree>
    <p:extLst>
      <p:ext uri="{BB962C8B-B14F-4D97-AF65-F5344CB8AC3E}">
        <p14:creationId xmlns:p14="http://schemas.microsoft.com/office/powerpoint/2010/main" val="773117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nzImo8kSXiU" TargetMode="External"/><Relationship Id="rId2" Type="http://schemas.openxmlformats.org/officeDocument/2006/relationships/hyperlink" Target="https://www.youtube.com/watch?v=wrY8nZuZMFY" TargetMode="External"/><Relationship Id="rId1" Type="http://schemas.openxmlformats.org/officeDocument/2006/relationships/slideLayout" Target="../slideLayouts/slideLayout2.xml"/><Relationship Id="rId6" Type="http://schemas.openxmlformats.org/officeDocument/2006/relationships/hyperlink" Target="https://www.youtube.com/watch?v=BzPeA9oQNl8" TargetMode="External"/><Relationship Id="rId5" Type="http://schemas.openxmlformats.org/officeDocument/2006/relationships/hyperlink" Target="https://www.youtube.com/watch?v=c5KqwhX1dvk" TargetMode="External"/><Relationship Id="rId4" Type="http://schemas.openxmlformats.org/officeDocument/2006/relationships/hyperlink" Target="https://www.youtube.com/watch?v=XU3QMYfOdC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Abiotic Cycles</a:t>
            </a:r>
            <a:endParaRPr lang="en-US" dirty="0"/>
          </a:p>
        </p:txBody>
      </p:sp>
      <p:sp>
        <p:nvSpPr>
          <p:cNvPr id="3" name="Content Placeholder 2"/>
          <p:cNvSpPr>
            <a:spLocks noGrp="1"/>
          </p:cNvSpPr>
          <p:nvPr>
            <p:ph idx="1"/>
          </p:nvPr>
        </p:nvSpPr>
        <p:spPr>
          <a:noFill/>
        </p:spPr>
        <p:txBody>
          <a:bodyPr>
            <a:normAutofit lnSpcReduction="10000"/>
          </a:bodyPr>
          <a:lstStyle/>
          <a:p>
            <a:pPr marL="0" indent="0" algn="ctr">
              <a:buNone/>
            </a:pPr>
            <a:r>
              <a:rPr lang="en-US" dirty="0" smtClean="0"/>
              <a:t>There are 6 major Abiotic cycles</a:t>
            </a:r>
          </a:p>
          <a:p>
            <a:pPr marL="0" indent="0" algn="ctr">
              <a:buNone/>
            </a:pPr>
            <a:endParaRPr lang="en-US" dirty="0" smtClean="0"/>
          </a:p>
          <a:p>
            <a:r>
              <a:rPr lang="en-US" dirty="0" smtClean="0"/>
              <a:t>Hydrologic (Water) Cycle</a:t>
            </a:r>
          </a:p>
          <a:p>
            <a:r>
              <a:rPr lang="en-US" dirty="0" smtClean="0"/>
              <a:t>Carbon Cycle</a:t>
            </a:r>
          </a:p>
          <a:p>
            <a:r>
              <a:rPr lang="en-US" dirty="0" smtClean="0"/>
              <a:t>Nitrogen Cycle</a:t>
            </a:r>
          </a:p>
          <a:p>
            <a:r>
              <a:rPr lang="en-US" dirty="0" smtClean="0"/>
              <a:t>Phosphorus Cycle</a:t>
            </a:r>
          </a:p>
          <a:p>
            <a:r>
              <a:rPr lang="en-US" dirty="0" smtClean="0"/>
              <a:t>Sulfur Cycle</a:t>
            </a:r>
          </a:p>
          <a:p>
            <a:r>
              <a:rPr lang="en-US" dirty="0" smtClean="0"/>
              <a:t>Rock Cycle</a:t>
            </a:r>
            <a:endParaRPr lang="en-US" dirty="0"/>
          </a:p>
        </p:txBody>
      </p:sp>
    </p:spTree>
    <p:extLst>
      <p:ext uri="{BB962C8B-B14F-4D97-AF65-F5344CB8AC3E}">
        <p14:creationId xmlns:p14="http://schemas.microsoft.com/office/powerpoint/2010/main" val="3337860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Nitrogen Cycle</a:t>
            </a:r>
            <a:endParaRPr lang="en-US" dirty="0"/>
          </a:p>
        </p:txBody>
      </p:sp>
      <p:sp>
        <p:nvSpPr>
          <p:cNvPr id="3" name="Content Placeholder 2"/>
          <p:cNvSpPr>
            <a:spLocks noGrp="1"/>
          </p:cNvSpPr>
          <p:nvPr>
            <p:ph idx="1"/>
          </p:nvPr>
        </p:nvSpPr>
        <p:spPr>
          <a:solidFill>
            <a:schemeClr val="accent6">
              <a:lumMod val="60000"/>
              <a:lumOff val="40000"/>
            </a:schemeClr>
          </a:solidFill>
        </p:spPr>
        <p:txBody>
          <a:bodyPr>
            <a:normAutofit lnSpcReduction="10000"/>
          </a:bodyPr>
          <a:lstStyle/>
          <a:p>
            <a:pPr marL="0" indent="0">
              <a:buNone/>
            </a:pPr>
            <a:r>
              <a:rPr lang="en-US" sz="2400" b="1" dirty="0" smtClean="0">
                <a:solidFill>
                  <a:srgbClr val="00B050"/>
                </a:solidFill>
              </a:rPr>
              <a:t>Nitrogen Fixation</a:t>
            </a:r>
            <a:r>
              <a:rPr lang="en-US" sz="2400" dirty="0" smtClean="0"/>
              <a:t> – combining N</a:t>
            </a:r>
            <a:r>
              <a:rPr lang="en-US" sz="2400" baseline="-25000" dirty="0" smtClean="0"/>
              <a:t>2</a:t>
            </a:r>
            <a:r>
              <a:rPr lang="en-US" sz="2400" dirty="0" smtClean="0"/>
              <a:t> gas with H to make NH</a:t>
            </a:r>
            <a:r>
              <a:rPr lang="en-US" sz="2400" baseline="-25000" dirty="0" smtClean="0"/>
              <a:t>3 </a:t>
            </a:r>
            <a:r>
              <a:rPr lang="en-US" sz="2400" dirty="0" smtClean="0"/>
              <a:t>which some is converted into NH</a:t>
            </a:r>
            <a:r>
              <a:rPr lang="en-US" sz="2400" baseline="-25000" dirty="0" smtClean="0"/>
              <a:t>4</a:t>
            </a:r>
            <a:r>
              <a:rPr lang="en-US" sz="2400" baseline="30000" dirty="0" smtClean="0"/>
              <a:t>+</a:t>
            </a:r>
            <a:r>
              <a:rPr lang="en-US" sz="2400" dirty="0" smtClean="0"/>
              <a:t> </a:t>
            </a:r>
            <a:endParaRPr lang="en-US" sz="2400" baseline="-25000" dirty="0" smtClean="0"/>
          </a:p>
          <a:p>
            <a:pPr marL="0" indent="0">
              <a:buNone/>
            </a:pPr>
            <a:endParaRPr lang="en-US" sz="2400" dirty="0"/>
          </a:p>
          <a:p>
            <a:pPr marL="0" indent="0">
              <a:buNone/>
            </a:pPr>
            <a:r>
              <a:rPr lang="en-US" sz="2400" b="1" dirty="0" smtClean="0">
                <a:solidFill>
                  <a:srgbClr val="00B050"/>
                </a:solidFill>
              </a:rPr>
              <a:t>Ammonification</a:t>
            </a:r>
            <a:r>
              <a:rPr lang="en-US" sz="2400" dirty="0" smtClean="0"/>
              <a:t> – conversion of detritus into simpler N containing inorganic compounds NH</a:t>
            </a:r>
            <a:r>
              <a:rPr lang="en-US" sz="2400" baseline="-25000" dirty="0" smtClean="0"/>
              <a:t>3</a:t>
            </a:r>
            <a:r>
              <a:rPr lang="en-US" sz="2400" dirty="0" smtClean="0"/>
              <a:t> and NH</a:t>
            </a:r>
            <a:r>
              <a:rPr lang="en-US" sz="2400" baseline="-25000" dirty="0" smtClean="0"/>
              <a:t>4</a:t>
            </a:r>
            <a:r>
              <a:rPr lang="en-US" sz="2400" baseline="30000" dirty="0"/>
              <a:t>+</a:t>
            </a:r>
            <a:endParaRPr lang="en-US" sz="2400" dirty="0" smtClean="0"/>
          </a:p>
          <a:p>
            <a:pPr marL="0" indent="0">
              <a:buNone/>
            </a:pPr>
            <a:endParaRPr lang="en-US" sz="2400" dirty="0" smtClean="0"/>
          </a:p>
          <a:p>
            <a:pPr marL="0" indent="0">
              <a:buNone/>
            </a:pPr>
            <a:r>
              <a:rPr lang="en-US" sz="2400" b="1" dirty="0" smtClean="0">
                <a:solidFill>
                  <a:srgbClr val="00B050"/>
                </a:solidFill>
              </a:rPr>
              <a:t>Nitrification</a:t>
            </a:r>
            <a:r>
              <a:rPr lang="en-US" sz="2400" dirty="0" smtClean="0"/>
              <a:t> – a two step process where special bacteria convert NH</a:t>
            </a:r>
            <a:r>
              <a:rPr lang="en-US" sz="2400" baseline="-25000" dirty="0" smtClean="0"/>
              <a:t>3</a:t>
            </a:r>
            <a:r>
              <a:rPr lang="en-US" sz="2400" dirty="0" smtClean="0"/>
              <a:t> and NH</a:t>
            </a:r>
            <a:r>
              <a:rPr lang="en-US" sz="2400" baseline="-25000" dirty="0" smtClean="0"/>
              <a:t>4</a:t>
            </a:r>
            <a:r>
              <a:rPr lang="en-US" sz="2400" baseline="30000" dirty="0" smtClean="0"/>
              <a:t>+</a:t>
            </a:r>
            <a:r>
              <a:rPr lang="en-US" sz="2400" dirty="0" smtClean="0"/>
              <a:t> </a:t>
            </a:r>
            <a:r>
              <a:rPr lang="en-US" sz="2400" dirty="0" smtClean="0"/>
              <a:t>into NO</a:t>
            </a:r>
            <a:r>
              <a:rPr lang="en-US" sz="2400" baseline="-25000" dirty="0" smtClean="0"/>
              <a:t>2</a:t>
            </a:r>
            <a:r>
              <a:rPr lang="en-US" sz="2400" baseline="30000" dirty="0" smtClean="0"/>
              <a:t>-</a:t>
            </a:r>
            <a:r>
              <a:rPr lang="en-US" sz="2400" dirty="0" smtClean="0"/>
              <a:t> and </a:t>
            </a:r>
            <a:r>
              <a:rPr lang="en-US" sz="2400" dirty="0" smtClean="0"/>
              <a:t>NO</a:t>
            </a:r>
            <a:r>
              <a:rPr lang="en-US" sz="2400" baseline="-25000" dirty="0" smtClean="0"/>
              <a:t>3</a:t>
            </a:r>
            <a:r>
              <a:rPr lang="en-US" sz="2400" baseline="30000" dirty="0" smtClean="0"/>
              <a:t>-</a:t>
            </a:r>
            <a:r>
              <a:rPr lang="en-US" sz="2400" baseline="-25000" dirty="0" smtClean="0"/>
              <a:t> </a:t>
            </a:r>
            <a:r>
              <a:rPr lang="en-US" sz="2400" dirty="0" smtClean="0"/>
              <a:t> </a:t>
            </a:r>
            <a:r>
              <a:rPr lang="en-US" sz="2400" dirty="0" smtClean="0"/>
              <a:t>for use by plants.</a:t>
            </a:r>
          </a:p>
          <a:p>
            <a:pPr marL="0" indent="0">
              <a:buNone/>
            </a:pPr>
            <a:endParaRPr lang="en-US" sz="2400" dirty="0"/>
          </a:p>
          <a:p>
            <a:pPr marL="0" indent="0">
              <a:buNone/>
            </a:pPr>
            <a:r>
              <a:rPr lang="en-US" sz="2400" b="1" dirty="0" smtClean="0">
                <a:solidFill>
                  <a:srgbClr val="00B050"/>
                </a:solidFill>
              </a:rPr>
              <a:t>Denitrification</a:t>
            </a:r>
            <a:r>
              <a:rPr lang="en-US" sz="2400" dirty="0" smtClean="0"/>
              <a:t> – conversion of NH</a:t>
            </a:r>
            <a:r>
              <a:rPr lang="en-US" sz="2400" baseline="-25000" dirty="0" smtClean="0"/>
              <a:t>4</a:t>
            </a:r>
            <a:r>
              <a:rPr lang="en-US" sz="2400" baseline="30000" dirty="0" smtClean="0"/>
              <a:t>+</a:t>
            </a:r>
            <a:r>
              <a:rPr lang="en-US" sz="2400" dirty="0" smtClean="0"/>
              <a:t> and NH</a:t>
            </a:r>
            <a:r>
              <a:rPr lang="en-US" sz="2400" baseline="-25000" dirty="0" smtClean="0"/>
              <a:t>3</a:t>
            </a:r>
            <a:r>
              <a:rPr lang="en-US" sz="2400" dirty="0" smtClean="0"/>
              <a:t> back into </a:t>
            </a:r>
            <a:r>
              <a:rPr lang="en-US" sz="2400" dirty="0" smtClean="0"/>
              <a:t>NO</a:t>
            </a:r>
            <a:r>
              <a:rPr lang="en-US" sz="2400" baseline="-25000" dirty="0" smtClean="0"/>
              <a:t>2</a:t>
            </a:r>
            <a:r>
              <a:rPr lang="en-US" sz="2400" baseline="30000" dirty="0" smtClean="0"/>
              <a:t>-</a:t>
            </a:r>
            <a:r>
              <a:rPr lang="en-US" sz="2400" dirty="0" smtClean="0"/>
              <a:t> </a:t>
            </a:r>
            <a:r>
              <a:rPr lang="en-US" sz="2400" dirty="0" smtClean="0"/>
              <a:t>and NO</a:t>
            </a:r>
            <a:r>
              <a:rPr lang="en-US" sz="2400" baseline="-25000" dirty="0" smtClean="0"/>
              <a:t>3</a:t>
            </a:r>
            <a:r>
              <a:rPr lang="en-US" sz="2400" baseline="30000" dirty="0" smtClean="0"/>
              <a:t>-</a:t>
            </a:r>
            <a:r>
              <a:rPr lang="en-US" sz="2400" dirty="0" smtClean="0"/>
              <a:t> and then into N</a:t>
            </a:r>
            <a:r>
              <a:rPr lang="en-US" sz="2400" baseline="-25000" dirty="0" smtClean="0"/>
              <a:t>2</a:t>
            </a:r>
            <a:r>
              <a:rPr lang="en-US" sz="2400" dirty="0" smtClean="0"/>
              <a:t> and N</a:t>
            </a:r>
            <a:r>
              <a:rPr lang="en-US" sz="2400" baseline="-25000" dirty="0" smtClean="0"/>
              <a:t>2</a:t>
            </a:r>
            <a:r>
              <a:rPr lang="en-US" sz="2400" dirty="0" smtClean="0"/>
              <a:t>O which releases to the atmosphere</a:t>
            </a:r>
            <a:endParaRPr lang="en-US" sz="2400" dirty="0"/>
          </a:p>
        </p:txBody>
      </p:sp>
    </p:spTree>
    <p:extLst>
      <p:ext uri="{BB962C8B-B14F-4D97-AF65-F5344CB8AC3E}">
        <p14:creationId xmlns:p14="http://schemas.microsoft.com/office/powerpoint/2010/main" val="4286405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Phosphorus Cycle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447800"/>
            <a:ext cx="9144000" cy="5410200"/>
          </a:xfrm>
        </p:spPr>
      </p:pic>
    </p:spTree>
    <p:extLst>
      <p:ext uri="{BB962C8B-B14F-4D97-AF65-F5344CB8AC3E}">
        <p14:creationId xmlns:p14="http://schemas.microsoft.com/office/powerpoint/2010/main" val="974713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Phosphorus Cycle</a:t>
            </a:r>
            <a:endParaRPr lang="en-US" dirty="0"/>
          </a:p>
        </p:txBody>
      </p:sp>
      <p:sp>
        <p:nvSpPr>
          <p:cNvPr id="3" name="Content Placeholder 2"/>
          <p:cNvSpPr>
            <a:spLocks noGrp="1"/>
          </p:cNvSpPr>
          <p:nvPr>
            <p:ph idx="1"/>
          </p:nvPr>
        </p:nvSpPr>
        <p:spPr>
          <a:solidFill>
            <a:schemeClr val="accent4">
              <a:lumMod val="40000"/>
              <a:lumOff val="60000"/>
            </a:schemeClr>
          </a:solidFill>
        </p:spPr>
        <p:txBody>
          <a:bodyPr>
            <a:normAutofit fontScale="70000" lnSpcReduction="20000"/>
          </a:bodyPr>
          <a:lstStyle/>
          <a:p>
            <a:r>
              <a:rPr lang="en-US" dirty="0" smtClean="0"/>
              <a:t>The major reservoir for phosphorus is phosphate salts containing phosphate ions (PO</a:t>
            </a:r>
            <a:r>
              <a:rPr lang="en-US" baseline="-25000" dirty="0" smtClean="0"/>
              <a:t>4</a:t>
            </a:r>
            <a:r>
              <a:rPr lang="en-US" baseline="30000" dirty="0" smtClean="0"/>
              <a:t>3-</a:t>
            </a:r>
            <a:r>
              <a:rPr lang="en-US" dirty="0" smtClean="0"/>
              <a:t>), in terrestrial rock formations and ocean bottom sediments.</a:t>
            </a:r>
          </a:p>
          <a:p>
            <a:pPr marL="0" indent="0">
              <a:buNone/>
            </a:pPr>
            <a:endParaRPr lang="en-US" dirty="0" smtClean="0"/>
          </a:p>
          <a:p>
            <a:r>
              <a:rPr lang="en-US" dirty="0" smtClean="0"/>
              <a:t>Phosphorus Cycle is slow compared to the water, carbon, and nitrogen cycles.</a:t>
            </a:r>
          </a:p>
          <a:p>
            <a:pPr marL="0" indent="0">
              <a:buNone/>
            </a:pPr>
            <a:endParaRPr lang="en-US" dirty="0" smtClean="0"/>
          </a:p>
          <a:p>
            <a:r>
              <a:rPr lang="en-US" dirty="0" smtClean="0"/>
              <a:t>Phosphorus is transferred by food webs. It is a component of nucleic acids, ADP, ATP, bones and teeth.</a:t>
            </a:r>
          </a:p>
          <a:p>
            <a:pPr marL="0" indent="0">
              <a:buNone/>
            </a:pPr>
            <a:endParaRPr lang="en-US" dirty="0" smtClean="0"/>
          </a:p>
          <a:p>
            <a:r>
              <a:rPr lang="en-US" dirty="0" smtClean="0"/>
              <a:t>Phosphorus is often the limiting factor for plant growth, unless it is applied as fertilizer. It is also the limiting growth factor for producer populations in freshwater streams and lakes because it is only slightly soluble in water.</a:t>
            </a:r>
          </a:p>
          <a:p>
            <a:endParaRPr lang="en-US" dirty="0"/>
          </a:p>
        </p:txBody>
      </p:sp>
    </p:spTree>
    <p:extLst>
      <p:ext uri="{BB962C8B-B14F-4D97-AF65-F5344CB8AC3E}">
        <p14:creationId xmlns:p14="http://schemas.microsoft.com/office/powerpoint/2010/main" val="1179897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Phosphorus Cycle</a:t>
            </a:r>
            <a:endParaRPr lang="en-US" dirty="0"/>
          </a:p>
        </p:txBody>
      </p:sp>
      <p:sp>
        <p:nvSpPr>
          <p:cNvPr id="3" name="Content Placeholder 2"/>
          <p:cNvSpPr>
            <a:spLocks noGrp="1"/>
          </p:cNvSpPr>
          <p:nvPr>
            <p:ph idx="1"/>
          </p:nvPr>
        </p:nvSpPr>
        <p:spPr>
          <a:solidFill>
            <a:schemeClr val="accent4">
              <a:lumMod val="40000"/>
              <a:lumOff val="60000"/>
            </a:schemeClr>
          </a:solidFill>
        </p:spPr>
        <p:txBody>
          <a:bodyPr/>
          <a:lstStyle/>
          <a:p>
            <a:r>
              <a:rPr lang="en-US" dirty="0" smtClean="0"/>
              <a:t>Humans interfere with Phosphorus Cycle by extensive mining of phosphate salts, heavy use of fertilizer, and poor management of sewage. </a:t>
            </a:r>
          </a:p>
          <a:p>
            <a:endParaRPr lang="en-US" dirty="0"/>
          </a:p>
          <a:p>
            <a:r>
              <a:rPr lang="en-US" u="sng" dirty="0" smtClean="0"/>
              <a:t>Erosion</a:t>
            </a:r>
            <a:r>
              <a:rPr lang="en-US" dirty="0" smtClean="0"/>
              <a:t> and </a:t>
            </a:r>
            <a:r>
              <a:rPr lang="en-US" u="sng" dirty="0" smtClean="0"/>
              <a:t>Runoff</a:t>
            </a:r>
            <a:r>
              <a:rPr lang="en-US" dirty="0" smtClean="0"/>
              <a:t> are the major transportation means of phosphates into aquatic systems.</a:t>
            </a:r>
          </a:p>
          <a:p>
            <a:pPr marL="0" indent="0">
              <a:buNone/>
            </a:pPr>
            <a:endParaRPr lang="en-US" dirty="0"/>
          </a:p>
        </p:txBody>
      </p:sp>
    </p:spTree>
    <p:extLst>
      <p:ext uri="{BB962C8B-B14F-4D97-AF65-F5344CB8AC3E}">
        <p14:creationId xmlns:p14="http://schemas.microsoft.com/office/powerpoint/2010/main" val="970315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Sulfur Cycle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447800"/>
            <a:ext cx="9144000" cy="5410200"/>
          </a:xfrm>
        </p:spPr>
      </p:pic>
    </p:spTree>
    <p:extLst>
      <p:ext uri="{BB962C8B-B14F-4D97-AF65-F5344CB8AC3E}">
        <p14:creationId xmlns:p14="http://schemas.microsoft.com/office/powerpoint/2010/main" val="2134948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Sulfur Cycle</a:t>
            </a:r>
            <a:endParaRPr lang="en-US" dirty="0"/>
          </a:p>
        </p:txBody>
      </p:sp>
      <p:sp>
        <p:nvSpPr>
          <p:cNvPr id="3" name="Content Placeholder 2"/>
          <p:cNvSpPr>
            <a:spLocks noGrp="1"/>
          </p:cNvSpPr>
          <p:nvPr>
            <p:ph idx="1"/>
          </p:nvPr>
        </p:nvSpPr>
        <p:spPr>
          <a:solidFill>
            <a:srgbClr val="FFFF66"/>
          </a:solidFill>
        </p:spPr>
        <p:txBody>
          <a:bodyPr>
            <a:normAutofit fontScale="62500" lnSpcReduction="20000"/>
          </a:bodyPr>
          <a:lstStyle/>
          <a:p>
            <a:r>
              <a:rPr lang="en-US" dirty="0" smtClean="0"/>
              <a:t>Most of the sulfur on earth is stored in rocks and minerals including sulfate salts (SO</a:t>
            </a:r>
            <a:r>
              <a:rPr lang="en-US" baseline="-25000" dirty="0" smtClean="0"/>
              <a:t>4</a:t>
            </a:r>
            <a:r>
              <a:rPr lang="en-US" baseline="30000" dirty="0" smtClean="0"/>
              <a:t>2-</a:t>
            </a:r>
            <a:r>
              <a:rPr lang="en-US" dirty="0" smtClean="0"/>
              <a:t>) buried deep under ocean sediments.</a:t>
            </a:r>
          </a:p>
          <a:p>
            <a:pPr marL="0" indent="0">
              <a:buNone/>
            </a:pPr>
            <a:endParaRPr lang="en-US" dirty="0"/>
          </a:p>
          <a:p>
            <a:r>
              <a:rPr lang="en-US" dirty="0" smtClean="0"/>
              <a:t>Sulfur also enters the atmosphere by anaerobic decomposers producing hydrogen sulfide (H</a:t>
            </a:r>
            <a:r>
              <a:rPr lang="en-US" baseline="-25000" dirty="0" smtClean="0"/>
              <a:t>2</a:t>
            </a:r>
            <a:r>
              <a:rPr lang="en-US" dirty="0" smtClean="0"/>
              <a:t>S), and volcanic activities releasing sulfur dioxide (SO</a:t>
            </a:r>
            <a:r>
              <a:rPr lang="en-US" baseline="-25000" dirty="0" smtClean="0"/>
              <a:t>2</a:t>
            </a:r>
            <a:r>
              <a:rPr lang="en-US" dirty="0" smtClean="0"/>
              <a:t>)</a:t>
            </a:r>
          </a:p>
          <a:p>
            <a:pPr marL="0" indent="0">
              <a:buNone/>
            </a:pPr>
            <a:endParaRPr lang="en-US" dirty="0"/>
          </a:p>
          <a:p>
            <a:r>
              <a:rPr lang="en-US" dirty="0" smtClean="0"/>
              <a:t>Sulfur particles such as ammonium sulfate enter the atmosphere from sea spray, dust storms, and forest fires</a:t>
            </a:r>
          </a:p>
          <a:p>
            <a:pPr marL="0" indent="0">
              <a:buNone/>
            </a:pPr>
            <a:endParaRPr lang="en-US" dirty="0"/>
          </a:p>
          <a:p>
            <a:r>
              <a:rPr lang="en-US" dirty="0" smtClean="0"/>
              <a:t>Sulfate ions are an essential component of many proteins</a:t>
            </a:r>
          </a:p>
          <a:p>
            <a:endParaRPr lang="en-US" dirty="0"/>
          </a:p>
          <a:p>
            <a:r>
              <a:rPr lang="en-US" dirty="0" smtClean="0"/>
              <a:t>Humans interfere with the sulfur cycle by burning and refining fossil fuels, burning coal, and smelting metals which release Sulfur Dioxide into the atmosphere. </a:t>
            </a:r>
          </a:p>
        </p:txBody>
      </p:sp>
    </p:spTree>
    <p:extLst>
      <p:ext uri="{BB962C8B-B14F-4D97-AF65-F5344CB8AC3E}">
        <p14:creationId xmlns:p14="http://schemas.microsoft.com/office/powerpoint/2010/main" val="2044756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Sulfur Cycle</a:t>
            </a:r>
            <a:endParaRPr lang="en-US" dirty="0"/>
          </a:p>
        </p:txBody>
      </p:sp>
      <p:sp>
        <p:nvSpPr>
          <p:cNvPr id="3" name="Content Placeholder 2"/>
          <p:cNvSpPr>
            <a:spLocks noGrp="1"/>
          </p:cNvSpPr>
          <p:nvPr>
            <p:ph idx="1"/>
          </p:nvPr>
        </p:nvSpPr>
        <p:spPr>
          <a:solidFill>
            <a:srgbClr val="FFFF66"/>
          </a:solidFill>
        </p:spPr>
        <p:txBody>
          <a:bodyPr>
            <a:normAutofit fontScale="62500" lnSpcReduction="20000"/>
          </a:bodyPr>
          <a:lstStyle/>
          <a:p>
            <a:r>
              <a:rPr lang="en-US" dirty="0" smtClean="0"/>
              <a:t>(DMS) Dimethyl sulfide (CH</a:t>
            </a:r>
            <a:r>
              <a:rPr lang="en-US" baseline="-25000" dirty="0" smtClean="0"/>
              <a:t>3</a:t>
            </a:r>
            <a:r>
              <a:rPr lang="en-US" dirty="0" smtClean="0"/>
              <a:t>SCH</a:t>
            </a:r>
            <a:r>
              <a:rPr lang="en-US" baseline="-25000" dirty="0" smtClean="0"/>
              <a:t>3</a:t>
            </a:r>
            <a:r>
              <a:rPr lang="en-US" dirty="0" smtClean="0"/>
              <a:t>) – tiny particles of this compound serve as condensation nuclei for water droplets to form clouds.</a:t>
            </a:r>
          </a:p>
          <a:p>
            <a:pPr marL="0" indent="0">
              <a:buNone/>
            </a:pPr>
            <a:endParaRPr lang="en-US" dirty="0" smtClean="0"/>
          </a:p>
          <a:p>
            <a:r>
              <a:rPr lang="en-US" dirty="0"/>
              <a:t> </a:t>
            </a:r>
            <a:r>
              <a:rPr lang="en-US" dirty="0" smtClean="0"/>
              <a:t>DMS is also converted into sulfur dioxide in which some turns into sulfur trioxide, in which tiny droplets of sulfuric acid can form. </a:t>
            </a:r>
          </a:p>
          <a:p>
            <a:pPr marL="0" indent="0">
              <a:buNone/>
            </a:pPr>
            <a:endParaRPr lang="en-US" dirty="0" smtClean="0"/>
          </a:p>
          <a:p>
            <a:r>
              <a:rPr lang="en-US" dirty="0" smtClean="0"/>
              <a:t>DMS can react with atmospheric chemicals such as ammonia to produce tiny particles of sulfate salts.</a:t>
            </a:r>
          </a:p>
          <a:p>
            <a:pPr marL="0" indent="0">
              <a:buNone/>
            </a:pPr>
            <a:endParaRPr lang="en-US" dirty="0" smtClean="0"/>
          </a:p>
          <a:p>
            <a:r>
              <a:rPr lang="en-US" dirty="0" smtClean="0"/>
              <a:t>These droplets and particles then fall to the earth as acid rain, or acid deposition.</a:t>
            </a:r>
          </a:p>
          <a:p>
            <a:endParaRPr lang="en-US" dirty="0"/>
          </a:p>
          <a:p>
            <a:r>
              <a:rPr lang="en-US" dirty="0" smtClean="0"/>
              <a:t>In oxygen-deficient environments specialized bacteria convert sulfate ions (SO</a:t>
            </a:r>
            <a:r>
              <a:rPr lang="en-US" baseline="-25000" dirty="0" smtClean="0"/>
              <a:t>4</a:t>
            </a:r>
            <a:r>
              <a:rPr lang="en-US" baseline="30000" dirty="0" smtClean="0"/>
              <a:t>2-</a:t>
            </a:r>
            <a:r>
              <a:rPr lang="en-US" dirty="0" smtClean="0"/>
              <a:t>) sulfide ions (S</a:t>
            </a:r>
            <a:r>
              <a:rPr lang="en-US" baseline="30000" dirty="0" smtClean="0"/>
              <a:t>2-</a:t>
            </a:r>
            <a:r>
              <a:rPr lang="en-US" dirty="0"/>
              <a:t>)</a:t>
            </a:r>
            <a:r>
              <a:rPr lang="en-US" dirty="0" smtClean="0"/>
              <a:t>. These sulfide ions react with metal ions to form insoluble metallic sulfides which become deposited as rock allowing the cycle to continue.</a:t>
            </a:r>
          </a:p>
          <a:p>
            <a:pPr marL="0" indent="0">
              <a:buNone/>
            </a:pPr>
            <a:endParaRPr lang="en-US" dirty="0"/>
          </a:p>
        </p:txBody>
      </p:sp>
    </p:spTree>
    <p:extLst>
      <p:ext uri="{BB962C8B-B14F-4D97-AF65-F5344CB8AC3E}">
        <p14:creationId xmlns:p14="http://schemas.microsoft.com/office/powerpoint/2010/main" val="3455847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Rock Cycle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447800"/>
            <a:ext cx="9144000" cy="5410200"/>
          </a:xfrm>
        </p:spPr>
      </p:pic>
    </p:spTree>
    <p:extLst>
      <p:ext uri="{BB962C8B-B14F-4D97-AF65-F5344CB8AC3E}">
        <p14:creationId xmlns:p14="http://schemas.microsoft.com/office/powerpoint/2010/main" val="1890416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Rock Cycle</a:t>
            </a:r>
            <a:endParaRPr lang="en-US" dirty="0"/>
          </a:p>
        </p:txBody>
      </p:sp>
      <p:sp>
        <p:nvSpPr>
          <p:cNvPr id="3" name="Content Placeholder 2"/>
          <p:cNvSpPr>
            <a:spLocks noGrp="1"/>
          </p:cNvSpPr>
          <p:nvPr>
            <p:ph idx="1"/>
          </p:nvPr>
        </p:nvSpPr>
        <p:spPr>
          <a:solidFill>
            <a:schemeClr val="bg2">
              <a:lumMod val="75000"/>
            </a:schemeClr>
          </a:solidFill>
        </p:spPr>
        <p:txBody>
          <a:bodyPr>
            <a:normAutofit fontScale="70000" lnSpcReduction="20000"/>
          </a:bodyPr>
          <a:lstStyle/>
          <a:p>
            <a:pPr marL="0" indent="0">
              <a:buNone/>
            </a:pPr>
            <a:r>
              <a:rPr lang="en-US" dirty="0" smtClean="0"/>
              <a:t>The slowest of earth’s cyclic processes</a:t>
            </a:r>
          </a:p>
          <a:p>
            <a:pPr marL="0" indent="0">
              <a:buNone/>
            </a:pPr>
            <a:endParaRPr lang="en-US" dirty="0" smtClean="0"/>
          </a:p>
          <a:p>
            <a:pPr marL="0" indent="0">
              <a:buNone/>
            </a:pPr>
            <a:r>
              <a:rPr lang="en-US" dirty="0" smtClean="0"/>
              <a:t>The earth’s crust consists of mostly minerals and rocks.</a:t>
            </a:r>
          </a:p>
          <a:p>
            <a:pPr marL="0" indent="0">
              <a:buNone/>
            </a:pPr>
            <a:endParaRPr lang="en-US" dirty="0"/>
          </a:p>
          <a:p>
            <a:pPr marL="0" indent="0">
              <a:buNone/>
            </a:pPr>
            <a:r>
              <a:rPr lang="en-US" dirty="0" smtClean="0"/>
              <a:t>Most of the more than 2000 identified minerals occur as inorganic compounds formed by various combinations of elements.</a:t>
            </a:r>
          </a:p>
          <a:p>
            <a:pPr marL="0" indent="0">
              <a:buNone/>
            </a:pPr>
            <a:endParaRPr lang="en-US" dirty="0" smtClean="0"/>
          </a:p>
          <a:p>
            <a:pPr marL="0" indent="0">
              <a:buNone/>
            </a:pPr>
            <a:r>
              <a:rPr lang="en-US" b="1" dirty="0" smtClean="0">
                <a:solidFill>
                  <a:schemeClr val="bg2">
                    <a:lumMod val="25000"/>
                  </a:schemeClr>
                </a:solidFill>
              </a:rPr>
              <a:t>Mineral</a:t>
            </a:r>
            <a:r>
              <a:rPr lang="en-US" dirty="0" smtClean="0"/>
              <a:t> – an element or inorganic compound that occurs naturally in the earth’s crust as a solid with a regular internal crystalline structure.</a:t>
            </a:r>
          </a:p>
          <a:p>
            <a:pPr marL="0" indent="0">
              <a:buNone/>
            </a:pPr>
            <a:endParaRPr lang="en-US" dirty="0"/>
          </a:p>
          <a:p>
            <a:pPr marL="0" indent="0">
              <a:buNone/>
            </a:pPr>
            <a:r>
              <a:rPr lang="en-US" b="1" dirty="0" smtClean="0">
                <a:solidFill>
                  <a:schemeClr val="bg2">
                    <a:lumMod val="25000"/>
                  </a:schemeClr>
                </a:solidFill>
              </a:rPr>
              <a:t>Rock</a:t>
            </a:r>
            <a:r>
              <a:rPr lang="en-US" dirty="0" smtClean="0"/>
              <a:t> – a solid combination of one or more minerals found in the earth’s crust.</a:t>
            </a:r>
          </a:p>
        </p:txBody>
      </p:sp>
    </p:spTree>
    <p:extLst>
      <p:ext uri="{BB962C8B-B14F-4D97-AF65-F5344CB8AC3E}">
        <p14:creationId xmlns:p14="http://schemas.microsoft.com/office/powerpoint/2010/main" val="2543140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Rock Cycle</a:t>
            </a:r>
            <a:endParaRPr lang="en-US" dirty="0"/>
          </a:p>
        </p:txBody>
      </p:sp>
      <p:sp>
        <p:nvSpPr>
          <p:cNvPr id="3" name="Content Placeholder 2"/>
          <p:cNvSpPr>
            <a:spLocks noGrp="1"/>
          </p:cNvSpPr>
          <p:nvPr>
            <p:ph idx="1"/>
          </p:nvPr>
        </p:nvSpPr>
        <p:spPr>
          <a:solidFill>
            <a:schemeClr val="bg2">
              <a:lumMod val="75000"/>
            </a:schemeClr>
          </a:solidFill>
        </p:spPr>
        <p:txBody>
          <a:bodyPr>
            <a:normAutofit fontScale="62500" lnSpcReduction="20000"/>
          </a:bodyPr>
          <a:lstStyle/>
          <a:p>
            <a:pPr marL="0" indent="0" algn="ctr">
              <a:buNone/>
            </a:pPr>
            <a:r>
              <a:rPr lang="en-US" dirty="0"/>
              <a:t>Three major types of </a:t>
            </a:r>
            <a:r>
              <a:rPr lang="en-US" dirty="0" smtClean="0"/>
              <a:t>Rock</a:t>
            </a:r>
          </a:p>
          <a:p>
            <a:pPr marL="0" indent="0" algn="ctr">
              <a:buNone/>
            </a:pPr>
            <a:endParaRPr lang="en-US" dirty="0"/>
          </a:p>
          <a:p>
            <a:pPr marL="0" indent="0">
              <a:buNone/>
            </a:pPr>
            <a:r>
              <a:rPr lang="en-US" b="1" dirty="0">
                <a:solidFill>
                  <a:schemeClr val="bg2">
                    <a:lumMod val="25000"/>
                  </a:schemeClr>
                </a:solidFill>
              </a:rPr>
              <a:t>Sedimentary Rock </a:t>
            </a:r>
            <a:r>
              <a:rPr lang="en-US" dirty="0"/>
              <a:t>– made of sediments, dead plant and animal remains and existing rock that are weathered or eroded into tiny particles. </a:t>
            </a:r>
          </a:p>
          <a:p>
            <a:pPr marL="0" indent="0">
              <a:buNone/>
            </a:pPr>
            <a:r>
              <a:rPr lang="en-US" dirty="0"/>
              <a:t>(EX. Sandstone, Shale, Dolomite, Limestone, Lignite, Bituminous Coal)</a:t>
            </a:r>
          </a:p>
          <a:p>
            <a:pPr marL="0" indent="0">
              <a:buNone/>
            </a:pPr>
            <a:endParaRPr lang="en-US" dirty="0"/>
          </a:p>
          <a:p>
            <a:pPr marL="0" indent="0">
              <a:buNone/>
            </a:pPr>
            <a:r>
              <a:rPr lang="en-US" b="1" dirty="0">
                <a:solidFill>
                  <a:schemeClr val="bg2">
                    <a:lumMod val="25000"/>
                  </a:schemeClr>
                </a:solidFill>
              </a:rPr>
              <a:t>Igneous Rock</a:t>
            </a:r>
            <a:r>
              <a:rPr lang="en-US" dirty="0"/>
              <a:t> – made of liquid magma that wells up from the upper mantle or deep crust, then cools and hardens. Form the bulk of the earth’s crust.</a:t>
            </a:r>
          </a:p>
          <a:p>
            <a:pPr marL="0" indent="0">
              <a:buNone/>
            </a:pPr>
            <a:r>
              <a:rPr lang="en-US" dirty="0"/>
              <a:t>(EX. Granite and Lava Rock)</a:t>
            </a:r>
          </a:p>
          <a:p>
            <a:pPr marL="0" indent="0">
              <a:buNone/>
            </a:pPr>
            <a:endParaRPr lang="en-US" dirty="0"/>
          </a:p>
          <a:p>
            <a:pPr marL="0" indent="0">
              <a:buNone/>
            </a:pPr>
            <a:r>
              <a:rPr lang="en-US" b="1" dirty="0">
                <a:solidFill>
                  <a:schemeClr val="bg2">
                    <a:lumMod val="25000"/>
                  </a:schemeClr>
                </a:solidFill>
              </a:rPr>
              <a:t>Metamorphic Rock</a:t>
            </a:r>
            <a:r>
              <a:rPr lang="en-US" dirty="0"/>
              <a:t> – when preexisting rock is subjected to high pressure and temperatures, chemically active fluids, or a combination of all three. These forces change the physical properties, appearance, and reshape the crystalline structure.</a:t>
            </a:r>
          </a:p>
          <a:p>
            <a:pPr marL="0" indent="0">
              <a:buNone/>
            </a:pPr>
            <a:r>
              <a:rPr lang="en-US" dirty="0"/>
              <a:t>(EX. Anthracite, Slate, Marble)</a:t>
            </a:r>
          </a:p>
          <a:p>
            <a:endParaRPr lang="en-US" dirty="0"/>
          </a:p>
        </p:txBody>
      </p:sp>
    </p:spTree>
    <p:extLst>
      <p:ext uri="{BB962C8B-B14F-4D97-AF65-F5344CB8AC3E}">
        <p14:creationId xmlns:p14="http://schemas.microsoft.com/office/powerpoint/2010/main" val="3442005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Hydrologic Cycle</a:t>
            </a:r>
            <a:endParaRPr lang="en-US" dirty="0"/>
          </a:p>
        </p:txBody>
      </p:sp>
      <p:pic>
        <p:nvPicPr>
          <p:cNvPr id="4"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219200"/>
            <a:ext cx="9144000" cy="5638800"/>
          </a:xfrm>
        </p:spPr>
      </p:pic>
    </p:spTree>
    <p:extLst>
      <p:ext uri="{BB962C8B-B14F-4D97-AF65-F5344CB8AC3E}">
        <p14:creationId xmlns:p14="http://schemas.microsoft.com/office/powerpoint/2010/main" val="1482234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hlinkClick r:id="rId2"/>
              </a:rPr>
              <a:t>Role of Abiotic Factors</a:t>
            </a:r>
            <a:endParaRPr lang="en-US" dirty="0" smtClean="0"/>
          </a:p>
          <a:p>
            <a:pPr marL="0" indent="0">
              <a:buNone/>
            </a:pPr>
            <a:endParaRPr lang="en-US" dirty="0" smtClean="0"/>
          </a:p>
          <a:p>
            <a:pPr marL="0" indent="0">
              <a:buNone/>
            </a:pPr>
            <a:r>
              <a:rPr lang="en-US" dirty="0" smtClean="0">
                <a:hlinkClick r:id="rId3"/>
              </a:rPr>
              <a:t>Carbon Cycle</a:t>
            </a:r>
            <a:endParaRPr lang="en-US" dirty="0" smtClean="0"/>
          </a:p>
          <a:p>
            <a:pPr marL="0" indent="0">
              <a:buNone/>
            </a:pPr>
            <a:endParaRPr lang="en-US" dirty="0" smtClean="0"/>
          </a:p>
          <a:p>
            <a:pPr marL="0" indent="0">
              <a:buNone/>
            </a:pPr>
            <a:r>
              <a:rPr lang="en-US" dirty="0" smtClean="0">
                <a:hlinkClick r:id="rId4"/>
              </a:rPr>
              <a:t>Nitrogen Cycle</a:t>
            </a:r>
            <a:endParaRPr lang="en-US" dirty="0" smtClean="0"/>
          </a:p>
          <a:p>
            <a:pPr marL="0" indent="0">
              <a:buNone/>
            </a:pPr>
            <a:endParaRPr lang="en-US" dirty="0" smtClean="0"/>
          </a:p>
          <a:p>
            <a:pPr marL="0" indent="0">
              <a:buNone/>
            </a:pPr>
            <a:r>
              <a:rPr lang="en-US" dirty="0" smtClean="0">
                <a:hlinkClick r:id="rId5"/>
              </a:rPr>
              <a:t>Phosphorus Cycle</a:t>
            </a:r>
            <a:endParaRPr lang="en-US" dirty="0" smtClean="0"/>
          </a:p>
          <a:p>
            <a:pPr marL="0" indent="0">
              <a:buNone/>
            </a:pPr>
            <a:endParaRPr lang="en-US" dirty="0"/>
          </a:p>
          <a:p>
            <a:pPr marL="0" indent="0">
              <a:buNone/>
            </a:pPr>
            <a:r>
              <a:rPr lang="en-US" dirty="0" smtClean="0">
                <a:hlinkClick r:id="rId6"/>
              </a:rPr>
              <a:t>Sulfur Cycle</a:t>
            </a: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57875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Hydrologic Cycle</a:t>
            </a:r>
            <a:endParaRPr lang="en-US" dirty="0"/>
          </a:p>
        </p:txBody>
      </p:sp>
      <p:sp>
        <p:nvSpPr>
          <p:cNvPr id="3" name="Content Placeholder 2"/>
          <p:cNvSpPr>
            <a:spLocks noGrp="1"/>
          </p:cNvSpPr>
          <p:nvPr>
            <p:ph idx="1"/>
          </p:nvPr>
        </p:nvSpPr>
        <p:spPr>
          <a:solidFill>
            <a:schemeClr val="accent5">
              <a:lumMod val="40000"/>
              <a:lumOff val="60000"/>
            </a:schemeClr>
          </a:solidFill>
        </p:spPr>
        <p:txBody>
          <a:bodyPr>
            <a:normAutofit fontScale="85000" lnSpcReduction="10000"/>
          </a:bodyPr>
          <a:lstStyle/>
          <a:p>
            <a:pPr marL="0" indent="0">
              <a:buNone/>
            </a:pPr>
            <a:r>
              <a:rPr lang="en-US" sz="2400" b="1" dirty="0" smtClean="0">
                <a:solidFill>
                  <a:srgbClr val="0070C0"/>
                </a:solidFill>
              </a:rPr>
              <a:t>Condensation</a:t>
            </a:r>
            <a:r>
              <a:rPr lang="en-US" sz="2400" dirty="0" smtClean="0"/>
              <a:t> – gaseous water molecules turning into liquid water molecules</a:t>
            </a:r>
          </a:p>
          <a:p>
            <a:pPr marL="0" indent="0">
              <a:buNone/>
            </a:pPr>
            <a:endParaRPr lang="en-US" sz="2400" dirty="0" smtClean="0"/>
          </a:p>
          <a:p>
            <a:pPr marL="0" indent="0">
              <a:buNone/>
            </a:pPr>
            <a:r>
              <a:rPr lang="en-US" sz="2400" b="1" dirty="0" smtClean="0">
                <a:solidFill>
                  <a:srgbClr val="0070C0"/>
                </a:solidFill>
              </a:rPr>
              <a:t>Precipitation</a:t>
            </a:r>
            <a:r>
              <a:rPr lang="en-US" sz="2400" dirty="0" smtClean="0"/>
              <a:t> – water in the form of rain, sleet, hail, and snow that falls from the atmosphere onto land and bodies of water</a:t>
            </a:r>
          </a:p>
          <a:p>
            <a:pPr marL="0" indent="0">
              <a:buNone/>
            </a:pPr>
            <a:endParaRPr lang="en-US" sz="2400" dirty="0" smtClean="0"/>
          </a:p>
          <a:p>
            <a:pPr marL="0" indent="0">
              <a:buNone/>
            </a:pPr>
            <a:r>
              <a:rPr lang="en-US" sz="2400" b="1" dirty="0" smtClean="0">
                <a:solidFill>
                  <a:srgbClr val="0070C0"/>
                </a:solidFill>
              </a:rPr>
              <a:t>Infiltration/Percolation</a:t>
            </a:r>
            <a:r>
              <a:rPr lang="en-US" sz="2400" dirty="0" smtClean="0"/>
              <a:t> – downward movement of water through soil/passage of a liquid through the spaces of a porous material such as soil.</a:t>
            </a:r>
          </a:p>
          <a:p>
            <a:pPr marL="0" indent="0">
              <a:buNone/>
            </a:pPr>
            <a:endParaRPr lang="en-US" sz="2400" dirty="0" smtClean="0"/>
          </a:p>
          <a:p>
            <a:pPr marL="0" indent="0">
              <a:buNone/>
            </a:pPr>
            <a:r>
              <a:rPr lang="en-US" sz="2400" b="1" dirty="0" smtClean="0">
                <a:solidFill>
                  <a:srgbClr val="0070C0"/>
                </a:solidFill>
              </a:rPr>
              <a:t>Transpiration</a:t>
            </a:r>
            <a:r>
              <a:rPr lang="en-US" sz="2400" dirty="0" smtClean="0"/>
              <a:t> – process in which water is absorbed by the root systems of plants, moves up through the plants, passes through pores (stomata) in their leaves or other parts, and evaporates into the atmosphere as water vapor</a:t>
            </a:r>
          </a:p>
          <a:p>
            <a:pPr marL="0" indent="0">
              <a:buNone/>
            </a:pPr>
            <a:endParaRPr lang="en-US" sz="2400" dirty="0" smtClean="0"/>
          </a:p>
          <a:p>
            <a:pPr marL="0" indent="0">
              <a:buNone/>
            </a:pPr>
            <a:r>
              <a:rPr lang="en-US" sz="2400" b="1" dirty="0" smtClean="0">
                <a:solidFill>
                  <a:srgbClr val="0070C0"/>
                </a:solidFill>
              </a:rPr>
              <a:t>Evaporation</a:t>
            </a:r>
            <a:r>
              <a:rPr lang="en-US" sz="2400" dirty="0" smtClean="0"/>
              <a:t> – Conversion of a liquid into a gas</a:t>
            </a:r>
            <a:endParaRPr lang="en-US" sz="2400" dirty="0"/>
          </a:p>
        </p:txBody>
      </p:sp>
    </p:spTree>
    <p:extLst>
      <p:ext uri="{BB962C8B-B14F-4D97-AF65-F5344CB8AC3E}">
        <p14:creationId xmlns:p14="http://schemas.microsoft.com/office/powerpoint/2010/main" val="4238300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Hydrologic Cycle</a:t>
            </a:r>
            <a:br>
              <a:rPr lang="en-US" dirty="0" smtClean="0"/>
            </a:br>
            <a:endParaRPr lang="en-US" dirty="0"/>
          </a:p>
        </p:txBody>
      </p:sp>
      <p:sp>
        <p:nvSpPr>
          <p:cNvPr id="3" name="Content Placeholder 2"/>
          <p:cNvSpPr>
            <a:spLocks noGrp="1"/>
          </p:cNvSpPr>
          <p:nvPr>
            <p:ph idx="1"/>
          </p:nvPr>
        </p:nvSpPr>
        <p:spPr>
          <a:solidFill>
            <a:schemeClr val="accent5">
              <a:lumMod val="40000"/>
              <a:lumOff val="60000"/>
            </a:schemeClr>
          </a:solidFill>
        </p:spPr>
        <p:txBody>
          <a:bodyPr/>
          <a:lstStyle/>
          <a:p>
            <a:pPr marL="0" indent="0">
              <a:buNone/>
            </a:pPr>
            <a:r>
              <a:rPr lang="en-US" dirty="0" smtClean="0"/>
              <a:t>5 things humans do to interfere with the hydrologic cycle.</a:t>
            </a:r>
          </a:p>
          <a:p>
            <a:pPr marL="0" indent="0">
              <a:buNone/>
            </a:pPr>
            <a:endParaRPr lang="en-US" sz="2400" dirty="0"/>
          </a:p>
          <a:p>
            <a:r>
              <a:rPr lang="en-US" sz="2400" dirty="0" smtClean="0"/>
              <a:t>Global Warming</a:t>
            </a:r>
          </a:p>
          <a:p>
            <a:r>
              <a:rPr lang="en-US" sz="2400" dirty="0" smtClean="0"/>
              <a:t>Aquifer depletion from over pumping</a:t>
            </a:r>
          </a:p>
          <a:p>
            <a:r>
              <a:rPr lang="en-US" sz="2400" dirty="0" smtClean="0"/>
              <a:t>Point source pollution</a:t>
            </a:r>
          </a:p>
          <a:p>
            <a:r>
              <a:rPr lang="en-US" sz="2400" dirty="0" smtClean="0"/>
              <a:t>Increased flooding from wetland destruction</a:t>
            </a:r>
          </a:p>
          <a:p>
            <a:r>
              <a:rPr lang="en-US" sz="2400" dirty="0" smtClean="0"/>
              <a:t>Reduced recharge of aquifers and flooding from covering land with crops and buildings</a:t>
            </a:r>
          </a:p>
          <a:p>
            <a:pPr marL="0" indent="0">
              <a:buNone/>
            </a:pPr>
            <a:endParaRPr lang="en-US" sz="2400" dirty="0"/>
          </a:p>
        </p:txBody>
      </p:sp>
    </p:spTree>
    <p:extLst>
      <p:ext uri="{BB962C8B-B14F-4D97-AF65-F5344CB8AC3E}">
        <p14:creationId xmlns:p14="http://schemas.microsoft.com/office/powerpoint/2010/main" val="3778658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Carbon Cycle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219200"/>
            <a:ext cx="9144000" cy="5638800"/>
          </a:xfrm>
        </p:spPr>
      </p:pic>
    </p:spTree>
    <p:extLst>
      <p:ext uri="{BB962C8B-B14F-4D97-AF65-F5344CB8AC3E}">
        <p14:creationId xmlns:p14="http://schemas.microsoft.com/office/powerpoint/2010/main" val="3576368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Carbon Cycle</a:t>
            </a:r>
            <a:endParaRPr lang="en-US" dirty="0"/>
          </a:p>
        </p:txBody>
      </p:sp>
      <p:sp>
        <p:nvSpPr>
          <p:cNvPr id="3" name="Content Placeholder 2"/>
          <p:cNvSpPr>
            <a:spLocks noGrp="1"/>
          </p:cNvSpPr>
          <p:nvPr>
            <p:ph idx="1"/>
          </p:nvPr>
        </p:nvSpPr>
        <p:spPr>
          <a:solidFill>
            <a:schemeClr val="bg1">
              <a:lumMod val="65000"/>
            </a:schemeClr>
          </a:solidFill>
        </p:spPr>
        <p:txBody>
          <a:bodyPr>
            <a:normAutofit fontScale="92500" lnSpcReduction="10000"/>
          </a:bodyPr>
          <a:lstStyle/>
          <a:p>
            <a:pPr marL="0" indent="0">
              <a:buNone/>
            </a:pPr>
            <a:r>
              <a:rPr lang="en-US" dirty="0" smtClean="0"/>
              <a:t>The Carbon Cycle depends on </a:t>
            </a:r>
            <a:r>
              <a:rPr lang="en-US" u="sng" dirty="0" smtClean="0"/>
              <a:t>photosynthesis</a:t>
            </a:r>
            <a:r>
              <a:rPr lang="en-US" dirty="0" smtClean="0"/>
              <a:t> and </a:t>
            </a:r>
            <a:r>
              <a:rPr lang="en-US" u="sng" dirty="0" smtClean="0"/>
              <a:t>aerobic respiration</a:t>
            </a:r>
            <a:r>
              <a:rPr lang="en-US" dirty="0" smtClean="0"/>
              <a:t> by the earth’s living organisms.</a:t>
            </a:r>
          </a:p>
          <a:p>
            <a:pPr marL="0" indent="0">
              <a:buNone/>
            </a:pPr>
            <a:endParaRPr lang="en-US" dirty="0"/>
          </a:p>
          <a:p>
            <a:pPr marL="0" indent="0">
              <a:buNone/>
            </a:pPr>
            <a:r>
              <a:rPr lang="en-US" dirty="0" smtClean="0"/>
              <a:t>Carbon Dioxide (CO</a:t>
            </a:r>
            <a:r>
              <a:rPr lang="en-US" baseline="-25000" dirty="0" smtClean="0"/>
              <a:t>2</a:t>
            </a:r>
            <a:r>
              <a:rPr lang="en-US" dirty="0" smtClean="0"/>
              <a:t>) in the atmosphere is the major carbon contributing compound for the carbon cycle</a:t>
            </a:r>
          </a:p>
          <a:p>
            <a:pPr marL="0" indent="0">
              <a:buNone/>
            </a:pPr>
            <a:endParaRPr lang="en-US" dirty="0"/>
          </a:p>
          <a:p>
            <a:pPr marL="0" indent="0">
              <a:buNone/>
            </a:pPr>
            <a:r>
              <a:rPr lang="en-US" dirty="0" smtClean="0"/>
              <a:t>Management of the Carbon Cycle is the focus of Global Warming.</a:t>
            </a:r>
          </a:p>
          <a:p>
            <a:pPr marL="0" indent="0">
              <a:buNone/>
            </a:pPr>
            <a:endParaRPr lang="en-US" dirty="0" smtClean="0"/>
          </a:p>
        </p:txBody>
      </p:sp>
    </p:spTree>
    <p:extLst>
      <p:ext uri="{BB962C8B-B14F-4D97-AF65-F5344CB8AC3E}">
        <p14:creationId xmlns:p14="http://schemas.microsoft.com/office/powerpoint/2010/main" val="3192234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Carbon Cycle</a:t>
            </a:r>
            <a:endParaRPr lang="en-US" dirty="0"/>
          </a:p>
        </p:txBody>
      </p:sp>
      <p:sp>
        <p:nvSpPr>
          <p:cNvPr id="3" name="Content Placeholder 2"/>
          <p:cNvSpPr>
            <a:spLocks noGrp="1"/>
          </p:cNvSpPr>
          <p:nvPr>
            <p:ph idx="1"/>
          </p:nvPr>
        </p:nvSpPr>
        <p:spPr>
          <a:solidFill>
            <a:schemeClr val="bg1">
              <a:lumMod val="65000"/>
            </a:schemeClr>
          </a:solidFill>
        </p:spPr>
        <p:txBody>
          <a:bodyPr>
            <a:normAutofit fontScale="77500" lnSpcReduction="20000"/>
          </a:bodyPr>
          <a:lstStyle/>
          <a:p>
            <a:r>
              <a:rPr lang="en-US" dirty="0" smtClean="0"/>
              <a:t>CO</a:t>
            </a:r>
            <a:r>
              <a:rPr lang="en-US" baseline="-25000" dirty="0" smtClean="0"/>
              <a:t>2</a:t>
            </a:r>
            <a:r>
              <a:rPr lang="en-US" dirty="0" smtClean="0"/>
              <a:t> enters ecosystems via photosynthesis.</a:t>
            </a:r>
          </a:p>
          <a:p>
            <a:pPr marL="0" indent="0">
              <a:buNone/>
            </a:pPr>
            <a:r>
              <a:rPr lang="en-US" dirty="0" smtClean="0"/>
              <a:t> </a:t>
            </a:r>
          </a:p>
          <a:p>
            <a:r>
              <a:rPr lang="en-US" u="sng" dirty="0" smtClean="0"/>
              <a:t>Respiration</a:t>
            </a:r>
            <a:r>
              <a:rPr lang="en-US" dirty="0" smtClean="0"/>
              <a:t>, deforestation, burning of fossil fuels, and forest fires are processes that put CO</a:t>
            </a:r>
            <a:r>
              <a:rPr lang="en-US" baseline="-25000" dirty="0" smtClean="0"/>
              <a:t>2</a:t>
            </a:r>
            <a:r>
              <a:rPr lang="en-US" dirty="0" smtClean="0"/>
              <a:t> up in the atmosphere.</a:t>
            </a:r>
          </a:p>
          <a:p>
            <a:endParaRPr lang="en-US" dirty="0"/>
          </a:p>
          <a:p>
            <a:r>
              <a:rPr lang="en-US" u="sng" dirty="0" smtClean="0"/>
              <a:t>Diffusion</a:t>
            </a:r>
            <a:r>
              <a:rPr lang="en-US" dirty="0" smtClean="0"/>
              <a:t> of CO</a:t>
            </a:r>
            <a:r>
              <a:rPr lang="en-US" baseline="-25000" dirty="0" smtClean="0"/>
              <a:t>2 </a:t>
            </a:r>
            <a:r>
              <a:rPr lang="en-US" dirty="0" smtClean="0"/>
              <a:t>into aquatic systems from the atmosphere, allow carbon to get into the aquatic food webs. Here </a:t>
            </a:r>
            <a:r>
              <a:rPr lang="en-US" u="sng" dirty="0" smtClean="0"/>
              <a:t>decomposition</a:t>
            </a:r>
            <a:r>
              <a:rPr lang="en-US" dirty="0" smtClean="0"/>
              <a:t> puts carbon into sediments.</a:t>
            </a:r>
          </a:p>
          <a:p>
            <a:endParaRPr lang="en-US" dirty="0"/>
          </a:p>
          <a:p>
            <a:r>
              <a:rPr lang="en-US" u="sng" dirty="0" smtClean="0"/>
              <a:t>Compaction</a:t>
            </a:r>
            <a:r>
              <a:rPr lang="en-US" dirty="0" smtClean="0"/>
              <a:t> over time turns carbon in sediments into fossil fuels such as coal.</a:t>
            </a:r>
          </a:p>
          <a:p>
            <a:pPr marL="0" indent="0">
              <a:buNone/>
            </a:pPr>
            <a:endParaRPr lang="en-US" dirty="0"/>
          </a:p>
        </p:txBody>
      </p:sp>
    </p:spTree>
    <p:extLst>
      <p:ext uri="{BB962C8B-B14F-4D97-AF65-F5344CB8AC3E}">
        <p14:creationId xmlns:p14="http://schemas.microsoft.com/office/powerpoint/2010/main" val="2517117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Nitrogen Cycle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371600"/>
            <a:ext cx="9144000" cy="5562600"/>
          </a:xfrm>
        </p:spPr>
      </p:pic>
    </p:spTree>
    <p:extLst>
      <p:ext uri="{BB962C8B-B14F-4D97-AF65-F5344CB8AC3E}">
        <p14:creationId xmlns:p14="http://schemas.microsoft.com/office/powerpoint/2010/main" val="3702469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Nitrogen Cycle</a:t>
            </a:r>
            <a:endParaRPr lang="en-US" dirty="0"/>
          </a:p>
        </p:txBody>
      </p:sp>
      <p:sp>
        <p:nvSpPr>
          <p:cNvPr id="3" name="Content Placeholder 2"/>
          <p:cNvSpPr>
            <a:spLocks noGrp="1"/>
          </p:cNvSpPr>
          <p:nvPr>
            <p:ph idx="1"/>
          </p:nvPr>
        </p:nvSpPr>
        <p:spPr>
          <a:solidFill>
            <a:schemeClr val="accent6">
              <a:lumMod val="60000"/>
              <a:lumOff val="40000"/>
            </a:schemeClr>
          </a:solidFill>
        </p:spPr>
        <p:txBody>
          <a:bodyPr>
            <a:normAutofit fontScale="62500" lnSpcReduction="20000"/>
          </a:bodyPr>
          <a:lstStyle/>
          <a:p>
            <a:r>
              <a:rPr lang="en-US" dirty="0" smtClean="0"/>
              <a:t>The  major reservoir for nitrogen is the atmosphere. The chemically unreactive nitrogen gas (N</a:t>
            </a:r>
            <a:r>
              <a:rPr lang="en-US" baseline="-25000" dirty="0" smtClean="0"/>
              <a:t>2</a:t>
            </a:r>
            <a:r>
              <a:rPr lang="en-US" dirty="0" smtClean="0"/>
              <a:t>) makes up 78% of the volume of the atmosphere.</a:t>
            </a:r>
          </a:p>
          <a:p>
            <a:pPr marL="0" indent="0">
              <a:buNone/>
            </a:pPr>
            <a:endParaRPr lang="en-US" dirty="0" smtClean="0"/>
          </a:p>
          <a:p>
            <a:r>
              <a:rPr lang="en-US" dirty="0" smtClean="0"/>
              <a:t>Lightning and certain special bacteria in the roots of plants can fix nitrogen from the atmosphere.</a:t>
            </a:r>
          </a:p>
          <a:p>
            <a:pPr marL="0" indent="0">
              <a:buNone/>
            </a:pPr>
            <a:endParaRPr lang="en-US" dirty="0" smtClean="0"/>
          </a:p>
          <a:p>
            <a:r>
              <a:rPr lang="en-US" dirty="0" smtClean="0"/>
              <a:t>Ammonia (NH</a:t>
            </a:r>
            <a:r>
              <a:rPr lang="en-US" baseline="-25000" dirty="0" smtClean="0"/>
              <a:t>3</a:t>
            </a:r>
            <a:r>
              <a:rPr lang="en-US" dirty="0" smtClean="0"/>
              <a:t>), Ammonium (NH</a:t>
            </a:r>
            <a:r>
              <a:rPr lang="en-US" baseline="-25000" dirty="0" smtClean="0"/>
              <a:t>4</a:t>
            </a:r>
            <a:r>
              <a:rPr lang="en-US" baseline="30000" dirty="0" smtClean="0"/>
              <a:t>+</a:t>
            </a:r>
            <a:r>
              <a:rPr lang="en-US" dirty="0" smtClean="0"/>
              <a:t>), Nitrite (NO</a:t>
            </a:r>
            <a:r>
              <a:rPr lang="en-US" baseline="-25000" dirty="0" smtClean="0"/>
              <a:t>2</a:t>
            </a:r>
            <a:r>
              <a:rPr lang="en-US" baseline="30000" dirty="0" smtClean="0"/>
              <a:t>-</a:t>
            </a:r>
            <a:r>
              <a:rPr lang="en-US" dirty="0" smtClean="0"/>
              <a:t>), Nitrate (NO</a:t>
            </a:r>
            <a:r>
              <a:rPr lang="en-US" baseline="-25000" dirty="0" smtClean="0"/>
              <a:t>3</a:t>
            </a:r>
            <a:r>
              <a:rPr lang="en-US" baseline="30000" dirty="0" smtClean="0"/>
              <a:t>+</a:t>
            </a:r>
            <a:r>
              <a:rPr lang="en-US" dirty="0" smtClean="0"/>
              <a:t>) are the major sources of nitrogen in the soil and aquatic systems.</a:t>
            </a:r>
          </a:p>
          <a:p>
            <a:pPr marL="0" indent="0">
              <a:buNone/>
            </a:pPr>
            <a:endParaRPr lang="en-US" dirty="0" smtClean="0"/>
          </a:p>
          <a:p>
            <a:r>
              <a:rPr lang="en-US" dirty="0" smtClean="0"/>
              <a:t>Burning fossil fuels, the use </a:t>
            </a:r>
            <a:r>
              <a:rPr lang="en-US" dirty="0"/>
              <a:t>of </a:t>
            </a:r>
            <a:r>
              <a:rPr lang="en-US" dirty="0" smtClean="0"/>
              <a:t>fertilizers, the </a:t>
            </a:r>
            <a:r>
              <a:rPr lang="en-US" dirty="0"/>
              <a:t>action of anaerobic bacteria on livestock </a:t>
            </a:r>
            <a:r>
              <a:rPr lang="en-US" dirty="0" smtClean="0"/>
              <a:t>wastes, and the destruction of forest, wetlands, and grasslands are ways humans interfere with the Nitrogen Cycle.</a:t>
            </a:r>
          </a:p>
          <a:p>
            <a:pPr marL="0" indent="0">
              <a:buNone/>
            </a:pPr>
            <a:endParaRPr lang="en-US" dirty="0"/>
          </a:p>
          <a:p>
            <a:r>
              <a:rPr lang="en-US" dirty="0" smtClean="0"/>
              <a:t>Natural processes like volcanic activity can also put Nitrogen Oxides in the atmosphere.</a:t>
            </a:r>
          </a:p>
          <a:p>
            <a:pPr marL="0" indent="0">
              <a:buNone/>
            </a:pPr>
            <a:endParaRPr lang="en-US" dirty="0" smtClean="0"/>
          </a:p>
          <a:p>
            <a:pPr marL="0" indent="0">
              <a:buNone/>
            </a:pPr>
            <a:endParaRPr lang="en-US" dirty="0" smtClean="0"/>
          </a:p>
          <a:p>
            <a:endParaRPr lang="en-US" dirty="0" smtClean="0"/>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31288198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TotalTime>
  <Words>1113</Words>
  <Application>Microsoft Office PowerPoint</Application>
  <PresentationFormat>On-screen Show (4:3)</PresentationFormat>
  <Paragraphs>132</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Abiotic Cycles</vt:lpstr>
      <vt:lpstr>Hydrologic Cycle</vt:lpstr>
      <vt:lpstr>Hydrologic Cycle</vt:lpstr>
      <vt:lpstr>Hydrologic Cycle </vt:lpstr>
      <vt:lpstr>Carbon Cycle</vt:lpstr>
      <vt:lpstr>Carbon Cycle</vt:lpstr>
      <vt:lpstr>Carbon Cycle</vt:lpstr>
      <vt:lpstr>Nitrogen Cycle</vt:lpstr>
      <vt:lpstr>Nitrogen Cycle</vt:lpstr>
      <vt:lpstr>Nitrogen Cycle</vt:lpstr>
      <vt:lpstr>Phosphorus Cycle</vt:lpstr>
      <vt:lpstr>Phosphorus Cycle</vt:lpstr>
      <vt:lpstr>Phosphorus Cycle</vt:lpstr>
      <vt:lpstr>Sulfur Cycle</vt:lpstr>
      <vt:lpstr>Sulfur Cycle</vt:lpstr>
      <vt:lpstr>Sulfur Cycle</vt:lpstr>
      <vt:lpstr>Rock Cycle</vt:lpstr>
      <vt:lpstr>Rock Cycle</vt:lpstr>
      <vt:lpstr>Rock Cycle</vt:lpstr>
      <vt:lpstr>VIDEOS</vt:lpstr>
    </vt:vector>
  </TitlesOfParts>
  <Company>EMSISD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Abiotic Cycles</dc:title>
  <dc:creator>Eric English</dc:creator>
  <cp:lastModifiedBy>Eric English</cp:lastModifiedBy>
  <cp:revision>5</cp:revision>
  <dcterms:created xsi:type="dcterms:W3CDTF">2013-11-08T23:13:58Z</dcterms:created>
  <dcterms:modified xsi:type="dcterms:W3CDTF">2014-10-16T16:15:44Z</dcterms:modified>
</cp:coreProperties>
</file>