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6" r:id="rId11"/>
    <p:sldId id="277" r:id="rId12"/>
    <p:sldId id="276" r:id="rId13"/>
    <p:sldId id="275" r:id="rId14"/>
    <p:sldId id="272" r:id="rId15"/>
    <p:sldId id="267" r:id="rId16"/>
    <p:sldId id="268" r:id="rId17"/>
    <p:sldId id="265" r:id="rId18"/>
    <p:sldId id="269" r:id="rId19"/>
    <p:sldId id="270" r:id="rId20"/>
    <p:sldId id="271"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03175C-EC47-4BCE-8011-6DECA120226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35408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175C-EC47-4BCE-8011-6DECA120226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1492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175C-EC47-4BCE-8011-6DECA120226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8224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175C-EC47-4BCE-8011-6DECA120226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121634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3175C-EC47-4BCE-8011-6DECA120226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261562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03175C-EC47-4BCE-8011-6DECA120226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190796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03175C-EC47-4BCE-8011-6DECA1202268}"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345664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03175C-EC47-4BCE-8011-6DECA1202268}"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32830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175C-EC47-4BCE-8011-6DECA1202268}"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34027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3175C-EC47-4BCE-8011-6DECA120226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125256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3175C-EC47-4BCE-8011-6DECA120226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56D33-E9EE-4452-A780-CE40BCD61D6A}" type="slidenum">
              <a:rPr lang="en-US" smtClean="0"/>
              <a:t>‹#›</a:t>
            </a:fld>
            <a:endParaRPr lang="en-US"/>
          </a:p>
        </p:txBody>
      </p:sp>
    </p:spTree>
    <p:extLst>
      <p:ext uri="{BB962C8B-B14F-4D97-AF65-F5344CB8AC3E}">
        <p14:creationId xmlns:p14="http://schemas.microsoft.com/office/powerpoint/2010/main" val="6090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175C-EC47-4BCE-8011-6DECA1202268}"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56D33-E9EE-4452-A780-CE40BCD61D6A}" type="slidenum">
              <a:rPr lang="en-US" smtClean="0"/>
              <a:t>‹#›</a:t>
            </a:fld>
            <a:endParaRPr lang="en-US"/>
          </a:p>
        </p:txBody>
      </p:sp>
    </p:spTree>
    <p:extLst>
      <p:ext uri="{BB962C8B-B14F-4D97-AF65-F5344CB8AC3E}">
        <p14:creationId xmlns:p14="http://schemas.microsoft.com/office/powerpoint/2010/main" val="225561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Ecosystems: What are They and How Do They Work?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8458200" cy="5029200"/>
          </a:xfrm>
          <a:prstGeom prst="rect">
            <a:avLst/>
          </a:prstGeom>
        </p:spPr>
      </p:pic>
    </p:spTree>
    <p:extLst>
      <p:ext uri="{BB962C8B-B14F-4D97-AF65-F5344CB8AC3E}">
        <p14:creationId xmlns:p14="http://schemas.microsoft.com/office/powerpoint/2010/main" val="3123504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Ecosystems have Abiotic and Biotic Components</a:t>
            </a:r>
            <a:endParaRPr lang="en-US" dirty="0"/>
          </a:p>
        </p:txBody>
      </p:sp>
      <p:sp>
        <p:nvSpPr>
          <p:cNvPr id="4" name="Text Placeholder 3"/>
          <p:cNvSpPr>
            <a:spLocks noGrp="1"/>
          </p:cNvSpPr>
          <p:nvPr>
            <p:ph type="body" idx="1"/>
          </p:nvPr>
        </p:nvSpPr>
        <p:spPr>
          <a:ln>
            <a:solidFill>
              <a:schemeClr val="tx1"/>
            </a:solidFill>
          </a:ln>
        </p:spPr>
        <p:txBody>
          <a:bodyPr>
            <a:normAutofit fontScale="85000" lnSpcReduction="20000"/>
          </a:bodyPr>
          <a:lstStyle/>
          <a:p>
            <a:pPr algn="ctr"/>
            <a:r>
              <a:rPr lang="en-US" dirty="0" smtClean="0"/>
              <a:t>ABIOTIC</a:t>
            </a:r>
          </a:p>
          <a:p>
            <a:pPr algn="ctr"/>
            <a:r>
              <a:rPr lang="en-US" sz="2100" b="0" dirty="0" smtClean="0"/>
              <a:t>NONLIVING</a:t>
            </a:r>
            <a:endParaRPr lang="en-US" sz="2100" b="0" dirty="0"/>
          </a:p>
        </p:txBody>
      </p:sp>
      <p:sp>
        <p:nvSpPr>
          <p:cNvPr id="5" name="Content Placeholder 4"/>
          <p:cNvSpPr>
            <a:spLocks noGrp="1"/>
          </p:cNvSpPr>
          <p:nvPr>
            <p:ph sz="half" idx="2"/>
          </p:nvPr>
        </p:nvSpPr>
        <p:spPr>
          <a:ln>
            <a:solidFill>
              <a:schemeClr val="tx1"/>
            </a:solidFill>
          </a:ln>
        </p:spPr>
        <p:txBody>
          <a:bodyPr/>
          <a:lstStyle/>
          <a:p>
            <a:r>
              <a:rPr lang="en-US" dirty="0" smtClean="0"/>
              <a:t>WATER</a:t>
            </a:r>
          </a:p>
          <a:p>
            <a:r>
              <a:rPr lang="en-US" dirty="0" smtClean="0"/>
              <a:t>AIR</a:t>
            </a:r>
          </a:p>
          <a:p>
            <a:r>
              <a:rPr lang="en-US" dirty="0" smtClean="0"/>
              <a:t>NUTRIENTS</a:t>
            </a:r>
          </a:p>
          <a:p>
            <a:r>
              <a:rPr lang="en-US" dirty="0" smtClean="0"/>
              <a:t>ROCKS</a:t>
            </a:r>
          </a:p>
          <a:p>
            <a:r>
              <a:rPr lang="en-US" dirty="0" smtClean="0"/>
              <a:t>HEAT</a:t>
            </a:r>
          </a:p>
          <a:p>
            <a:r>
              <a:rPr lang="en-US" dirty="0" smtClean="0"/>
              <a:t>SOLAR ENERGY</a:t>
            </a:r>
          </a:p>
          <a:p>
            <a:pPr marL="0" indent="0">
              <a:buNone/>
            </a:pPr>
            <a:endParaRPr lang="en-US" dirty="0" smtClean="0"/>
          </a:p>
          <a:p>
            <a:pPr marL="0" indent="0">
              <a:buNone/>
            </a:pPr>
            <a:r>
              <a:rPr lang="en-US" dirty="0" smtClean="0"/>
              <a:t>These are just a few. There are others.</a:t>
            </a:r>
            <a:endParaRPr lang="en-US" dirty="0"/>
          </a:p>
        </p:txBody>
      </p:sp>
      <p:sp>
        <p:nvSpPr>
          <p:cNvPr id="6" name="Text Placeholder 5"/>
          <p:cNvSpPr>
            <a:spLocks noGrp="1"/>
          </p:cNvSpPr>
          <p:nvPr>
            <p:ph type="body" sz="quarter" idx="3"/>
          </p:nvPr>
        </p:nvSpPr>
        <p:spPr>
          <a:ln>
            <a:solidFill>
              <a:schemeClr val="tx1"/>
            </a:solidFill>
          </a:ln>
        </p:spPr>
        <p:txBody>
          <a:bodyPr>
            <a:normAutofit fontScale="77500" lnSpcReduction="20000"/>
          </a:bodyPr>
          <a:lstStyle/>
          <a:p>
            <a:pPr algn="ctr"/>
            <a:r>
              <a:rPr lang="en-US" dirty="0" smtClean="0"/>
              <a:t>BIOTIC</a:t>
            </a:r>
          </a:p>
          <a:p>
            <a:pPr algn="ctr"/>
            <a:r>
              <a:rPr lang="en-US" sz="2300" b="0" dirty="0" smtClean="0"/>
              <a:t>LIVING</a:t>
            </a:r>
            <a:endParaRPr lang="en-US" sz="2300" b="0" dirty="0"/>
          </a:p>
        </p:txBody>
      </p:sp>
      <p:sp>
        <p:nvSpPr>
          <p:cNvPr id="7" name="Content Placeholder 6"/>
          <p:cNvSpPr>
            <a:spLocks noGrp="1"/>
          </p:cNvSpPr>
          <p:nvPr>
            <p:ph sz="quarter" idx="4"/>
          </p:nvPr>
        </p:nvSpPr>
        <p:spPr>
          <a:ln>
            <a:solidFill>
              <a:schemeClr val="tx1"/>
            </a:solidFill>
          </a:ln>
        </p:spPr>
        <p:txBody>
          <a:bodyPr/>
          <a:lstStyle/>
          <a:p>
            <a:r>
              <a:rPr lang="en-US" dirty="0" smtClean="0"/>
              <a:t>PLANTS</a:t>
            </a:r>
          </a:p>
          <a:p>
            <a:r>
              <a:rPr lang="en-US" dirty="0" smtClean="0"/>
              <a:t>ANIMALS</a:t>
            </a:r>
          </a:p>
          <a:p>
            <a:r>
              <a:rPr lang="en-US" dirty="0" smtClean="0"/>
              <a:t>BIRDS</a:t>
            </a:r>
          </a:p>
          <a:p>
            <a:r>
              <a:rPr lang="en-US" dirty="0" smtClean="0"/>
              <a:t>MICROBES</a:t>
            </a:r>
          </a:p>
          <a:p>
            <a:r>
              <a:rPr lang="en-US" dirty="0" smtClean="0"/>
              <a:t>DEAD ORGANIC MATTER</a:t>
            </a:r>
          </a:p>
          <a:p>
            <a:r>
              <a:rPr lang="en-US" dirty="0" smtClean="0"/>
              <a:t>ORGANIC WASTE</a:t>
            </a:r>
            <a:endParaRPr lang="en-US" dirty="0"/>
          </a:p>
        </p:txBody>
      </p:sp>
    </p:spTree>
    <p:extLst>
      <p:ext uri="{BB962C8B-B14F-4D97-AF65-F5344CB8AC3E}">
        <p14:creationId xmlns:p14="http://schemas.microsoft.com/office/powerpoint/2010/main" val="2041606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p:spPr>
        <p:txBody>
          <a:bodyPr>
            <a:normAutofit fontScale="90000"/>
          </a:bodyPr>
          <a:lstStyle/>
          <a:p>
            <a:r>
              <a:rPr lang="en-US" b="1" dirty="0" smtClean="0"/>
              <a:t>Ecosystems depend on </a:t>
            </a:r>
            <a:br>
              <a:rPr lang="en-US" b="1" dirty="0" smtClean="0"/>
            </a:br>
            <a:r>
              <a:rPr lang="en-US" b="1" dirty="0" smtClean="0"/>
              <a:t>Nutrient </a:t>
            </a:r>
            <a:r>
              <a:rPr lang="en-US" b="1" dirty="0"/>
              <a:t>C</a:t>
            </a:r>
            <a:r>
              <a:rPr lang="en-US" b="1" dirty="0" smtClean="0"/>
              <a:t>ycling</a:t>
            </a:r>
            <a:endParaRPr lang="en-US" b="1" dirty="0"/>
          </a:p>
        </p:txBody>
      </p:sp>
      <p:sp>
        <p:nvSpPr>
          <p:cNvPr id="8" name="Content Placeholder 7"/>
          <p:cNvSpPr>
            <a:spLocks noGrp="1"/>
          </p:cNvSpPr>
          <p:nvPr>
            <p:ph idx="1"/>
          </p:nvPr>
        </p:nvSpPr>
        <p:spPr/>
        <p:txBody>
          <a:bodyPr>
            <a:normAutofit lnSpcReduction="10000"/>
          </a:bodyPr>
          <a:lstStyle/>
          <a:p>
            <a:r>
              <a:rPr lang="en-US" dirty="0" smtClean="0"/>
              <a:t>Nitrogen, Phosphorus, Carbon, and Sulfur are major nutrients for living organisms.</a:t>
            </a:r>
          </a:p>
          <a:p>
            <a:r>
              <a:rPr lang="en-US" dirty="0" smtClean="0"/>
              <a:t>Decomposers such as bacteria and fungi are the final link to breaking down these nutrients.</a:t>
            </a:r>
          </a:p>
          <a:p>
            <a:r>
              <a:rPr lang="en-US" dirty="0" smtClean="0"/>
              <a:t>There is very little waste of nutrients in nature.</a:t>
            </a:r>
          </a:p>
          <a:p>
            <a:r>
              <a:rPr lang="en-US" dirty="0" smtClean="0"/>
              <a:t>Only a small percentage of the large amounts of waste that humans produce is recycled. </a:t>
            </a:r>
          </a:p>
          <a:p>
            <a:pPr marL="0" indent="0">
              <a:buNone/>
            </a:pPr>
            <a:endParaRPr lang="en-US" dirty="0"/>
          </a:p>
        </p:txBody>
      </p:sp>
    </p:spTree>
    <p:extLst>
      <p:ext uri="{BB962C8B-B14F-4D97-AF65-F5344CB8AC3E}">
        <p14:creationId xmlns:p14="http://schemas.microsoft.com/office/powerpoint/2010/main" val="495558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p:spPr>
        <p:txBody>
          <a:bodyPr>
            <a:normAutofit fontScale="90000"/>
          </a:bodyPr>
          <a:lstStyle/>
          <a:p>
            <a:r>
              <a:rPr lang="en-US" b="1" dirty="0" smtClean="0"/>
              <a:t>Energy in Ecosystems begins with</a:t>
            </a:r>
            <a:br>
              <a:rPr lang="en-US" b="1" dirty="0" smtClean="0"/>
            </a:br>
            <a:r>
              <a:rPr lang="en-US" b="1" dirty="0" smtClean="0"/>
              <a:t>aerobic or anaerobic respiration</a:t>
            </a:r>
            <a:endParaRPr lang="en-US" b="1" dirty="0"/>
          </a:p>
        </p:txBody>
      </p:sp>
      <p:sp>
        <p:nvSpPr>
          <p:cNvPr id="8" name="Content Placeholder 7"/>
          <p:cNvSpPr>
            <a:spLocks noGrp="1"/>
          </p:cNvSpPr>
          <p:nvPr>
            <p:ph idx="1"/>
          </p:nvPr>
        </p:nvSpPr>
        <p:spPr/>
        <p:txBody>
          <a:bodyPr>
            <a:normAutofit lnSpcReduction="10000"/>
          </a:bodyPr>
          <a:lstStyle/>
          <a:p>
            <a:r>
              <a:rPr lang="en-US" b="1" u="sng" dirty="0" smtClean="0"/>
              <a:t>AEROBIC Respiration</a:t>
            </a:r>
          </a:p>
          <a:p>
            <a:pPr lvl="1"/>
            <a:r>
              <a:rPr lang="en-US" sz="2400" dirty="0"/>
              <a:t>Glucose + Oxygen 	</a:t>
            </a:r>
            <a:r>
              <a:rPr lang="en-US" sz="2400" dirty="0" smtClean="0"/>
              <a:t> Carbon </a:t>
            </a:r>
            <a:r>
              <a:rPr lang="en-US" sz="2400" dirty="0"/>
              <a:t>Dioxide + Water + Energy</a:t>
            </a:r>
          </a:p>
          <a:p>
            <a:pPr lvl="1"/>
            <a:r>
              <a:rPr lang="en-US" sz="2400" dirty="0"/>
              <a:t>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+ 6 O</a:t>
            </a:r>
            <a:r>
              <a:rPr lang="en-US" sz="2400" baseline="-25000" dirty="0"/>
              <a:t>2</a:t>
            </a:r>
            <a:r>
              <a:rPr lang="en-US" sz="2400" dirty="0"/>
              <a:t>	        6 CO</a:t>
            </a:r>
            <a:r>
              <a:rPr lang="en-US" sz="2400" baseline="-25000" dirty="0"/>
              <a:t>2</a:t>
            </a:r>
            <a:r>
              <a:rPr lang="en-US" sz="2400" dirty="0"/>
              <a:t> + 6 H</a:t>
            </a:r>
            <a:r>
              <a:rPr lang="en-US" sz="2400" baseline="-25000" dirty="0"/>
              <a:t>2</a:t>
            </a:r>
            <a:r>
              <a:rPr lang="en-US" sz="2400" dirty="0"/>
              <a:t>O + </a:t>
            </a:r>
            <a:r>
              <a:rPr lang="en-US" sz="2400" dirty="0" smtClean="0"/>
              <a:t>Energy</a:t>
            </a:r>
            <a:endParaRPr lang="en-US" b="1" u="sng" dirty="0" smtClean="0"/>
          </a:p>
          <a:p>
            <a:r>
              <a:rPr lang="en-US" b="1" u="sng" dirty="0" smtClean="0"/>
              <a:t>ANAEROBIC Respiration</a:t>
            </a:r>
          </a:p>
          <a:p>
            <a:pPr lvl="1"/>
            <a:r>
              <a:rPr lang="en-US" sz="2400" dirty="0" smtClean="0"/>
              <a:t>Breakdown of glucose or other organic compounds in the absence of oxygen.</a:t>
            </a:r>
          </a:p>
          <a:p>
            <a:pPr lvl="1"/>
            <a:r>
              <a:rPr lang="en-US" sz="2400" dirty="0" smtClean="0"/>
              <a:t>Produces compounds like methane, ethyl alcohol, acetic acid, and hydrogen sulfide</a:t>
            </a:r>
          </a:p>
          <a:p>
            <a:pPr lvl="1"/>
            <a:r>
              <a:rPr lang="en-US" sz="2400" dirty="0" smtClean="0"/>
              <a:t>Glucose 		Ethanol + Carbon dioxide</a:t>
            </a:r>
          </a:p>
          <a:p>
            <a:pPr lvl="1"/>
            <a:r>
              <a:rPr lang="en-US" sz="2400" dirty="0" smtClean="0"/>
              <a:t>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 (</a:t>
            </a:r>
            <a:r>
              <a:rPr lang="en-US" sz="2400" baseline="-25000" dirty="0" err="1" smtClean="0"/>
              <a:t>aq</a:t>
            </a:r>
            <a:r>
              <a:rPr lang="en-US" sz="2400" baseline="-25000" dirty="0" smtClean="0"/>
              <a:t>)</a:t>
            </a:r>
            <a:r>
              <a:rPr lang="en-US" sz="2400" dirty="0" smtClean="0"/>
              <a:t>	     2 CH</a:t>
            </a:r>
            <a:r>
              <a:rPr lang="en-US" sz="2400" baseline="-25000" dirty="0" smtClean="0"/>
              <a:t>3</a:t>
            </a:r>
            <a:r>
              <a:rPr lang="en-US" sz="2400" dirty="0" smtClean="0"/>
              <a:t>CH</a:t>
            </a:r>
            <a:r>
              <a:rPr lang="en-US" sz="2400" baseline="-25000" dirty="0" smtClean="0"/>
              <a:t>2</a:t>
            </a:r>
            <a:r>
              <a:rPr lang="en-US" sz="2400" dirty="0" smtClean="0"/>
              <a:t>OH </a:t>
            </a:r>
            <a:r>
              <a:rPr lang="en-US" sz="2400" baseline="-25000" dirty="0" smtClean="0"/>
              <a:t>(</a:t>
            </a:r>
            <a:r>
              <a:rPr lang="en-US" sz="2400" baseline="-25000" dirty="0" err="1" smtClean="0"/>
              <a:t>aq</a:t>
            </a:r>
            <a:r>
              <a:rPr lang="en-US" sz="2400" baseline="-25000" dirty="0" smtClean="0"/>
              <a:t>)</a:t>
            </a:r>
            <a:r>
              <a:rPr lang="en-US" sz="2400" dirty="0" smtClean="0"/>
              <a:t> + 2 CO</a:t>
            </a:r>
            <a:r>
              <a:rPr lang="en-US" sz="2400" baseline="-25000" dirty="0" smtClean="0"/>
              <a:t>2</a:t>
            </a:r>
            <a:r>
              <a:rPr lang="en-US" sz="2400" dirty="0"/>
              <a:t> </a:t>
            </a:r>
            <a:r>
              <a:rPr lang="en-US" sz="2400" baseline="-25000" dirty="0" smtClean="0"/>
              <a:t>(g)</a:t>
            </a:r>
            <a:r>
              <a:rPr lang="en-US" sz="2400" dirty="0" smtClean="0"/>
              <a:t> </a:t>
            </a:r>
          </a:p>
        </p:txBody>
      </p:sp>
      <p:cxnSp>
        <p:nvCxnSpPr>
          <p:cNvPr id="10" name="Straight Arrow Connector 9"/>
          <p:cNvCxnSpPr/>
          <p:nvPr/>
        </p:nvCxnSpPr>
        <p:spPr>
          <a:xfrm>
            <a:off x="3581400" y="2286000"/>
            <a:ext cx="6096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3155867" y="2743200"/>
            <a:ext cx="6096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851067" y="5562600"/>
            <a:ext cx="6096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485901" y="5105400"/>
            <a:ext cx="6096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60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Energy in Food Webs and Chains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229600" cy="5029199"/>
          </a:xfrm>
          <a:ln>
            <a:solidFill>
              <a:schemeClr val="tx1"/>
            </a:solidFill>
          </a:ln>
        </p:spPr>
      </p:pic>
    </p:spTree>
    <p:extLst>
      <p:ext uri="{BB962C8B-B14F-4D97-AF65-F5344CB8AC3E}">
        <p14:creationId xmlns:p14="http://schemas.microsoft.com/office/powerpoint/2010/main" val="871289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p:spPr>
        <p:txBody>
          <a:bodyPr/>
          <a:lstStyle/>
          <a:p>
            <a:r>
              <a:rPr lang="en-US" dirty="0" smtClean="0"/>
              <a:t>Range of Tolerance</a:t>
            </a:r>
            <a:endParaRPr lang="en-US" dirty="0"/>
          </a:p>
        </p:txBody>
      </p:sp>
      <p:sp>
        <p:nvSpPr>
          <p:cNvPr id="8" name="Content Placeholder 7"/>
          <p:cNvSpPr>
            <a:spLocks noGrp="1"/>
          </p:cNvSpPr>
          <p:nvPr>
            <p:ph idx="1"/>
          </p:nvPr>
        </p:nvSpPr>
        <p:spPr/>
        <p:txBody>
          <a:bodyPr>
            <a:normAutofit lnSpcReduction="10000"/>
          </a:bodyPr>
          <a:lstStyle/>
          <a:p>
            <a:r>
              <a:rPr lang="en-US" dirty="0" smtClean="0"/>
              <a:t>Populations in an ecosystem have a range of tolerance to variations in their physical and chemical environment.</a:t>
            </a:r>
          </a:p>
          <a:p>
            <a:r>
              <a:rPr lang="en-US" dirty="0" smtClean="0"/>
              <a:t>Any direction outside of the range of tolerance can put strain on the population and eventually kill the population.</a:t>
            </a:r>
          </a:p>
          <a:p>
            <a:r>
              <a:rPr lang="en-US" dirty="0" smtClean="0"/>
              <a:t>Abiotic factors such as shade, sunlight, temperature, and moisture</a:t>
            </a:r>
            <a:r>
              <a:rPr lang="en-US" dirty="0"/>
              <a:t> </a:t>
            </a:r>
            <a:r>
              <a:rPr lang="en-US" dirty="0" smtClean="0"/>
              <a:t>will affect range of tolerance.</a:t>
            </a:r>
          </a:p>
        </p:txBody>
      </p:sp>
    </p:spTree>
    <p:extLst>
      <p:ext uri="{BB962C8B-B14F-4D97-AF65-F5344CB8AC3E}">
        <p14:creationId xmlns:p14="http://schemas.microsoft.com/office/powerpoint/2010/main" val="1901702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p:spPr>
        <p:txBody>
          <a:bodyPr/>
          <a:lstStyle/>
          <a:p>
            <a:r>
              <a:rPr lang="en-US" dirty="0" smtClean="0"/>
              <a:t>Range of Tolerance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4876800"/>
          </a:xfrm>
        </p:spPr>
      </p:pic>
    </p:spTree>
    <p:extLst>
      <p:ext uri="{BB962C8B-B14F-4D97-AF65-F5344CB8AC3E}">
        <p14:creationId xmlns:p14="http://schemas.microsoft.com/office/powerpoint/2010/main" val="217287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92D050"/>
          </a:solidFill>
        </p:spPr>
        <p:txBody>
          <a:bodyPr/>
          <a:lstStyle/>
          <a:p>
            <a:r>
              <a:rPr lang="en-US" dirty="0" smtClean="0"/>
              <a:t>Limiting Factor Principle</a:t>
            </a:r>
            <a:endParaRPr lang="en-US" dirty="0"/>
          </a:p>
        </p:txBody>
      </p:sp>
      <p:sp>
        <p:nvSpPr>
          <p:cNvPr id="8" name="Content Placeholder 7"/>
          <p:cNvSpPr>
            <a:spLocks noGrp="1"/>
          </p:cNvSpPr>
          <p:nvPr>
            <p:ph idx="1"/>
          </p:nvPr>
        </p:nvSpPr>
        <p:spPr/>
        <p:txBody>
          <a:bodyPr>
            <a:normAutofit/>
          </a:bodyPr>
          <a:lstStyle/>
          <a:p>
            <a:r>
              <a:rPr lang="en-US" sz="2000" b="1" dirty="0" smtClean="0"/>
              <a:t>Too much or too little of any abiotic factor can limit or prevent growth of a population, even if all other factors are at or near the optimal range of tolerance.</a:t>
            </a:r>
          </a:p>
          <a:p>
            <a:r>
              <a:rPr lang="en-US" sz="2000" b="1" dirty="0" smtClean="0"/>
              <a:t>On land, precipitation often is the limiting abiotic factor.</a:t>
            </a:r>
          </a:p>
          <a:p>
            <a:r>
              <a:rPr lang="en-US" sz="2000" b="1" dirty="0" smtClean="0"/>
              <a:t>Soil nutrients are also  limiting factors.</a:t>
            </a:r>
          </a:p>
          <a:p>
            <a:r>
              <a:rPr lang="en-US" sz="2000" b="1" dirty="0" smtClean="0"/>
              <a:t>Too much of an abiotic factor (water or fertilizer) can be a limiting.</a:t>
            </a:r>
          </a:p>
          <a:p>
            <a:r>
              <a:rPr lang="en-US" sz="2000" b="1" dirty="0" smtClean="0"/>
              <a:t>Temperature can also be limiting too high or too low temps affect growth.</a:t>
            </a:r>
          </a:p>
          <a:p>
            <a:r>
              <a:rPr lang="en-US" sz="2000" b="1" dirty="0" smtClean="0"/>
              <a:t>Aquatic limiting factors include temperature, sunlight, nutrient availability, dissolved oxygen, and salinity.</a:t>
            </a:r>
            <a:endParaRPr lang="en-US" sz="2000" b="1" dirty="0"/>
          </a:p>
        </p:txBody>
      </p:sp>
    </p:spTree>
    <p:extLst>
      <p:ext uri="{BB962C8B-B14F-4D97-AF65-F5344CB8AC3E}">
        <p14:creationId xmlns:p14="http://schemas.microsoft.com/office/powerpoint/2010/main" val="305636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Ecology Terminology 1</a:t>
            </a:r>
            <a:br>
              <a:rPr lang="en-US" dirty="0" smtClean="0"/>
            </a:br>
            <a:r>
              <a:rPr lang="en-US" sz="2200" dirty="0" smtClean="0"/>
              <a:t>make sure you can define, explain, and give examples of all these terms</a:t>
            </a:r>
            <a:endParaRPr lang="en-US" sz="2200" dirty="0"/>
          </a:p>
        </p:txBody>
      </p:sp>
      <p:sp>
        <p:nvSpPr>
          <p:cNvPr id="3" name="Content Placeholder 2"/>
          <p:cNvSpPr>
            <a:spLocks noGrp="1"/>
          </p:cNvSpPr>
          <p:nvPr>
            <p:ph idx="1"/>
          </p:nvPr>
        </p:nvSpPr>
        <p:spPr/>
        <p:txBody>
          <a:bodyPr>
            <a:normAutofit fontScale="70000" lnSpcReduction="20000"/>
          </a:bodyPr>
          <a:lstStyle/>
          <a:p>
            <a:r>
              <a:rPr lang="en-US" dirty="0" smtClean="0"/>
              <a:t>Cell Theory</a:t>
            </a:r>
          </a:p>
          <a:p>
            <a:r>
              <a:rPr lang="en-US" dirty="0" smtClean="0"/>
              <a:t>Species</a:t>
            </a:r>
          </a:p>
          <a:p>
            <a:r>
              <a:rPr lang="en-US" dirty="0" smtClean="0"/>
              <a:t>Prokaryotic cell</a:t>
            </a:r>
          </a:p>
          <a:p>
            <a:r>
              <a:rPr lang="en-US" dirty="0" smtClean="0"/>
              <a:t>Eukaryotic cell</a:t>
            </a:r>
          </a:p>
          <a:p>
            <a:r>
              <a:rPr lang="en-US" dirty="0" smtClean="0"/>
              <a:t>Genetic Diversity</a:t>
            </a:r>
          </a:p>
          <a:p>
            <a:r>
              <a:rPr lang="en-US" dirty="0" smtClean="0"/>
              <a:t>Trophic Level</a:t>
            </a:r>
          </a:p>
          <a:p>
            <a:r>
              <a:rPr lang="en-US" dirty="0" smtClean="0"/>
              <a:t>Autotroph</a:t>
            </a:r>
          </a:p>
          <a:p>
            <a:r>
              <a:rPr lang="en-US" dirty="0" err="1" smtClean="0"/>
              <a:t>Chemotroph</a:t>
            </a:r>
            <a:endParaRPr lang="en-US" dirty="0" smtClean="0"/>
          </a:p>
          <a:p>
            <a:r>
              <a:rPr lang="en-US" dirty="0" smtClean="0"/>
              <a:t>Heterotroph</a:t>
            </a:r>
          </a:p>
          <a:p>
            <a:r>
              <a:rPr lang="en-US" dirty="0" smtClean="0"/>
              <a:t>Chemosynthesis</a:t>
            </a:r>
          </a:p>
          <a:p>
            <a:r>
              <a:rPr lang="en-US" dirty="0" smtClean="0"/>
              <a:t>Photosynthesis</a:t>
            </a:r>
          </a:p>
          <a:p>
            <a:r>
              <a:rPr lang="en-US" dirty="0" smtClean="0"/>
              <a:t>Omnivores</a:t>
            </a:r>
          </a:p>
          <a:p>
            <a:r>
              <a:rPr lang="en-US" dirty="0"/>
              <a:t>Detritus</a:t>
            </a:r>
          </a:p>
          <a:p>
            <a:pPr marL="0" indent="0">
              <a:buNone/>
            </a:pPr>
            <a:endParaRPr lang="en-US" dirty="0" smtClean="0"/>
          </a:p>
        </p:txBody>
      </p:sp>
    </p:spTree>
    <p:extLst>
      <p:ext uri="{BB962C8B-B14F-4D97-AF65-F5344CB8AC3E}">
        <p14:creationId xmlns:p14="http://schemas.microsoft.com/office/powerpoint/2010/main" val="1853061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Energy flows through Ecosystems in Food Chains and Food Webs (10% rule)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743242"/>
          </a:xfrm>
        </p:spPr>
      </p:pic>
    </p:spTree>
    <p:extLst>
      <p:ext uri="{BB962C8B-B14F-4D97-AF65-F5344CB8AC3E}">
        <p14:creationId xmlns:p14="http://schemas.microsoft.com/office/powerpoint/2010/main" val="813087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Ecology Terminology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Detritivores</a:t>
            </a:r>
            <a:endParaRPr lang="en-US" dirty="0"/>
          </a:p>
          <a:p>
            <a:r>
              <a:rPr lang="en-US" dirty="0"/>
              <a:t>Decomposers</a:t>
            </a:r>
          </a:p>
          <a:p>
            <a:r>
              <a:rPr lang="en-US" dirty="0"/>
              <a:t>Anaerobic Respiration</a:t>
            </a:r>
          </a:p>
          <a:p>
            <a:r>
              <a:rPr lang="en-US" dirty="0"/>
              <a:t>Aerobic Respiration</a:t>
            </a:r>
          </a:p>
          <a:p>
            <a:r>
              <a:rPr lang="en-US" dirty="0"/>
              <a:t>Primary, </a:t>
            </a:r>
            <a:r>
              <a:rPr lang="en-US" dirty="0" err="1"/>
              <a:t>Seconday</a:t>
            </a:r>
            <a:r>
              <a:rPr lang="en-US" dirty="0"/>
              <a:t>, and Tertiary or higher consumers</a:t>
            </a:r>
          </a:p>
          <a:p>
            <a:r>
              <a:rPr lang="en-US" dirty="0"/>
              <a:t>Endotherm</a:t>
            </a:r>
          </a:p>
          <a:p>
            <a:r>
              <a:rPr lang="en-US" dirty="0" err="1"/>
              <a:t>Ectotherm</a:t>
            </a:r>
            <a:endParaRPr lang="en-US" dirty="0"/>
          </a:p>
          <a:p>
            <a:r>
              <a:rPr lang="en-US" dirty="0" err="1" smtClean="0"/>
              <a:t>Poikilotherm</a:t>
            </a:r>
            <a:endParaRPr lang="en-US" dirty="0" smtClean="0"/>
          </a:p>
          <a:p>
            <a:r>
              <a:rPr lang="en-US" dirty="0" smtClean="0"/>
              <a:t>Biomass</a:t>
            </a:r>
          </a:p>
          <a:p>
            <a:r>
              <a:rPr lang="en-US" dirty="0" smtClean="0"/>
              <a:t>Ecological Efficiency</a:t>
            </a:r>
          </a:p>
          <a:p>
            <a:r>
              <a:rPr lang="en-US" dirty="0" smtClean="0"/>
              <a:t>Pyramid of Energy Flow</a:t>
            </a:r>
          </a:p>
          <a:p>
            <a:r>
              <a:rPr lang="en-US" dirty="0" smtClean="0"/>
              <a:t>Gross Primary Productivity (GPP)</a:t>
            </a:r>
          </a:p>
          <a:p>
            <a:r>
              <a:rPr lang="en-US" dirty="0" smtClean="0"/>
              <a:t>Net Primary Productivity (NPP)</a:t>
            </a:r>
          </a:p>
          <a:p>
            <a:endParaRPr lang="en-US" dirty="0"/>
          </a:p>
          <a:p>
            <a:endParaRPr lang="en-US" dirty="0"/>
          </a:p>
        </p:txBody>
      </p:sp>
    </p:spTree>
    <p:extLst>
      <p:ext uri="{BB962C8B-B14F-4D97-AF65-F5344CB8AC3E}">
        <p14:creationId xmlns:p14="http://schemas.microsoft.com/office/powerpoint/2010/main" val="253185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Ecology?</a:t>
            </a:r>
            <a:endParaRPr lang="en-US" dirty="0"/>
          </a:p>
        </p:txBody>
      </p:sp>
      <p:sp>
        <p:nvSpPr>
          <p:cNvPr id="3" name="Content Placeholder 2"/>
          <p:cNvSpPr>
            <a:spLocks noGrp="1"/>
          </p:cNvSpPr>
          <p:nvPr>
            <p:ph idx="1"/>
          </p:nvPr>
        </p:nvSpPr>
        <p:spPr/>
        <p:txBody>
          <a:bodyPr/>
          <a:lstStyle/>
          <a:p>
            <a:pPr marL="0" indent="0">
              <a:buNone/>
            </a:pPr>
            <a:r>
              <a:rPr lang="en-US" dirty="0" smtClean="0"/>
              <a:t>It is the study of how organisms interact with each other.</a:t>
            </a:r>
          </a:p>
          <a:p>
            <a:pPr marL="0" indent="0">
              <a:buNone/>
            </a:pPr>
            <a:r>
              <a:rPr lang="en-US" dirty="0" smtClean="0"/>
              <a:t> All living things are composed of cells.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336202"/>
            <a:ext cx="8305800" cy="3543677"/>
          </a:xfrm>
          <a:prstGeom prst="rect">
            <a:avLst/>
          </a:prstGeom>
        </p:spPr>
      </p:pic>
    </p:spTree>
    <p:extLst>
      <p:ext uri="{BB962C8B-B14F-4D97-AF65-F5344CB8AC3E}">
        <p14:creationId xmlns:p14="http://schemas.microsoft.com/office/powerpoint/2010/main" val="405529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GPP  vs  NPP</a:t>
            </a:r>
            <a:endParaRPr lang="en-US" b="1" dirty="0"/>
          </a:p>
        </p:txBody>
      </p:sp>
      <p:sp>
        <p:nvSpPr>
          <p:cNvPr id="3" name="Content Placeholder 2"/>
          <p:cNvSpPr>
            <a:spLocks noGrp="1"/>
          </p:cNvSpPr>
          <p:nvPr>
            <p:ph sz="half" idx="1"/>
          </p:nvPr>
        </p:nvSpPr>
        <p:spPr>
          <a:xfrm>
            <a:off x="0" y="1600200"/>
            <a:ext cx="4038600" cy="5248702"/>
          </a:xfrm>
          <a:solidFill>
            <a:srgbClr val="FFFF00"/>
          </a:solidFill>
          <a:ln>
            <a:solidFill>
              <a:schemeClr val="tx1"/>
            </a:solidFill>
          </a:ln>
        </p:spPr>
        <p:txBody>
          <a:bodyPr>
            <a:normAutofit/>
          </a:bodyPr>
          <a:lstStyle/>
          <a:p>
            <a:r>
              <a:rPr lang="en-US" sz="2000" b="1" dirty="0" smtClean="0"/>
              <a:t>Gross Primary Production </a:t>
            </a:r>
            <a:r>
              <a:rPr lang="en-US" sz="2000" dirty="0" smtClean="0"/>
              <a:t>– the rate at which an ecosystem’s producers (usually plants) convert solar energy into chemical energy as biomass found in their tissues</a:t>
            </a:r>
          </a:p>
          <a:p>
            <a:r>
              <a:rPr lang="en-US" sz="2000" b="1" dirty="0" smtClean="0"/>
              <a:t>Net Primary Production </a:t>
            </a:r>
            <a:r>
              <a:rPr lang="en-US" sz="2000" dirty="0" smtClean="0"/>
              <a:t>– GPP minus the rate at which they use some of this stored energy through cellular respiration.</a:t>
            </a:r>
          </a:p>
          <a:p>
            <a:pPr marL="0" indent="0">
              <a:buNone/>
            </a:pPr>
            <a:endParaRPr lang="en-US" sz="1800"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00200"/>
            <a:ext cx="4952999" cy="5257800"/>
          </a:xfrm>
          <a:prstGeom prst="rect">
            <a:avLst/>
          </a:prstGeom>
          <a:ln>
            <a:solidFill>
              <a:schemeClr val="tx1"/>
            </a:solidFill>
          </a:ln>
        </p:spPr>
      </p:pic>
    </p:spTree>
    <p:extLst>
      <p:ext uri="{BB962C8B-B14F-4D97-AF65-F5344CB8AC3E}">
        <p14:creationId xmlns:p14="http://schemas.microsoft.com/office/powerpoint/2010/main" val="2006007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674" y="71352"/>
            <a:ext cx="8986652" cy="6786648"/>
          </a:xfr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407917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Energy Calculations</a:t>
            </a:r>
            <a:endParaRPr lang="en-US" dirty="0"/>
          </a:p>
        </p:txBody>
      </p:sp>
      <p:sp>
        <p:nvSpPr>
          <p:cNvPr id="6" name="Content Placeholder 5"/>
          <p:cNvSpPr>
            <a:spLocks noGrp="1"/>
          </p:cNvSpPr>
          <p:nvPr>
            <p:ph idx="1"/>
          </p:nvPr>
        </p:nvSpPr>
        <p:spPr>
          <a:solidFill>
            <a:srgbClr val="92D050"/>
          </a:solidFill>
        </p:spPr>
        <p:txBody>
          <a:bodyPr>
            <a:normAutofit fontScale="85000" lnSpcReduction="20000"/>
          </a:bodyPr>
          <a:lstStyle/>
          <a:p>
            <a:pPr marL="0" indent="0">
              <a:buNone/>
            </a:pPr>
            <a:r>
              <a:rPr lang="en-US" sz="2600" dirty="0" smtClean="0"/>
              <a:t>1. </a:t>
            </a:r>
            <a:r>
              <a:rPr lang="en-US" sz="2800" dirty="0" smtClean="0"/>
              <a:t>A primary producer captures 5,000 units of solar energy. How 	much energy is available to a </a:t>
            </a:r>
            <a:r>
              <a:rPr lang="en-US" sz="2800" u="sng" dirty="0" smtClean="0"/>
              <a:t>tertiary</a:t>
            </a:r>
            <a:r>
              <a:rPr lang="en-US" sz="2800" dirty="0" smtClean="0"/>
              <a:t> consumer?</a:t>
            </a:r>
          </a:p>
          <a:p>
            <a:pPr marL="0" indent="0">
              <a:buNone/>
            </a:pPr>
            <a:endParaRPr lang="en-US" sz="2600" dirty="0"/>
          </a:p>
          <a:p>
            <a:pPr marL="0" indent="0">
              <a:buNone/>
            </a:pPr>
            <a:endParaRPr lang="en-US" sz="2600" dirty="0" smtClean="0"/>
          </a:p>
          <a:p>
            <a:pPr marL="0" indent="0">
              <a:buNone/>
            </a:pPr>
            <a:r>
              <a:rPr lang="en-US" sz="2800" dirty="0" smtClean="0"/>
              <a:t>2. Applying the 10% rule, if a shrew living in a tropical rainforest 	has a daily requirement of 500 Cal., how many square 	meters of rainforest are needed to support one shrew 	that feeds only on snails which are primary consumers?</a:t>
            </a:r>
          </a:p>
          <a:p>
            <a:pPr marL="1257300" lvl="2" indent="-457200">
              <a:buAutoNum type="alphaUcPeriod"/>
            </a:pPr>
            <a:r>
              <a:rPr lang="en-US" dirty="0" smtClean="0"/>
              <a:t>0.6m</a:t>
            </a:r>
            <a:r>
              <a:rPr lang="en-US" baseline="30000" dirty="0" smtClean="0"/>
              <a:t>2</a:t>
            </a:r>
            <a:endParaRPr lang="en-US" baseline="30000" dirty="0"/>
          </a:p>
          <a:p>
            <a:pPr marL="1257300" lvl="2" indent="-457200">
              <a:buAutoNum type="alphaUcPeriod"/>
            </a:pPr>
            <a:r>
              <a:rPr lang="en-US" dirty="0" smtClean="0"/>
              <a:t>1.1m</a:t>
            </a:r>
            <a:r>
              <a:rPr lang="en-US" baseline="30000" dirty="0" smtClean="0"/>
              <a:t>2</a:t>
            </a:r>
            <a:endParaRPr lang="en-US" dirty="0" smtClean="0"/>
          </a:p>
          <a:p>
            <a:pPr marL="1257300" lvl="2" indent="-457200">
              <a:buAutoNum type="alphaUcPeriod"/>
            </a:pPr>
            <a:r>
              <a:rPr lang="en-US" dirty="0" smtClean="0"/>
              <a:t>207.4m</a:t>
            </a:r>
            <a:r>
              <a:rPr lang="en-US" baseline="30000" dirty="0" smtClean="0"/>
              <a:t>2</a:t>
            </a:r>
            <a:endParaRPr lang="en-US" dirty="0" smtClean="0"/>
          </a:p>
          <a:p>
            <a:pPr marL="1257300" lvl="2" indent="-457200">
              <a:buAutoNum type="alphaUcPeriod"/>
            </a:pPr>
            <a:r>
              <a:rPr lang="en-US" dirty="0" smtClean="0"/>
              <a:t>401.5m</a:t>
            </a:r>
            <a:r>
              <a:rPr lang="en-US" baseline="30000" dirty="0" smtClean="0"/>
              <a:t>2</a:t>
            </a:r>
            <a:endParaRPr lang="en-US" dirty="0" smtClean="0"/>
          </a:p>
          <a:p>
            <a:pPr marL="1257300" lvl="2" indent="-457200">
              <a:buAutoNum type="alphaUcPeriod"/>
            </a:pPr>
            <a:r>
              <a:rPr lang="en-US" dirty="0" smtClean="0"/>
              <a:t>2073.9m</a:t>
            </a:r>
            <a:r>
              <a:rPr lang="en-US" baseline="30000" dirty="0" smtClean="0"/>
              <a:t>2</a:t>
            </a:r>
            <a:endParaRPr lang="en-US" dirty="0"/>
          </a:p>
        </p:txBody>
      </p:sp>
      <p:sp>
        <p:nvSpPr>
          <p:cNvPr id="8" name="Rectangle 7"/>
          <p:cNvSpPr/>
          <p:nvPr/>
        </p:nvSpPr>
        <p:spPr>
          <a:xfrm>
            <a:off x="2514600" y="2500789"/>
            <a:ext cx="1524000" cy="4395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197286"/>
            <a:ext cx="5638800" cy="646331"/>
          </a:xfrm>
          <a:prstGeom prst="rect">
            <a:avLst/>
          </a:prstGeom>
          <a:noFill/>
        </p:spPr>
        <p:txBody>
          <a:bodyPr wrap="square" rtlCol="0">
            <a:spAutoFit/>
          </a:bodyPr>
          <a:lstStyle/>
          <a:p>
            <a:r>
              <a:rPr lang="en-US" dirty="0" smtClean="0"/>
              <a:t>5000 x .10 = 500 units for </a:t>
            </a:r>
            <a:r>
              <a:rPr lang="en-US" dirty="0" smtClean="0"/>
              <a:t>1</a:t>
            </a:r>
            <a:r>
              <a:rPr lang="en-US" baseline="30000" dirty="0" smtClean="0"/>
              <a:t>st</a:t>
            </a:r>
            <a:r>
              <a:rPr lang="en-US" dirty="0" smtClean="0"/>
              <a:t> 	500 x .10 = 50 units for 2</a:t>
            </a:r>
            <a:r>
              <a:rPr lang="en-US" baseline="30000" dirty="0" smtClean="0"/>
              <a:t>nd</a:t>
            </a:r>
            <a:r>
              <a:rPr lang="en-US" dirty="0" smtClean="0"/>
              <a:t> </a:t>
            </a:r>
            <a:r>
              <a:rPr lang="en-US" dirty="0" smtClean="0"/>
              <a:t> </a:t>
            </a:r>
            <a:endParaRPr lang="en-US" dirty="0" smtClean="0"/>
          </a:p>
          <a:p>
            <a:r>
              <a:rPr lang="en-US" dirty="0" smtClean="0"/>
              <a:t>50 </a:t>
            </a:r>
            <a:r>
              <a:rPr lang="en-US" dirty="0" smtClean="0"/>
              <a:t>x .10 = </a:t>
            </a:r>
            <a:r>
              <a:rPr lang="en-US" b="1" dirty="0" smtClean="0"/>
              <a:t>5 </a:t>
            </a:r>
            <a:r>
              <a:rPr lang="en-US" b="1" dirty="0" smtClean="0"/>
              <a:t>units for 3rd</a:t>
            </a:r>
            <a:endParaRPr lang="en-US" b="1" dirty="0"/>
          </a:p>
        </p:txBody>
      </p:sp>
      <p:sp>
        <p:nvSpPr>
          <p:cNvPr id="18" name="Rectangle 17"/>
          <p:cNvSpPr/>
          <p:nvPr/>
        </p:nvSpPr>
        <p:spPr>
          <a:xfrm>
            <a:off x="6705600" y="5787085"/>
            <a:ext cx="1371600" cy="3113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19945" y="5452121"/>
            <a:ext cx="4953000" cy="646331"/>
          </a:xfrm>
          <a:prstGeom prst="rect">
            <a:avLst/>
          </a:prstGeom>
          <a:noFill/>
          <a:ln>
            <a:solidFill>
              <a:schemeClr val="tx1"/>
            </a:solidFill>
          </a:ln>
        </p:spPr>
        <p:txBody>
          <a:bodyPr wrap="square" rtlCol="0">
            <a:spAutoFit/>
          </a:bodyPr>
          <a:lstStyle/>
          <a:p>
            <a:r>
              <a:rPr lang="en-US" dirty="0" smtClean="0"/>
              <a:t>  1m</a:t>
            </a:r>
            <a:r>
              <a:rPr lang="en-US" baseline="30000" dirty="0" smtClean="0"/>
              <a:t>2</a:t>
            </a:r>
            <a:r>
              <a:rPr lang="en-US" dirty="0" smtClean="0"/>
              <a:t>	   1g	500 Cal   =   .5682 x 365</a:t>
            </a:r>
          </a:p>
          <a:p>
            <a:r>
              <a:rPr lang="en-US" dirty="0" smtClean="0"/>
              <a:t>2200g	.4 Cal		     </a:t>
            </a:r>
            <a:r>
              <a:rPr lang="en-US" b="1" dirty="0" smtClean="0"/>
              <a:t>207.3864 m</a:t>
            </a:r>
            <a:r>
              <a:rPr lang="en-US" b="1" baseline="30000" dirty="0" smtClean="0"/>
              <a:t>2</a:t>
            </a:r>
            <a:endParaRPr lang="en-US" b="1" dirty="0"/>
          </a:p>
        </p:txBody>
      </p:sp>
      <p:cxnSp>
        <p:nvCxnSpPr>
          <p:cNvPr id="11" name="Straight Connector 10"/>
          <p:cNvCxnSpPr/>
          <p:nvPr/>
        </p:nvCxnSpPr>
        <p:spPr>
          <a:xfrm flipV="1">
            <a:off x="3719945" y="5775287"/>
            <a:ext cx="2604655" cy="1179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572000" y="5479832"/>
            <a:ext cx="0" cy="53996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10200" y="5479832"/>
            <a:ext cx="0" cy="539968"/>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05545" y="4206081"/>
            <a:ext cx="5867400" cy="830997"/>
          </a:xfrm>
          <a:prstGeom prst="rect">
            <a:avLst/>
          </a:prstGeom>
          <a:noFill/>
          <a:ln>
            <a:solidFill>
              <a:schemeClr val="tx1"/>
            </a:solidFill>
          </a:ln>
        </p:spPr>
        <p:txBody>
          <a:bodyPr wrap="square" rtlCol="0">
            <a:spAutoFit/>
          </a:bodyPr>
          <a:lstStyle/>
          <a:p>
            <a:r>
              <a:rPr lang="en-US" sz="1600" b="1" dirty="0" smtClean="0"/>
              <a:t>Ecosystem Type	NPP(g/m</a:t>
            </a:r>
            <a:r>
              <a:rPr lang="en-US" sz="1600" b="1" baseline="30000" dirty="0" smtClean="0"/>
              <a:t>2</a:t>
            </a:r>
            <a:r>
              <a:rPr lang="en-US" sz="1600" b="1" dirty="0" smtClean="0"/>
              <a:t>/</a:t>
            </a:r>
            <a:r>
              <a:rPr lang="en-US" sz="1600" b="1" dirty="0" err="1" smtClean="0"/>
              <a:t>yr</a:t>
            </a:r>
            <a:r>
              <a:rPr lang="en-US" sz="1600" b="1" dirty="0" smtClean="0"/>
              <a:t>)	    Energy provided to					1◦ Consumer (Cal/gram)</a:t>
            </a:r>
          </a:p>
          <a:p>
            <a:r>
              <a:rPr lang="en-US" sz="1600" dirty="0" smtClean="0"/>
              <a:t>Tropical rain forest	       2,200			4</a:t>
            </a:r>
            <a:endParaRPr lang="en-US" sz="1600" dirty="0"/>
          </a:p>
        </p:txBody>
      </p:sp>
      <p:cxnSp>
        <p:nvCxnSpPr>
          <p:cNvPr id="21" name="Straight Connector 20"/>
          <p:cNvCxnSpPr/>
          <p:nvPr/>
        </p:nvCxnSpPr>
        <p:spPr>
          <a:xfrm>
            <a:off x="2819401" y="4724400"/>
            <a:ext cx="5867399"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572000" y="4206081"/>
            <a:ext cx="0" cy="838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172200" y="4206081"/>
            <a:ext cx="0" cy="8309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63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Ecologists Study Connections in Nature.</a:t>
            </a:r>
            <a:endParaRPr lang="en-US" dirty="0"/>
          </a:p>
        </p:txBody>
      </p:sp>
      <p:sp>
        <p:nvSpPr>
          <p:cNvPr id="3" name="Content Placeholder 2"/>
          <p:cNvSpPr>
            <a:spLocks noGrp="1"/>
          </p:cNvSpPr>
          <p:nvPr>
            <p:ph idx="1"/>
          </p:nvPr>
        </p:nvSpPr>
        <p:spPr/>
        <p:txBody>
          <a:bodyPr>
            <a:normAutofit lnSpcReduction="10000"/>
          </a:bodyPr>
          <a:lstStyle/>
          <a:p>
            <a:r>
              <a:rPr lang="en-US" dirty="0" smtClean="0"/>
              <a:t>Biosphere</a:t>
            </a:r>
          </a:p>
          <a:p>
            <a:r>
              <a:rPr lang="en-US" dirty="0" smtClean="0"/>
              <a:t>Ecosystem</a:t>
            </a:r>
          </a:p>
          <a:p>
            <a:r>
              <a:rPr lang="en-US" dirty="0" smtClean="0"/>
              <a:t>Community</a:t>
            </a:r>
          </a:p>
          <a:p>
            <a:r>
              <a:rPr lang="en-US" dirty="0" smtClean="0"/>
              <a:t>Population</a:t>
            </a:r>
          </a:p>
          <a:p>
            <a:r>
              <a:rPr lang="en-US" dirty="0" smtClean="0"/>
              <a:t>Organism</a:t>
            </a:r>
          </a:p>
          <a:p>
            <a:r>
              <a:rPr lang="en-US" dirty="0" smtClean="0"/>
              <a:t>Cell</a:t>
            </a:r>
          </a:p>
          <a:p>
            <a:r>
              <a:rPr lang="en-US" dirty="0" smtClean="0"/>
              <a:t>Molecule</a:t>
            </a:r>
          </a:p>
          <a:p>
            <a:r>
              <a:rPr lang="en-US" dirty="0" smtClean="0"/>
              <a:t>Atom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345" y="533400"/>
            <a:ext cx="1211725" cy="1143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139" y="1447800"/>
            <a:ext cx="1009649" cy="6764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2139" y="2169936"/>
            <a:ext cx="996404" cy="6386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2087" y="2875909"/>
            <a:ext cx="1013855" cy="68539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2087" y="3632462"/>
            <a:ext cx="1026323" cy="63860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385" y="4419600"/>
            <a:ext cx="983159" cy="63038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6801" y="5192877"/>
            <a:ext cx="968655" cy="71396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9644" y="5939915"/>
            <a:ext cx="901128" cy="675846"/>
          </a:xfrm>
          <a:prstGeom prst="rect">
            <a:avLst/>
          </a:prstGeom>
        </p:spPr>
      </p:pic>
      <p:cxnSp>
        <p:nvCxnSpPr>
          <p:cNvPr id="13" name="Straight Arrow Connector 12"/>
          <p:cNvCxnSpPr/>
          <p:nvPr/>
        </p:nvCxnSpPr>
        <p:spPr>
          <a:xfrm flipV="1">
            <a:off x="2590800" y="1104900"/>
            <a:ext cx="5388844"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67000" y="1786032"/>
            <a:ext cx="5157345" cy="65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19400" y="2489239"/>
            <a:ext cx="5004945" cy="482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667000" y="3218605"/>
            <a:ext cx="5157345" cy="286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514600" y="3951764"/>
            <a:ext cx="5257800" cy="86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524000" y="4572000"/>
            <a:ext cx="6248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14600" y="5105400"/>
            <a:ext cx="530974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1" idx="1"/>
          </p:cNvCxnSpPr>
          <p:nvPr/>
        </p:nvCxnSpPr>
        <p:spPr>
          <a:xfrm>
            <a:off x="1905000" y="5638800"/>
            <a:ext cx="6074644" cy="63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93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Keeps us and Other Organisms Alive?</a:t>
            </a:r>
            <a:endParaRPr lang="en-US" dirty="0"/>
          </a:p>
        </p:txBody>
      </p:sp>
      <p:sp>
        <p:nvSpPr>
          <p:cNvPr id="3" name="Content Placeholder 2"/>
          <p:cNvSpPr>
            <a:spLocks noGrp="1"/>
          </p:cNvSpPr>
          <p:nvPr>
            <p:ph idx="1"/>
          </p:nvPr>
        </p:nvSpPr>
        <p:spPr>
          <a:solidFill>
            <a:srgbClr val="92D050"/>
          </a:solidFill>
        </p:spPr>
        <p:txBody>
          <a:bodyPr>
            <a:normAutofit/>
          </a:bodyPr>
          <a:lstStyle/>
          <a:p>
            <a:pPr marL="0" indent="0" algn="ctr">
              <a:buNone/>
            </a:pPr>
            <a:endParaRPr lang="en-US" dirty="0" smtClean="0"/>
          </a:p>
          <a:p>
            <a:pPr marL="0" indent="0" algn="ctr">
              <a:buNone/>
            </a:pPr>
            <a:r>
              <a:rPr lang="en-US" dirty="0" smtClean="0"/>
              <a:t>Life is sustained by the flow of energy from the sun through the biosphere, the cycling of nutrients within the biosphere, and gravity.</a:t>
            </a:r>
          </a:p>
          <a:p>
            <a:pPr marL="0" indent="0" algn="ctr">
              <a:buNone/>
            </a:pPr>
            <a:endParaRPr lang="en-US" dirty="0"/>
          </a:p>
        </p:txBody>
      </p:sp>
    </p:spTree>
    <p:extLst>
      <p:ext uri="{BB962C8B-B14F-4D97-AF65-F5344CB8AC3E}">
        <p14:creationId xmlns:p14="http://schemas.microsoft.com/office/powerpoint/2010/main" val="275566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major components of Earth’s Life-Support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33364"/>
            <a:ext cx="6400800" cy="5029200"/>
          </a:xfrm>
        </p:spPr>
      </p:pic>
    </p:spTree>
    <p:extLst>
      <p:ext uri="{BB962C8B-B14F-4D97-AF65-F5344CB8AC3E}">
        <p14:creationId xmlns:p14="http://schemas.microsoft.com/office/powerpoint/2010/main" val="302248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Atmosphere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6400800" cy="54864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343400"/>
            <a:ext cx="3352800" cy="2514600"/>
          </a:xfrm>
          <a:ln w="3175">
            <a:solidFill>
              <a:schemeClr val="tx1"/>
            </a:solidFill>
          </a:ln>
        </p:spPr>
      </p:pic>
    </p:spTree>
    <p:extLst>
      <p:ext uri="{BB962C8B-B14F-4D97-AF65-F5344CB8AC3E}">
        <p14:creationId xmlns:p14="http://schemas.microsoft.com/office/powerpoint/2010/main" val="401338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Hydrosphere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4800600"/>
          </a:xfrm>
          <a:prstGeom prst="rect">
            <a:avLst/>
          </a:prstGeom>
        </p:spPr>
      </p:pic>
    </p:spTree>
    <p:extLst>
      <p:ext uri="{BB962C8B-B14F-4D97-AF65-F5344CB8AC3E}">
        <p14:creationId xmlns:p14="http://schemas.microsoft.com/office/powerpoint/2010/main" val="153757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0" y="2176604"/>
            <a:ext cx="5029200" cy="4648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143000"/>
            <a:ext cx="3931920" cy="5715000"/>
          </a:xfrm>
          <a:prstGeom prst="rect">
            <a:avLst/>
          </a:prstGeom>
        </p:spPr>
      </p:pic>
      <p:sp>
        <p:nvSpPr>
          <p:cNvPr id="2" name="Title 1"/>
          <p:cNvSpPr>
            <a:spLocks noGrp="1"/>
          </p:cNvSpPr>
          <p:nvPr>
            <p:ph type="title"/>
          </p:nvPr>
        </p:nvSpPr>
        <p:spPr/>
        <p:txBody>
          <a:bodyPr>
            <a:normAutofit fontScale="90000"/>
          </a:bodyPr>
          <a:lstStyle/>
          <a:p>
            <a:r>
              <a:rPr lang="en-US" dirty="0" smtClean="0"/>
              <a:t>The Lithosphere</a:t>
            </a:r>
            <a:br>
              <a:rPr lang="en-US" dirty="0" smtClean="0"/>
            </a:br>
            <a:r>
              <a:rPr lang="en-US" sz="2200" dirty="0"/>
              <a:t>the rigid outer part of the earth, consisting of the crust and upper </a:t>
            </a:r>
            <a:r>
              <a:rPr lang="en-US" sz="2200" dirty="0" smtClean="0"/>
              <a:t>mantle</a:t>
            </a:r>
            <a:br>
              <a:rPr lang="en-US" sz="2200" dirty="0" smtClean="0"/>
            </a:br>
            <a:endParaRPr lang="en-US" sz="2200" dirty="0"/>
          </a:p>
        </p:txBody>
      </p:sp>
    </p:spTree>
    <p:extLst>
      <p:ext uri="{BB962C8B-B14F-4D97-AF65-F5344CB8AC3E}">
        <p14:creationId xmlns:p14="http://schemas.microsoft.com/office/powerpoint/2010/main" val="19807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Biosphere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71600"/>
            <a:ext cx="8991600" cy="5410200"/>
          </a:xfrm>
        </p:spPr>
      </p:pic>
      <p:sp>
        <p:nvSpPr>
          <p:cNvPr id="3" name="TextBox 2"/>
          <p:cNvSpPr txBox="1"/>
          <p:nvPr/>
        </p:nvSpPr>
        <p:spPr>
          <a:xfrm>
            <a:off x="110319" y="2507776"/>
            <a:ext cx="2971800" cy="2031325"/>
          </a:xfrm>
          <a:prstGeom prst="rect">
            <a:avLst/>
          </a:prstGeom>
          <a:solidFill>
            <a:srgbClr val="92D050"/>
          </a:solidFill>
          <a:ln>
            <a:solidFill>
              <a:schemeClr val="tx1"/>
            </a:solidFill>
          </a:ln>
        </p:spPr>
        <p:txBody>
          <a:bodyPr wrap="square" rtlCol="0">
            <a:spAutoFit/>
          </a:bodyPr>
          <a:lstStyle/>
          <a:p>
            <a:r>
              <a:rPr lang="en-US" b="1" dirty="0" smtClean="0">
                <a:solidFill>
                  <a:srgbClr val="002060"/>
                </a:solidFill>
              </a:rPr>
              <a:t>The Biosphere consists of parts of earth’s water, air, and soil where living organisms are found. It is the global ecosystem in which all organisms exist can interact with one another.</a:t>
            </a:r>
            <a:endParaRPr lang="en-US" b="1" dirty="0">
              <a:solidFill>
                <a:srgbClr val="002060"/>
              </a:solidFill>
            </a:endParaRPr>
          </a:p>
        </p:txBody>
      </p:sp>
    </p:spTree>
    <p:extLst>
      <p:ext uri="{BB962C8B-B14F-4D97-AF65-F5344CB8AC3E}">
        <p14:creationId xmlns:p14="http://schemas.microsoft.com/office/powerpoint/2010/main" val="2406297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565</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Ecosystems: What are They and How Do They Work?</vt:lpstr>
      <vt:lpstr>What is Ecology?</vt:lpstr>
      <vt:lpstr>Ecologists Study Connections in Nature.</vt:lpstr>
      <vt:lpstr>What Keeps us and Other Organisms Alive?</vt:lpstr>
      <vt:lpstr>4 major components of Earth’s Life-Support System</vt:lpstr>
      <vt:lpstr>The Atmosphere</vt:lpstr>
      <vt:lpstr>The Hydrosphere</vt:lpstr>
      <vt:lpstr>The Lithosphere the rigid outer part of the earth, consisting of the crust and upper mantle </vt:lpstr>
      <vt:lpstr>The Biosphere</vt:lpstr>
      <vt:lpstr>Ecosystems have Abiotic and Biotic Components</vt:lpstr>
      <vt:lpstr>Ecosystems depend on  Nutrient Cycling</vt:lpstr>
      <vt:lpstr>Energy in Ecosystems begins with aerobic or anaerobic respiration</vt:lpstr>
      <vt:lpstr>Energy in Food Webs and Chains</vt:lpstr>
      <vt:lpstr>Range of Tolerance</vt:lpstr>
      <vt:lpstr>Range of Tolerance</vt:lpstr>
      <vt:lpstr>Limiting Factor Principle</vt:lpstr>
      <vt:lpstr>Ecology Terminology 1 make sure you can define, explain, and give examples of all these terms</vt:lpstr>
      <vt:lpstr>Energy flows through Ecosystems in Food Chains and Food Webs (10% rule)</vt:lpstr>
      <vt:lpstr>Ecology Terminology 2</vt:lpstr>
      <vt:lpstr>GPP  vs  NPP</vt:lpstr>
      <vt:lpstr>PowerPoint Presentation</vt:lpstr>
      <vt:lpstr>Sample Energy Calculations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What are They and How Do They Work?</dc:title>
  <dc:creator>Eric</dc:creator>
  <cp:lastModifiedBy>Eric English</cp:lastModifiedBy>
  <cp:revision>52</cp:revision>
  <dcterms:created xsi:type="dcterms:W3CDTF">2013-09-27T02:12:37Z</dcterms:created>
  <dcterms:modified xsi:type="dcterms:W3CDTF">2014-11-17T20:29:31Z</dcterms:modified>
</cp:coreProperties>
</file>