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69" r:id="rId6"/>
    <p:sldId id="270" r:id="rId7"/>
    <p:sldId id="260" r:id="rId8"/>
    <p:sldId id="259" r:id="rId9"/>
    <p:sldId id="262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3399"/>
    <a:srgbClr val="800080"/>
    <a:srgbClr val="81ABFF"/>
    <a:srgbClr val="6699FF"/>
    <a:srgbClr val="0080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71" d="100"/>
          <a:sy n="71" d="100"/>
        </p:scale>
        <p:origin x="-8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232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F16AE2-5D0C-41B1-A35F-0A63479AA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9DC9B3-D0DB-4DC1-AD98-EB2CEA0556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16AE2-5D0C-41B1-A35F-0A63479AA88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01A68-8EF9-48E4-8CA6-D29B25559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37D0-6D8A-459D-9857-8064FA84DB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39D3-C8E4-4BC2-8E24-3ED356EFF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0BEE-AD89-4034-A05B-907E32E505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FCF21-1405-4DB7-B7FF-9B7A047EAA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004B-22C7-4BA9-AE26-FADB06A6EE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9685A-5BA2-4A0B-9ED8-5B1F67C84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77C67-546B-47C6-920A-4A43DEAE2A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E1B36-0F25-42F8-BB41-99A8DFE17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10385-5B32-4891-887F-ABE17B37F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6DE4E-A3EC-4852-94B2-11E6FCC3E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D19525E-D341-4E57-A94D-D824E21321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Ski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8000"/>
                </a:solidFill>
              </a:rPr>
              <a:t>Symbiotic Relationships</a:t>
            </a: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0" y="6308725"/>
            <a:ext cx="1841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1800">
              <a:latin typeface="Arial" charset="0"/>
            </a:endParaRPr>
          </a:p>
        </p:txBody>
      </p:sp>
      <p:pic>
        <p:nvPicPr>
          <p:cNvPr id="2052" name="Picture 8" descr="c:\temp\Temporary Internet Files\Content.IE5\0MW5U25B\MPj043401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7163" y="2011363"/>
            <a:ext cx="3611562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3" cstate="print"/>
          <a:srcRect l="11755"/>
          <a:stretch>
            <a:fillRect/>
          </a:stretch>
        </p:blipFill>
        <p:spPr bwMode="auto">
          <a:xfrm>
            <a:off x="325438" y="1300163"/>
            <a:ext cx="5648325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8938" y="5705475"/>
            <a:ext cx="84470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800">
                <a:solidFill>
                  <a:schemeClr val="tx2"/>
                </a:solidFill>
                <a:latin typeface="Skia" charset="0"/>
              </a:rPr>
              <a:t>Commensalism: one benefits, one is unaffected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481013" y="77788"/>
            <a:ext cx="81105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Clown fish with anemone</a:t>
            </a:r>
            <a:endParaRPr lang="en-US" altLang="en-US" sz="4000">
              <a:latin typeface="Skia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678488" y="1878013"/>
            <a:ext cx="34655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Clown fish gets protection </a:t>
            </a:r>
            <a:r>
              <a:rPr lang="en-US" altLang="en-US" sz="4000">
                <a:solidFill>
                  <a:srgbClr val="800080"/>
                </a:solidFill>
                <a:latin typeface="Skia" charset="0"/>
              </a:rPr>
              <a:t>Anemone is unaffected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utoUpdateAnimBg="0"/>
      <p:bldP spid="92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9363" y="1330325"/>
            <a:ext cx="6338887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77875" y="5715000"/>
            <a:ext cx="7612063" cy="1143000"/>
          </a:xfrm>
          <a:noFill/>
        </p:spPr>
        <p:txBody>
          <a:bodyPr/>
          <a:lstStyle/>
          <a:p>
            <a:r>
              <a:rPr lang="en-US" sz="4800" smtClean="0"/>
              <a:t>Mutualism: both benefit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725488" y="147638"/>
            <a:ext cx="7675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/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Antelope with Oxbird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1285875"/>
            <a:ext cx="23526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Antelope gets rid of parasites Oxbird gets a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4225" y="5672138"/>
            <a:ext cx="7116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800">
                <a:solidFill>
                  <a:schemeClr val="tx2"/>
                </a:solidFill>
                <a:latin typeface="Skia" charset="0"/>
              </a:rPr>
              <a:t>Parasitism: one benefits, one is harmed</a:t>
            </a: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228600" y="-69850"/>
            <a:ext cx="8578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Taenia worm in human eye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1211263"/>
            <a:ext cx="289718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Worm infects human blood stream</a:t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latin typeface="Skia" charset="0"/>
              </a:rPr>
              <a:t>Human may go blind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7163" y="1220788"/>
            <a:ext cx="6359525" cy="440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smtClean="0"/>
              <a:t>What is symbiosis?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71800"/>
            <a:ext cx="8229600" cy="17526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800080"/>
                </a:solidFill>
              </a:rPr>
              <a:t>What it means:</a:t>
            </a:r>
            <a:r>
              <a:rPr lang="en-US" sz="4000" dirty="0" smtClean="0">
                <a:solidFill>
                  <a:srgbClr val="800080"/>
                </a:solidFill>
              </a:rPr>
              <a:t> </a:t>
            </a:r>
          </a:p>
          <a:p>
            <a:pPr algn="l">
              <a:buFontTx/>
              <a:buChar char="•"/>
            </a:pPr>
            <a:r>
              <a:rPr lang="en-US" sz="4000" dirty="0" smtClean="0">
                <a:solidFill>
                  <a:srgbClr val="800080"/>
                </a:solidFill>
              </a:rPr>
              <a:t>Two organisms that live together</a:t>
            </a:r>
          </a:p>
          <a:p>
            <a:pPr algn="l">
              <a:buFontTx/>
              <a:buChar char="•"/>
            </a:pPr>
            <a:r>
              <a:rPr lang="en-US" sz="4000" dirty="0" smtClean="0">
                <a:solidFill>
                  <a:srgbClr val="800080"/>
                </a:solidFill>
              </a:rPr>
              <a:t>Temporarily or for a longer time</a:t>
            </a:r>
          </a:p>
          <a:p>
            <a:pPr algn="l">
              <a:buFontTx/>
              <a:buChar char="•"/>
            </a:pPr>
            <a:r>
              <a:rPr lang="en-US" sz="4000" dirty="0" smtClean="0">
                <a:solidFill>
                  <a:srgbClr val="800080"/>
                </a:solidFill>
              </a:rPr>
              <a:t>At least one of the organisms </a:t>
            </a:r>
            <a:br>
              <a:rPr lang="en-US" sz="4000" dirty="0" smtClean="0">
                <a:solidFill>
                  <a:srgbClr val="800080"/>
                </a:solidFill>
              </a:rPr>
            </a:br>
            <a:r>
              <a:rPr lang="en-US" sz="4000" dirty="0" smtClean="0">
                <a:solidFill>
                  <a:srgbClr val="800080"/>
                </a:solidFill>
              </a:rPr>
              <a:t>  benefits from the relationship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52600" y="1371600"/>
            <a:ext cx="58324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4000" b="1" dirty="0">
                <a:solidFill>
                  <a:schemeClr val="tx2"/>
                </a:solidFill>
                <a:latin typeface="Skia" charset="0"/>
              </a:rPr>
              <a:t>Literal definition:</a:t>
            </a:r>
            <a:r>
              <a:rPr lang="en-US" altLang="en-US" sz="4000" dirty="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 dirty="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 u="sng" dirty="0">
                <a:solidFill>
                  <a:schemeClr val="tx2"/>
                </a:solidFill>
                <a:latin typeface="Skia" charset="0"/>
              </a:rPr>
              <a:t>the act of living together</a:t>
            </a:r>
            <a:endParaRPr lang="en-US" altLang="en-US" sz="4000" u="sng" dirty="0"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  <p:bldP spid="614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dirty="0" smtClean="0"/>
              <a:t>What are the different kinds of symbiosis?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36538" y="2690813"/>
            <a:ext cx="2392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3600" b="1" dirty="0">
                <a:solidFill>
                  <a:srgbClr val="003399"/>
                </a:solidFill>
                <a:latin typeface="Skia" charset="0"/>
              </a:rPr>
              <a:t>Mutualism</a:t>
            </a:r>
            <a:endParaRPr lang="en-US" altLang="en-US" sz="3600" dirty="0">
              <a:solidFill>
                <a:srgbClr val="003399"/>
              </a:solidFill>
              <a:latin typeface="Skia" charset="0"/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535738" y="2690813"/>
            <a:ext cx="2667000" cy="685800"/>
          </a:xfrm>
        </p:spPr>
        <p:txBody>
          <a:bodyPr/>
          <a:lstStyle/>
          <a:p>
            <a:r>
              <a:rPr lang="en-US" sz="3600" b="1" smtClean="0">
                <a:solidFill>
                  <a:srgbClr val="FF0066"/>
                </a:solidFill>
              </a:rPr>
              <a:t>Parasitism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106738" y="2690813"/>
            <a:ext cx="3259137" cy="584200"/>
          </a:xfrm>
          <a:prstGeom prst="rect">
            <a:avLst/>
          </a:prstGeom>
          <a:solidFill>
            <a:srgbClr val="81AB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800080"/>
                </a:solidFill>
                <a:latin typeface="Skia" charset="0"/>
              </a:rPr>
              <a:t>Commensalism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-33338" y="3395663"/>
            <a:ext cx="29321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003399"/>
                </a:solidFill>
                <a:latin typeface="Skia" charset="0"/>
              </a:rPr>
              <a:t>both organisms </a:t>
            </a:r>
            <a:r>
              <a:rPr lang="en-US" altLang="en-US" sz="3200" b="1">
                <a:solidFill>
                  <a:srgbClr val="003399"/>
                </a:solidFill>
                <a:latin typeface="Skia" charset="0"/>
              </a:rPr>
              <a:t>benefit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597650" y="3395663"/>
            <a:ext cx="25415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FF0066"/>
                </a:solidFill>
                <a:latin typeface="Skia" charset="0"/>
              </a:rPr>
              <a:t>one organism </a:t>
            </a:r>
            <a:r>
              <a:rPr lang="en-US" altLang="en-US" sz="3200" b="1">
                <a:solidFill>
                  <a:srgbClr val="FF0066"/>
                </a:solidFill>
                <a:latin typeface="Skia" charset="0"/>
              </a:rPr>
              <a:t>benefits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455988" y="3395663"/>
            <a:ext cx="2560637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800080"/>
                </a:solidFill>
                <a:latin typeface="Skia" charset="0"/>
              </a:rPr>
              <a:t>one organism </a:t>
            </a:r>
            <a:r>
              <a:rPr lang="en-US" altLang="en-US" sz="3200" b="1">
                <a:solidFill>
                  <a:srgbClr val="800080"/>
                </a:solidFill>
                <a:latin typeface="Skia" charset="0"/>
              </a:rPr>
              <a:t>benefits</a:t>
            </a:r>
            <a:endParaRPr lang="en-US" altLang="en-US" sz="3200">
              <a:solidFill>
                <a:srgbClr val="800080"/>
              </a:solidFill>
              <a:latin typeface="Skia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536950" y="4803775"/>
            <a:ext cx="2400300" cy="191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800080"/>
                </a:solidFill>
                <a:latin typeface="Skia" charset="0"/>
              </a:rPr>
              <a:t>one organism is </a:t>
            </a:r>
            <a:r>
              <a:rPr lang="en-US" altLang="en-US" sz="3200" b="1">
                <a:solidFill>
                  <a:srgbClr val="800080"/>
                </a:solidFill>
                <a:latin typeface="Skia" charset="0"/>
              </a:rPr>
              <a:t>unaffected</a:t>
            </a:r>
          </a:p>
          <a:p>
            <a:pPr algn="ctr"/>
            <a:endParaRPr lang="en-US" alt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678613" y="4803775"/>
            <a:ext cx="23796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3200">
                <a:solidFill>
                  <a:srgbClr val="FF0066"/>
                </a:solidFill>
                <a:latin typeface="Skia" charset="0"/>
              </a:rPr>
              <a:t>one organism is </a:t>
            </a:r>
            <a:r>
              <a:rPr lang="en-US" altLang="en-US" sz="3200" b="1">
                <a:solidFill>
                  <a:srgbClr val="FF0066"/>
                </a:solidFill>
                <a:latin typeface="Skia" charset="0"/>
              </a:rPr>
              <a:t>harmed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build="p" autoUpdateAnimBg="0"/>
      <p:bldP spid="16390" grpId="0" animBg="1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Both species benefit from the relationship.</a:t>
            </a:r>
          </a:p>
          <a:p>
            <a:pPr>
              <a:buFontTx/>
              <a:buNone/>
            </a:pPr>
            <a:r>
              <a:rPr lang="en-US" smtClean="0"/>
              <a:t>Ex. Flowers:  Flowers provide the insects with food in the form of nectar, pollen, or other substances and the insects help the flowers reproduce by spreading the pollen.</a:t>
            </a:r>
          </a:p>
        </p:txBody>
      </p:sp>
      <p:pic>
        <p:nvPicPr>
          <p:cNvPr id="5123" name="Picture 2" descr="c:\temp\Temporary Internet Files\Content.IE5\5MBD3MQ5\MPj0438942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8038" y="4905375"/>
            <a:ext cx="2944812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Commensalism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One species benefits, the other is neither harmed or helped.</a:t>
            </a:r>
          </a:p>
          <a:p>
            <a:pPr>
              <a:buFontTx/>
              <a:buNone/>
            </a:pPr>
            <a:r>
              <a:rPr lang="en-US" sz="2400" smtClean="0"/>
              <a:t>	Barnacles attach themselves to a whale’s skin. They don’t harm the whale, but they benefit from the constant movement of water past the swimming whale, because the water carries food particles to them</a:t>
            </a:r>
          </a:p>
        </p:txBody>
      </p:sp>
      <p:pic>
        <p:nvPicPr>
          <p:cNvPr id="6148" name="Picture 2" descr="c:\temp\Temporary Internet Files\Content.IE5\TMUARSM5\MCAN0423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475" y="384175"/>
            <a:ext cx="1819275" cy="14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3" descr="c:\temp\Temporary Internet Files\Content.IE5\5MBD3MQ5\MCj043431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4313" y="4721225"/>
            <a:ext cx="284321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Parasitism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	One organism lives on or inside another and harms it. Parasites obtain all or part of is nutritional needs from the other organism, called the </a:t>
            </a:r>
            <a:r>
              <a:rPr lang="en-US" u="sng" dirty="0" smtClean="0">
                <a:solidFill>
                  <a:srgbClr val="0070C0"/>
                </a:solidFill>
              </a:rPr>
              <a:t>host</a:t>
            </a:r>
            <a:r>
              <a:rPr lang="en-US" dirty="0" smtClean="0"/>
              <a:t>.</a:t>
            </a:r>
          </a:p>
          <a:p>
            <a:pPr>
              <a:buFontTx/>
              <a:buNone/>
            </a:pPr>
            <a:r>
              <a:rPr lang="en-US" sz="2400" dirty="0" smtClean="0"/>
              <a:t>	Ex: Tapeworms live in the intestines of mammals</a:t>
            </a:r>
          </a:p>
          <a:p>
            <a:pPr>
              <a:buFontTx/>
              <a:buNone/>
            </a:pPr>
            <a:r>
              <a:rPr lang="en-US" sz="2400" dirty="0" smtClean="0"/>
              <a:t>	Ex:  Fleas, ticks, lice live on bodies of mammals, feeding on the blood and skin of the host.</a:t>
            </a:r>
          </a:p>
        </p:txBody>
      </p:sp>
      <p:pic>
        <p:nvPicPr>
          <p:cNvPr id="7172" name="Picture 2" descr="c:\temp\Temporary Internet Files\Content.IE5\0MW5U25B\MCAN0420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3038" y="681038"/>
            <a:ext cx="18034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438" y="1395413"/>
            <a:ext cx="6024562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547938" y="5645150"/>
            <a:ext cx="6683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800">
                <a:solidFill>
                  <a:schemeClr val="tx2"/>
                </a:solidFill>
                <a:latin typeface="Skia" charset="0"/>
              </a:rPr>
              <a:t>Parasitism: one benefits, one is harmed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88925" y="-96838"/>
            <a:ext cx="857885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/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Acacia plant with ant galls</a:t>
            </a:r>
            <a:endParaRPr lang="en-US" altLang="en-US" sz="4000">
              <a:latin typeface="Skia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325" y="1079500"/>
            <a:ext cx="3048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Ants lay eggs on acacia tree</a:t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latin typeface="Skia" charset="0"/>
              </a:rPr>
              <a:t>Acacia covers the infected area with brown flesh (gall)</a:t>
            </a:r>
            <a:endParaRPr lang="en-US" altLang="en-US" sz="4000">
              <a:solidFill>
                <a:srgbClr val="008000"/>
              </a:solidFill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2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163" y="5321300"/>
            <a:ext cx="4587875" cy="1143000"/>
          </a:xfrm>
        </p:spPr>
        <p:txBody>
          <a:bodyPr/>
          <a:lstStyle/>
          <a:p>
            <a:r>
              <a:rPr lang="en-US" sz="4800" smtClean="0"/>
              <a:t>Mutualism: both benefit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88925" y="304800"/>
            <a:ext cx="42846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Moray Eel with Cleaner Fish</a:t>
            </a:r>
            <a:endParaRPr lang="en-US" altLang="en-US" sz="4000">
              <a:latin typeface="Skia" charset="0"/>
            </a:endParaRP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8388" y="352425"/>
            <a:ext cx="3930650" cy="602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1313" y="2489200"/>
            <a:ext cx="42846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Moray Eel gets a clean mouth Cleaner Fish gets a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A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5672138"/>
            <a:ext cx="9170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en-US" sz="4800">
                <a:solidFill>
                  <a:schemeClr val="tx2"/>
                </a:solidFill>
                <a:latin typeface="Skia" charset="0"/>
              </a:rPr>
              <a:t>Commensalism: one benefits, one is unaffected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228600" y="0"/>
            <a:ext cx="62563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 </a:t>
            </a:r>
            <a:br>
              <a:rPr lang="en-US" altLang="en-US" sz="4000">
                <a:solidFill>
                  <a:schemeClr val="tx2"/>
                </a:solidFill>
                <a:latin typeface="Skia" charset="0"/>
              </a:rPr>
            </a:br>
            <a:r>
              <a:rPr lang="en-US" altLang="en-US" sz="4000">
                <a:solidFill>
                  <a:schemeClr val="tx2"/>
                </a:solidFill>
                <a:latin typeface="Skia" charset="0"/>
              </a:rPr>
              <a:t>Cattle with cattle egrets</a:t>
            </a:r>
            <a:endParaRPr lang="en-US" altLang="en-US" sz="4000">
              <a:latin typeface="Skia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434138" y="692150"/>
            <a:ext cx="277971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>
                <a:solidFill>
                  <a:srgbClr val="800080"/>
                </a:solidFill>
                <a:latin typeface="Skia" charset="0"/>
              </a:rPr>
              <a:t>Cattle stir up insects as they eat grass</a:t>
            </a:r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/>
            </a:r>
            <a:br>
              <a:rPr lang="en-US" altLang="en-US" sz="4000">
                <a:solidFill>
                  <a:srgbClr val="008000"/>
                </a:solidFill>
                <a:latin typeface="Skia" charset="0"/>
              </a:rPr>
            </a:br>
            <a:r>
              <a:rPr lang="en-US" altLang="en-US" sz="4000">
                <a:solidFill>
                  <a:srgbClr val="008000"/>
                </a:solidFill>
                <a:latin typeface="Skia" charset="0"/>
              </a:rPr>
              <a:t>Egrets hang around and eat insects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838" y="1339850"/>
            <a:ext cx="6324600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10248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FF0000"/>
      </a:dk1>
      <a:lt1>
        <a:srgbClr val="CCFF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B8"/>
      </a:accent3>
      <a:accent4>
        <a:srgbClr val="DA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Skia"/>
        <a:ea typeface=""/>
        <a:cs typeface=""/>
      </a:majorFont>
      <a:minorFont>
        <a:latin typeface="Sk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HD:Jordan Applications:Microsoft Office 98:Templates:Blank Presentation</Template>
  <TotalTime>563</TotalTime>
  <Words>215</Words>
  <Application>Microsoft Office PowerPoint</Application>
  <PresentationFormat>On-screen Show (4:3)</PresentationFormat>
  <Paragraphs>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Symbiotic Relationships</vt:lpstr>
      <vt:lpstr>What is symbiosis?</vt:lpstr>
      <vt:lpstr>What are the different kinds of symbiosis?</vt:lpstr>
      <vt:lpstr>Mutualism</vt:lpstr>
      <vt:lpstr>Commensalism</vt:lpstr>
      <vt:lpstr>Parasitism</vt:lpstr>
      <vt:lpstr>Slide 7</vt:lpstr>
      <vt:lpstr>Mutualism: both benefit</vt:lpstr>
      <vt:lpstr>Slide 9</vt:lpstr>
      <vt:lpstr>Slide 10</vt:lpstr>
      <vt:lpstr>Mutualism: both benefit</vt:lpstr>
      <vt:lpstr>Slide 12</vt:lpstr>
    </vt:vector>
  </TitlesOfParts>
  <Company>PAUSD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Symbiosis</dc:title>
  <dc:creator>Workstation</dc:creator>
  <cp:keywords/>
  <cp:lastModifiedBy>Radio</cp:lastModifiedBy>
  <cp:revision>23</cp:revision>
  <dcterms:created xsi:type="dcterms:W3CDTF">2001-10-04T20:44:11Z</dcterms:created>
  <dcterms:modified xsi:type="dcterms:W3CDTF">2011-09-08T03:35:21Z</dcterms:modified>
</cp:coreProperties>
</file>