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67" r:id="rId4"/>
    <p:sldId id="268" r:id="rId5"/>
    <p:sldId id="269" r:id="rId6"/>
    <p:sldId id="270" r:id="rId7"/>
    <p:sldId id="260" r:id="rId8"/>
    <p:sldId id="259" r:id="rId9"/>
    <p:sldId id="262" r:id="rId10"/>
    <p:sldId id="261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3399"/>
    <a:srgbClr val="800080"/>
    <a:srgbClr val="81ABFF"/>
    <a:srgbClr val="6699FF"/>
    <a:srgbClr val="008000"/>
    <a:srgbClr val="66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 snapToGrid="0">
      <p:cViewPr varScale="1">
        <p:scale>
          <a:sx n="71" d="100"/>
          <a:sy n="71" d="100"/>
        </p:scale>
        <p:origin x="-8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1232" y="-11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1F16AE2-5D0C-41B1-A35F-0A63479AA8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F16AE2-5D0C-41B1-A35F-0A63479AA881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F16AE2-5D0C-41B1-A35F-0A63479AA881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F16AE2-5D0C-41B1-A35F-0A63479AA881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F16AE2-5D0C-41B1-A35F-0A63479AA881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F16AE2-5D0C-41B1-A35F-0A63479AA881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9DC9B3-D0DB-4DC1-AD98-EB2CEA0556D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F16AE2-5D0C-41B1-A35F-0A63479AA881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F16AE2-5D0C-41B1-A35F-0A63479AA881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F16AE2-5D0C-41B1-A35F-0A63479AA881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F16AE2-5D0C-41B1-A35F-0A63479AA881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F16AE2-5D0C-41B1-A35F-0A63479AA881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F16AE2-5D0C-41B1-A35F-0A63479AA881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301A68-8EF9-48E4-8CA6-D29B255596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137D0-6D8A-459D-9857-8064FA84DB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A39D3-C8E4-4BC2-8E24-3ED356EFF8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E0BEE-AD89-4034-A05B-907E32E505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9FCF21-1405-4DB7-B7FF-9B7A047EAA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9004B-22C7-4BA9-AE26-FADB06A6EE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69685A-5BA2-4A0B-9ED8-5B1F67C842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77C67-546B-47C6-920A-4A43DEAE2A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E1B36-0F25-42F8-BB41-99A8DFE17B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10385-5B32-4891-887F-ABE17B37F8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6DE4E-A3EC-4852-94B2-11E6FCC3E9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AD19525E-D341-4E57-A94D-D824E21321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ki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ki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ki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kia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kia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kia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kia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ki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8000"/>
                </a:solidFill>
              </a:rPr>
              <a:t>Symbiotic Relationships</a:t>
            </a:r>
          </a:p>
        </p:txBody>
      </p:sp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0" y="6308725"/>
            <a:ext cx="18415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en-US" sz="1800">
              <a:latin typeface="Arial" charset="0"/>
            </a:endParaRPr>
          </a:p>
        </p:txBody>
      </p:sp>
      <p:pic>
        <p:nvPicPr>
          <p:cNvPr id="2052" name="Picture 8" descr="c:\temp\Temporary Internet Files\Content.IE5\0MW5U25B\MPj0434015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7163" y="2011363"/>
            <a:ext cx="3611562" cy="2579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1A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5"/>
          <p:cNvPicPr>
            <a:picLocks noChangeAspect="1" noChangeArrowheads="1"/>
          </p:cNvPicPr>
          <p:nvPr/>
        </p:nvPicPr>
        <p:blipFill>
          <a:blip r:embed="rId3" cstate="print"/>
          <a:srcRect l="11755"/>
          <a:stretch>
            <a:fillRect/>
          </a:stretch>
        </p:blipFill>
        <p:spPr bwMode="auto">
          <a:xfrm>
            <a:off x="325438" y="1300163"/>
            <a:ext cx="5648325" cy="425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88938" y="5705475"/>
            <a:ext cx="84470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en-US" sz="4800">
                <a:solidFill>
                  <a:schemeClr val="tx2"/>
                </a:solidFill>
                <a:latin typeface="Skia" charset="0"/>
              </a:rPr>
              <a:t>Commensalism: one benefits, one is unaffected</a:t>
            </a:r>
          </a:p>
        </p:txBody>
      </p:sp>
      <p:sp>
        <p:nvSpPr>
          <p:cNvPr id="11268" name="Text Box 7"/>
          <p:cNvSpPr txBox="1">
            <a:spLocks noChangeArrowheads="1"/>
          </p:cNvSpPr>
          <p:nvPr/>
        </p:nvSpPr>
        <p:spPr bwMode="auto">
          <a:xfrm>
            <a:off x="481013" y="77788"/>
            <a:ext cx="8110537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4000">
                <a:solidFill>
                  <a:schemeClr val="tx2"/>
                </a:solidFill>
                <a:latin typeface="Skia" charset="0"/>
              </a:rPr>
              <a:t> </a:t>
            </a:r>
            <a:br>
              <a:rPr lang="en-US" altLang="en-US" sz="4000">
                <a:solidFill>
                  <a:schemeClr val="tx2"/>
                </a:solidFill>
                <a:latin typeface="Skia" charset="0"/>
              </a:rPr>
            </a:br>
            <a:r>
              <a:rPr lang="en-US" altLang="en-US" sz="4000">
                <a:solidFill>
                  <a:schemeClr val="tx2"/>
                </a:solidFill>
                <a:latin typeface="Skia" charset="0"/>
              </a:rPr>
              <a:t>Clown fish with anemone</a:t>
            </a:r>
            <a:endParaRPr lang="en-US" altLang="en-US" sz="4000">
              <a:latin typeface="Skia" charset="0"/>
            </a:endParaRP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5678488" y="1878013"/>
            <a:ext cx="3465512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4000">
                <a:solidFill>
                  <a:srgbClr val="008000"/>
                </a:solidFill>
                <a:latin typeface="Skia" charset="0"/>
              </a:rPr>
              <a:t>Clown fish gets protection </a:t>
            </a:r>
            <a:r>
              <a:rPr lang="en-US" altLang="en-US" sz="4000">
                <a:solidFill>
                  <a:srgbClr val="800080"/>
                </a:solidFill>
                <a:latin typeface="Skia" charset="0"/>
              </a:rPr>
              <a:t>Anemone is unaffected</a:t>
            </a:r>
            <a:endParaRPr lang="en-US" altLang="en-US" sz="4000">
              <a:solidFill>
                <a:srgbClr val="008000"/>
              </a:solidFill>
              <a:latin typeface="Ski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 autoUpdateAnimBg="0"/>
      <p:bldP spid="922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81A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9363" y="1330325"/>
            <a:ext cx="6338887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777875" y="5715000"/>
            <a:ext cx="7612063" cy="1143000"/>
          </a:xfrm>
          <a:noFill/>
        </p:spPr>
        <p:txBody>
          <a:bodyPr/>
          <a:lstStyle/>
          <a:p>
            <a:r>
              <a:rPr lang="en-US" sz="4800" smtClean="0"/>
              <a:t>Mutualism: both benefit</a:t>
            </a:r>
          </a:p>
        </p:txBody>
      </p:sp>
      <p:sp>
        <p:nvSpPr>
          <p:cNvPr id="12292" name="Text Box 9"/>
          <p:cNvSpPr txBox="1">
            <a:spLocks noChangeArrowheads="1"/>
          </p:cNvSpPr>
          <p:nvPr/>
        </p:nvSpPr>
        <p:spPr bwMode="auto">
          <a:xfrm>
            <a:off x="725488" y="147638"/>
            <a:ext cx="76755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4000">
                <a:solidFill>
                  <a:schemeClr val="tx2"/>
                </a:solidFill>
                <a:latin typeface="Skia" charset="0"/>
              </a:rPr>
              <a:t/>
            </a:r>
            <a:br>
              <a:rPr lang="en-US" altLang="en-US" sz="4000">
                <a:solidFill>
                  <a:schemeClr val="tx2"/>
                </a:solidFill>
                <a:latin typeface="Skia" charset="0"/>
              </a:rPr>
            </a:br>
            <a:r>
              <a:rPr lang="en-US" altLang="en-US" sz="4000">
                <a:solidFill>
                  <a:schemeClr val="tx2"/>
                </a:solidFill>
                <a:latin typeface="Skia" charset="0"/>
              </a:rPr>
              <a:t>Antelope with Oxbird</a:t>
            </a:r>
            <a:endParaRPr lang="en-US" altLang="en-US" sz="4000">
              <a:latin typeface="Skia" charset="0"/>
            </a:endParaRP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0" y="1285875"/>
            <a:ext cx="2352675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4000">
                <a:solidFill>
                  <a:srgbClr val="008000"/>
                </a:solidFill>
                <a:latin typeface="Skia" charset="0"/>
              </a:rPr>
              <a:t>Antelope gets rid of parasites Oxbird gets a meal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autoUpdateAnimBg="0"/>
      <p:bldP spid="1127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1A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2054225" y="5672138"/>
            <a:ext cx="71167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en-US" sz="4800">
                <a:solidFill>
                  <a:schemeClr val="tx2"/>
                </a:solidFill>
                <a:latin typeface="Skia" charset="0"/>
              </a:rPr>
              <a:t>Parasitism: one benefits, one is harmed</a:t>
            </a:r>
          </a:p>
        </p:txBody>
      </p:sp>
      <p:sp>
        <p:nvSpPr>
          <p:cNvPr id="13315" name="Text Box 9"/>
          <p:cNvSpPr txBox="1">
            <a:spLocks noChangeArrowheads="1"/>
          </p:cNvSpPr>
          <p:nvPr/>
        </p:nvSpPr>
        <p:spPr bwMode="auto">
          <a:xfrm>
            <a:off x="228600" y="-69850"/>
            <a:ext cx="85788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4000">
                <a:solidFill>
                  <a:schemeClr val="tx2"/>
                </a:solidFill>
                <a:latin typeface="Skia" charset="0"/>
              </a:rPr>
              <a:t> </a:t>
            </a:r>
            <a:br>
              <a:rPr lang="en-US" altLang="en-US" sz="4000">
                <a:solidFill>
                  <a:schemeClr val="tx2"/>
                </a:solidFill>
                <a:latin typeface="Skia" charset="0"/>
              </a:rPr>
            </a:br>
            <a:r>
              <a:rPr lang="en-US" altLang="en-US" sz="4000">
                <a:solidFill>
                  <a:schemeClr val="tx2"/>
                </a:solidFill>
                <a:latin typeface="Skia" charset="0"/>
              </a:rPr>
              <a:t>Taenia worm in human eye</a:t>
            </a:r>
            <a:endParaRPr lang="en-US" altLang="en-US" sz="4000">
              <a:latin typeface="Skia" charset="0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0" y="1211263"/>
            <a:ext cx="2897188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4000">
                <a:solidFill>
                  <a:srgbClr val="008000"/>
                </a:solidFill>
                <a:latin typeface="Skia" charset="0"/>
              </a:rPr>
              <a:t>Worm infects human blood stream</a:t>
            </a:r>
            <a:br>
              <a:rPr lang="en-US" altLang="en-US" sz="4000">
                <a:solidFill>
                  <a:srgbClr val="008000"/>
                </a:solidFill>
                <a:latin typeface="Skia" charset="0"/>
              </a:rPr>
            </a:br>
            <a:r>
              <a:rPr lang="en-US" altLang="en-US" sz="4000">
                <a:latin typeface="Skia" charset="0"/>
              </a:rPr>
              <a:t>Human may go blind</a:t>
            </a:r>
            <a:endParaRPr lang="en-US" altLang="en-US" sz="4000">
              <a:solidFill>
                <a:srgbClr val="008000"/>
              </a:solidFill>
              <a:latin typeface="Skia" charset="0"/>
            </a:endParaRPr>
          </a:p>
        </p:txBody>
      </p:sp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7163" y="1220788"/>
            <a:ext cx="6359525" cy="440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6" grpId="0" autoUpdateAnimBg="0"/>
      <p:bldP spid="1229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81A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4800" smtClean="0"/>
              <a:t>What is symbiosis?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971800"/>
            <a:ext cx="8229600" cy="1752600"/>
          </a:xfrm>
        </p:spPr>
        <p:txBody>
          <a:bodyPr/>
          <a:lstStyle/>
          <a:p>
            <a:pPr algn="l"/>
            <a:r>
              <a:rPr lang="en-US" sz="4000" b="1" dirty="0" smtClean="0">
                <a:solidFill>
                  <a:srgbClr val="800080"/>
                </a:solidFill>
              </a:rPr>
              <a:t>What it means:</a:t>
            </a:r>
            <a:r>
              <a:rPr lang="en-US" sz="4000" dirty="0" smtClean="0">
                <a:solidFill>
                  <a:srgbClr val="800080"/>
                </a:solidFill>
              </a:rPr>
              <a:t> </a:t>
            </a:r>
          </a:p>
          <a:p>
            <a:pPr algn="l">
              <a:buFontTx/>
              <a:buChar char="•"/>
            </a:pPr>
            <a:r>
              <a:rPr lang="en-US" sz="4000" dirty="0" smtClean="0">
                <a:solidFill>
                  <a:srgbClr val="800080"/>
                </a:solidFill>
              </a:rPr>
              <a:t>Two organisms that live together</a:t>
            </a:r>
          </a:p>
          <a:p>
            <a:pPr algn="l">
              <a:buFontTx/>
              <a:buChar char="•"/>
            </a:pPr>
            <a:r>
              <a:rPr lang="en-US" sz="4000" dirty="0" smtClean="0">
                <a:solidFill>
                  <a:srgbClr val="800080"/>
                </a:solidFill>
              </a:rPr>
              <a:t>Temporarily or for a longer time</a:t>
            </a:r>
          </a:p>
          <a:p>
            <a:pPr algn="l">
              <a:buFontTx/>
              <a:buChar char="•"/>
            </a:pPr>
            <a:r>
              <a:rPr lang="en-US" sz="4000" dirty="0" smtClean="0">
                <a:solidFill>
                  <a:srgbClr val="800080"/>
                </a:solidFill>
              </a:rPr>
              <a:t>At least one of the organisms </a:t>
            </a:r>
            <a:br>
              <a:rPr lang="en-US" sz="4000" dirty="0" smtClean="0">
                <a:solidFill>
                  <a:srgbClr val="800080"/>
                </a:solidFill>
              </a:rPr>
            </a:br>
            <a:r>
              <a:rPr lang="en-US" sz="4000" dirty="0" smtClean="0">
                <a:solidFill>
                  <a:srgbClr val="800080"/>
                </a:solidFill>
              </a:rPr>
              <a:t>  benefits from the relationship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752600" y="1371600"/>
            <a:ext cx="583247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4000" b="1" dirty="0">
                <a:solidFill>
                  <a:schemeClr val="tx2"/>
                </a:solidFill>
                <a:latin typeface="Skia" charset="0"/>
              </a:rPr>
              <a:t>Literal definition:</a:t>
            </a:r>
            <a:r>
              <a:rPr lang="en-US" altLang="en-US" sz="4000" dirty="0">
                <a:solidFill>
                  <a:schemeClr val="tx2"/>
                </a:solidFill>
                <a:latin typeface="Skia" charset="0"/>
              </a:rPr>
              <a:t> </a:t>
            </a:r>
            <a:br>
              <a:rPr lang="en-US" altLang="en-US" sz="4000" dirty="0">
                <a:solidFill>
                  <a:schemeClr val="tx2"/>
                </a:solidFill>
                <a:latin typeface="Skia" charset="0"/>
              </a:rPr>
            </a:br>
            <a:r>
              <a:rPr lang="en-US" altLang="en-US" sz="4000" u="sng" dirty="0">
                <a:solidFill>
                  <a:schemeClr val="tx2"/>
                </a:solidFill>
                <a:latin typeface="Skia" charset="0"/>
              </a:rPr>
              <a:t>the act of living together</a:t>
            </a:r>
            <a:endParaRPr lang="en-US" altLang="en-US" sz="4000" u="sng" dirty="0">
              <a:latin typeface="Ski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  <p:bldP spid="614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81A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4800" dirty="0" smtClean="0"/>
              <a:t>What are the different kinds of symbiosis?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236538" y="2690813"/>
            <a:ext cx="23923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3600" b="1" dirty="0">
                <a:solidFill>
                  <a:srgbClr val="003399"/>
                </a:solidFill>
                <a:latin typeface="Skia" charset="0"/>
              </a:rPr>
              <a:t>Mutualism</a:t>
            </a:r>
            <a:endParaRPr lang="en-US" altLang="en-US" sz="3600" dirty="0">
              <a:solidFill>
                <a:srgbClr val="003399"/>
              </a:solidFill>
              <a:latin typeface="Skia" charset="0"/>
            </a:endParaRP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535738" y="2690813"/>
            <a:ext cx="2667000" cy="685800"/>
          </a:xfrm>
        </p:spPr>
        <p:txBody>
          <a:bodyPr/>
          <a:lstStyle/>
          <a:p>
            <a:r>
              <a:rPr lang="en-US" sz="3600" b="1" smtClean="0">
                <a:solidFill>
                  <a:srgbClr val="FF0066"/>
                </a:solidFill>
              </a:rPr>
              <a:t>Parasitism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3106738" y="2690813"/>
            <a:ext cx="3259137" cy="584200"/>
          </a:xfrm>
          <a:prstGeom prst="rect">
            <a:avLst/>
          </a:prstGeom>
          <a:solidFill>
            <a:srgbClr val="81AB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3200" b="1">
                <a:solidFill>
                  <a:srgbClr val="800080"/>
                </a:solidFill>
                <a:latin typeface="Skia" charset="0"/>
              </a:rPr>
              <a:t>Commensalism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-33338" y="3395663"/>
            <a:ext cx="2932113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3200">
                <a:solidFill>
                  <a:srgbClr val="003399"/>
                </a:solidFill>
                <a:latin typeface="Skia" charset="0"/>
              </a:rPr>
              <a:t>both organisms </a:t>
            </a:r>
            <a:r>
              <a:rPr lang="en-US" altLang="en-US" sz="3200" b="1">
                <a:solidFill>
                  <a:srgbClr val="003399"/>
                </a:solidFill>
                <a:latin typeface="Skia" charset="0"/>
              </a:rPr>
              <a:t>benefit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6597650" y="3395663"/>
            <a:ext cx="2541588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3200">
                <a:solidFill>
                  <a:srgbClr val="FF0066"/>
                </a:solidFill>
                <a:latin typeface="Skia" charset="0"/>
              </a:rPr>
              <a:t>one organism </a:t>
            </a:r>
            <a:r>
              <a:rPr lang="en-US" altLang="en-US" sz="3200" b="1">
                <a:solidFill>
                  <a:srgbClr val="FF0066"/>
                </a:solidFill>
                <a:latin typeface="Skia" charset="0"/>
              </a:rPr>
              <a:t>benefits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3455988" y="3395663"/>
            <a:ext cx="2560637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3200">
                <a:solidFill>
                  <a:srgbClr val="800080"/>
                </a:solidFill>
                <a:latin typeface="Skia" charset="0"/>
              </a:rPr>
              <a:t>one organism </a:t>
            </a:r>
            <a:r>
              <a:rPr lang="en-US" altLang="en-US" sz="3200" b="1">
                <a:solidFill>
                  <a:srgbClr val="800080"/>
                </a:solidFill>
                <a:latin typeface="Skia" charset="0"/>
              </a:rPr>
              <a:t>benefits</a:t>
            </a:r>
            <a:endParaRPr lang="en-US" altLang="en-US" sz="3200">
              <a:solidFill>
                <a:srgbClr val="800080"/>
              </a:solidFill>
              <a:latin typeface="Skia" charset="0"/>
            </a:endParaRP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3536950" y="4803775"/>
            <a:ext cx="2400300" cy="191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3200">
                <a:solidFill>
                  <a:srgbClr val="800080"/>
                </a:solidFill>
                <a:latin typeface="Skia" charset="0"/>
              </a:rPr>
              <a:t>one organism is </a:t>
            </a:r>
            <a:r>
              <a:rPr lang="en-US" altLang="en-US" sz="3200" b="1">
                <a:solidFill>
                  <a:srgbClr val="800080"/>
                </a:solidFill>
                <a:latin typeface="Skia" charset="0"/>
              </a:rPr>
              <a:t>unaffected</a:t>
            </a:r>
          </a:p>
          <a:p>
            <a:pPr algn="ctr"/>
            <a:endParaRPr lang="en-US" altLang="en-US"/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6678613" y="4803775"/>
            <a:ext cx="2379662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3200">
                <a:solidFill>
                  <a:srgbClr val="FF0066"/>
                </a:solidFill>
                <a:latin typeface="Skia" charset="0"/>
              </a:rPr>
              <a:t>one organism is </a:t>
            </a:r>
            <a:r>
              <a:rPr lang="en-US" altLang="en-US" sz="3200" b="1">
                <a:solidFill>
                  <a:srgbClr val="FF0066"/>
                </a:solidFill>
                <a:latin typeface="Skia" charset="0"/>
              </a:rPr>
              <a:t>harmed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utoUpdateAnimBg="0"/>
      <p:bldP spid="16389" grpId="0" build="p" autoUpdateAnimBg="0"/>
      <p:bldP spid="16390" grpId="0" animBg="1" autoUpdateAnimBg="0"/>
      <p:bldP spid="16392" grpId="0" autoUpdateAnimBg="0"/>
      <p:bldP spid="16393" grpId="0" autoUpdateAnimBg="0"/>
      <p:bldP spid="16394" grpId="0" autoUpdateAnimBg="0"/>
      <p:bldP spid="16395" grpId="0" autoUpdateAnimBg="0"/>
      <p:bldP spid="1639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Both species benefit from the relationship.</a:t>
            </a:r>
          </a:p>
          <a:p>
            <a:pPr>
              <a:buFontTx/>
              <a:buNone/>
            </a:pPr>
            <a:r>
              <a:rPr lang="en-US" smtClean="0"/>
              <a:t>Ex. Flowers:  Flowers provide the insects with food in the form of nectar, pollen, or other substances and the insects help the flowers reproduce by spreading the pollen.</a:t>
            </a:r>
          </a:p>
        </p:txBody>
      </p:sp>
      <p:pic>
        <p:nvPicPr>
          <p:cNvPr id="5123" name="Picture 2" descr="c:\temp\Temporary Internet Files\Content.IE5\5MBD3MQ5\MPj0438942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88038" y="4905375"/>
            <a:ext cx="2944812" cy="169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Mutualism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Commensalism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One species benefits, the other is neither harmed or helped.</a:t>
            </a:r>
          </a:p>
          <a:p>
            <a:pPr>
              <a:buFontTx/>
              <a:buNone/>
            </a:pPr>
            <a:r>
              <a:rPr lang="en-US" sz="2400" smtClean="0"/>
              <a:t>	Barnacles attach themselves to a whale’s skin. They don’t harm the whale, but they benefit from the constant movement of water past the swimming whale, because the water carries food particles to them</a:t>
            </a:r>
          </a:p>
        </p:txBody>
      </p:sp>
      <p:pic>
        <p:nvPicPr>
          <p:cNvPr id="6148" name="Picture 2" descr="c:\temp\Temporary Internet Files\Content.IE5\TMUARSM5\MCAN04237_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8475" y="384175"/>
            <a:ext cx="1819275" cy="140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3" descr="c:\temp\Temporary Internet Files\Content.IE5\5MBD3MQ5\MCj0434315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4313" y="4721225"/>
            <a:ext cx="2843212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Parasitism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	One organism lives on or inside another and harms it. Parasites obtain all or part of is nutritional needs from the other organism, called the </a:t>
            </a:r>
            <a:r>
              <a:rPr lang="en-US" u="sng" dirty="0" smtClean="0">
                <a:solidFill>
                  <a:srgbClr val="0070C0"/>
                </a:solidFill>
              </a:rPr>
              <a:t>host</a:t>
            </a:r>
            <a:r>
              <a:rPr lang="en-US" dirty="0" smtClean="0"/>
              <a:t>.</a:t>
            </a:r>
          </a:p>
          <a:p>
            <a:pPr>
              <a:buFontTx/>
              <a:buNone/>
            </a:pPr>
            <a:r>
              <a:rPr lang="en-US" sz="2400" dirty="0" smtClean="0"/>
              <a:t>	Ex: Tapeworms live in the intestines of mammals</a:t>
            </a:r>
          </a:p>
          <a:p>
            <a:pPr>
              <a:buFontTx/>
              <a:buNone/>
            </a:pPr>
            <a:r>
              <a:rPr lang="en-US" sz="2400" dirty="0" smtClean="0"/>
              <a:t>	Ex:  Fleas, ticks, lice live on bodies of mammals, feeding on the blood and skin of the host.</a:t>
            </a:r>
          </a:p>
        </p:txBody>
      </p:sp>
      <p:pic>
        <p:nvPicPr>
          <p:cNvPr id="7172" name="Picture 2" descr="c:\temp\Temporary Internet Files\Content.IE5\0MW5U25B\MCAN04209_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23038" y="681038"/>
            <a:ext cx="18034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1A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19438" y="1395413"/>
            <a:ext cx="6024562" cy="401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2547938" y="5645150"/>
            <a:ext cx="6683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en-US" sz="4800">
                <a:solidFill>
                  <a:schemeClr val="tx2"/>
                </a:solidFill>
                <a:latin typeface="Skia" charset="0"/>
              </a:rPr>
              <a:t>Parasitism: one benefits, one is harmed</a:t>
            </a:r>
          </a:p>
        </p:txBody>
      </p:sp>
      <p:sp>
        <p:nvSpPr>
          <p:cNvPr id="8196" name="Text Box 7"/>
          <p:cNvSpPr txBox="1">
            <a:spLocks noChangeArrowheads="1"/>
          </p:cNvSpPr>
          <p:nvPr/>
        </p:nvSpPr>
        <p:spPr bwMode="auto">
          <a:xfrm>
            <a:off x="288925" y="-96838"/>
            <a:ext cx="8578850" cy="1311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4000">
                <a:solidFill>
                  <a:schemeClr val="tx2"/>
                </a:solidFill>
                <a:latin typeface="Skia" charset="0"/>
              </a:rPr>
              <a:t/>
            </a:r>
            <a:br>
              <a:rPr lang="en-US" altLang="en-US" sz="4000">
                <a:solidFill>
                  <a:schemeClr val="tx2"/>
                </a:solidFill>
                <a:latin typeface="Skia" charset="0"/>
              </a:rPr>
            </a:br>
            <a:r>
              <a:rPr lang="en-US" altLang="en-US" sz="4000">
                <a:solidFill>
                  <a:schemeClr val="tx2"/>
                </a:solidFill>
                <a:latin typeface="Skia" charset="0"/>
              </a:rPr>
              <a:t>Acacia plant with ant galls</a:t>
            </a:r>
            <a:endParaRPr lang="en-US" altLang="en-US" sz="4000">
              <a:latin typeface="Skia" charset="0"/>
            </a:endParaRP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60325" y="1079500"/>
            <a:ext cx="3048000" cy="557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4000">
                <a:solidFill>
                  <a:srgbClr val="008000"/>
                </a:solidFill>
                <a:latin typeface="Skia" charset="0"/>
              </a:rPr>
              <a:t>Ants lay eggs on acacia tree</a:t>
            </a:r>
            <a:br>
              <a:rPr lang="en-US" altLang="en-US" sz="4000">
                <a:solidFill>
                  <a:srgbClr val="008000"/>
                </a:solidFill>
                <a:latin typeface="Skia" charset="0"/>
              </a:rPr>
            </a:br>
            <a:r>
              <a:rPr lang="en-US" altLang="en-US" sz="4000">
                <a:latin typeface="Skia" charset="0"/>
              </a:rPr>
              <a:t>Acacia covers the infected area with brown flesh (gall)</a:t>
            </a:r>
            <a:endParaRPr lang="en-US" altLang="en-US" sz="4000">
              <a:solidFill>
                <a:srgbClr val="008000"/>
              </a:solidFill>
              <a:latin typeface="Ski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 autoUpdateAnimBg="0"/>
      <p:bldP spid="8200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81A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4163" y="5321300"/>
            <a:ext cx="4587875" cy="1143000"/>
          </a:xfrm>
        </p:spPr>
        <p:txBody>
          <a:bodyPr/>
          <a:lstStyle/>
          <a:p>
            <a:r>
              <a:rPr lang="en-US" sz="4800" smtClean="0"/>
              <a:t>Mutualism: both benefit</a:t>
            </a:r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288925" y="304800"/>
            <a:ext cx="4284663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4000">
                <a:solidFill>
                  <a:schemeClr val="tx2"/>
                </a:solidFill>
                <a:latin typeface="Skia" charset="0"/>
              </a:rPr>
              <a:t> </a:t>
            </a:r>
            <a:br>
              <a:rPr lang="en-US" altLang="en-US" sz="4000">
                <a:solidFill>
                  <a:schemeClr val="tx2"/>
                </a:solidFill>
                <a:latin typeface="Skia" charset="0"/>
              </a:rPr>
            </a:br>
            <a:r>
              <a:rPr lang="en-US" altLang="en-US" sz="4000">
                <a:solidFill>
                  <a:schemeClr val="tx2"/>
                </a:solidFill>
                <a:latin typeface="Skia" charset="0"/>
              </a:rPr>
              <a:t>Moray Eel with Cleaner Fish</a:t>
            </a:r>
            <a:endParaRPr lang="en-US" altLang="en-US" sz="4000">
              <a:latin typeface="Skia" charset="0"/>
            </a:endParaRPr>
          </a:p>
        </p:txBody>
      </p:sp>
      <p:pic>
        <p:nvPicPr>
          <p:cNvPr id="9220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8388" y="352425"/>
            <a:ext cx="3930650" cy="602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341313" y="2489200"/>
            <a:ext cx="4284662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4000">
                <a:solidFill>
                  <a:srgbClr val="008000"/>
                </a:solidFill>
                <a:latin typeface="Skia" charset="0"/>
              </a:rPr>
              <a:t>Moray Eel gets a clean mouth Cleaner Fish gets a meal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6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1A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0" y="5672138"/>
            <a:ext cx="91709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en-US" sz="4800">
                <a:solidFill>
                  <a:schemeClr val="tx2"/>
                </a:solidFill>
                <a:latin typeface="Skia" charset="0"/>
              </a:rPr>
              <a:t>Commensalism: one benefits, one is unaffected</a:t>
            </a:r>
          </a:p>
        </p:txBody>
      </p:sp>
      <p:sp>
        <p:nvSpPr>
          <p:cNvPr id="10243" name="Text Box 7"/>
          <p:cNvSpPr txBox="1">
            <a:spLocks noChangeArrowheads="1"/>
          </p:cNvSpPr>
          <p:nvPr/>
        </p:nvSpPr>
        <p:spPr bwMode="auto">
          <a:xfrm>
            <a:off x="228600" y="0"/>
            <a:ext cx="625633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4000">
                <a:solidFill>
                  <a:schemeClr val="tx2"/>
                </a:solidFill>
                <a:latin typeface="Skia" charset="0"/>
              </a:rPr>
              <a:t> </a:t>
            </a:r>
            <a:br>
              <a:rPr lang="en-US" altLang="en-US" sz="4000">
                <a:solidFill>
                  <a:schemeClr val="tx2"/>
                </a:solidFill>
                <a:latin typeface="Skia" charset="0"/>
              </a:rPr>
            </a:br>
            <a:r>
              <a:rPr lang="en-US" altLang="en-US" sz="4000">
                <a:solidFill>
                  <a:schemeClr val="tx2"/>
                </a:solidFill>
                <a:latin typeface="Skia" charset="0"/>
              </a:rPr>
              <a:t>Cattle with cattle egrets</a:t>
            </a:r>
            <a:endParaRPr lang="en-US" altLang="en-US" sz="4000">
              <a:latin typeface="Skia" charset="0"/>
            </a:endParaRP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6434138" y="692150"/>
            <a:ext cx="2779712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4000">
                <a:solidFill>
                  <a:srgbClr val="800080"/>
                </a:solidFill>
                <a:latin typeface="Skia" charset="0"/>
              </a:rPr>
              <a:t>Cattle stir up insects as they eat grass</a:t>
            </a:r>
            <a:r>
              <a:rPr lang="en-US" altLang="en-US" sz="4000">
                <a:solidFill>
                  <a:srgbClr val="008000"/>
                </a:solidFill>
                <a:latin typeface="Skia" charset="0"/>
              </a:rPr>
              <a:t/>
            </a:r>
            <a:br>
              <a:rPr lang="en-US" altLang="en-US" sz="4000">
                <a:solidFill>
                  <a:srgbClr val="008000"/>
                </a:solidFill>
                <a:latin typeface="Skia" charset="0"/>
              </a:rPr>
            </a:br>
            <a:r>
              <a:rPr lang="en-US" altLang="en-US" sz="4000">
                <a:solidFill>
                  <a:srgbClr val="008000"/>
                </a:solidFill>
                <a:latin typeface="Skia" charset="0"/>
              </a:rPr>
              <a:t>Egrets hang around and eat insects</a:t>
            </a:r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3838" y="1339850"/>
            <a:ext cx="6324600" cy="427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utoUpdateAnimBg="0"/>
      <p:bldP spid="10248" grpId="0" autoUpdateAnimBg="0"/>
    </p:bld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FF0000"/>
      </a:dk1>
      <a:lt1>
        <a:srgbClr val="CCFF66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E2FFB8"/>
      </a:accent3>
      <a:accent4>
        <a:srgbClr val="DA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Skia"/>
        <a:ea typeface=""/>
        <a:cs typeface=""/>
      </a:majorFont>
      <a:minorFont>
        <a:latin typeface="Sk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HD:Jordan Applications:Microsoft Office 98:Templates:Blank Presentation</Template>
  <TotalTime>563</TotalTime>
  <Words>215</Words>
  <Application>Microsoft Office PowerPoint</Application>
  <PresentationFormat>On-screen Show (4:3)</PresentationFormat>
  <Paragraphs>56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Blank Presentation</vt:lpstr>
      <vt:lpstr>Symbiotic Relationships</vt:lpstr>
      <vt:lpstr>What is symbiosis?</vt:lpstr>
      <vt:lpstr>What are the different kinds of symbiosis?</vt:lpstr>
      <vt:lpstr>Mutualism</vt:lpstr>
      <vt:lpstr>Commensalism</vt:lpstr>
      <vt:lpstr>Parasitism</vt:lpstr>
      <vt:lpstr>Slide 7</vt:lpstr>
      <vt:lpstr>Mutualism: both benefit</vt:lpstr>
      <vt:lpstr>Slide 9</vt:lpstr>
      <vt:lpstr>Slide 10</vt:lpstr>
      <vt:lpstr>Mutualism: both benefit</vt:lpstr>
      <vt:lpstr>Slide 12</vt:lpstr>
    </vt:vector>
  </TitlesOfParts>
  <Company>PAUSD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 -  Symbiosis</dc:title>
  <dc:creator>Workstation</dc:creator>
  <cp:keywords/>
  <cp:lastModifiedBy>Radio</cp:lastModifiedBy>
  <cp:revision>23</cp:revision>
  <dcterms:created xsi:type="dcterms:W3CDTF">2001-10-04T20:44:11Z</dcterms:created>
  <dcterms:modified xsi:type="dcterms:W3CDTF">2011-09-08T03:35:21Z</dcterms:modified>
</cp:coreProperties>
</file>