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31"/>
  </p:handoutMasterIdLst>
  <p:sldIdLst>
    <p:sldId id="256" r:id="rId2"/>
    <p:sldId id="269" r:id="rId3"/>
    <p:sldId id="257" r:id="rId4"/>
    <p:sldId id="280" r:id="rId5"/>
    <p:sldId id="281" r:id="rId6"/>
    <p:sldId id="258" r:id="rId7"/>
    <p:sldId id="259" r:id="rId8"/>
    <p:sldId id="288" r:id="rId9"/>
    <p:sldId id="260" r:id="rId10"/>
    <p:sldId id="274" r:id="rId11"/>
    <p:sldId id="285" r:id="rId12"/>
    <p:sldId id="286" r:id="rId13"/>
    <p:sldId id="272" r:id="rId14"/>
    <p:sldId id="275" r:id="rId15"/>
    <p:sldId id="276" r:id="rId16"/>
    <p:sldId id="277" r:id="rId17"/>
    <p:sldId id="278" r:id="rId18"/>
    <p:sldId id="282" r:id="rId19"/>
    <p:sldId id="279" r:id="rId20"/>
    <p:sldId id="271" r:id="rId21"/>
    <p:sldId id="265" r:id="rId22"/>
    <p:sldId id="268" r:id="rId23"/>
    <p:sldId id="267" r:id="rId24"/>
    <p:sldId id="273" r:id="rId25"/>
    <p:sldId id="261" r:id="rId26"/>
    <p:sldId id="270" r:id="rId27"/>
    <p:sldId id="287" r:id="rId28"/>
    <p:sldId id="266" r:id="rId29"/>
    <p:sldId id="262" r:id="rId3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604F59B2-282F-4036-B867-CC2A6C14581C}" type="datetimeFigureOut">
              <a:rPr lang="en-US" smtClean="0"/>
              <a:pPr/>
              <a:t>11/14/2011</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9BC2172-ADF4-4E58-B496-29AEA3EB9AE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16" name="Slide Number Placeholder 15"/>
          <p:cNvSpPr>
            <a:spLocks noGrp="1"/>
          </p:cNvSpPr>
          <p:nvPr>
            <p:ph type="sldNum" sz="quarter" idx="11"/>
          </p:nvPr>
        </p:nvSpPr>
        <p:spPr/>
        <p:txBody>
          <a:bodyPr/>
          <a:lstStyle/>
          <a:p>
            <a:fld id="{4245117D-E514-44DA-A602-20A42B6140C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5117D-E514-44DA-A602-20A42B6140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5117D-E514-44DA-A602-20A42B6140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5F00F60-36A8-49D9-98C5-9A805F10E981}" type="datetimeFigureOut">
              <a:rPr lang="en-US" smtClean="0"/>
              <a:pPr/>
              <a:t>11/14/2011</a:t>
            </a:fld>
            <a:endParaRPr lang="en-US"/>
          </a:p>
        </p:txBody>
      </p:sp>
      <p:sp>
        <p:nvSpPr>
          <p:cNvPr id="15" name="Slide Number Placeholder 14"/>
          <p:cNvSpPr>
            <a:spLocks noGrp="1"/>
          </p:cNvSpPr>
          <p:nvPr>
            <p:ph type="sldNum" sz="quarter" idx="15"/>
          </p:nvPr>
        </p:nvSpPr>
        <p:spPr/>
        <p:txBody>
          <a:bodyPr/>
          <a:lstStyle>
            <a:lvl1pPr algn="ctr">
              <a:defRPr/>
            </a:lvl1pPr>
          </a:lstStyle>
          <a:p>
            <a:fld id="{4245117D-E514-44DA-A602-20A42B6140C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5117D-E514-44DA-A602-20A42B6140C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5117D-E514-44DA-A602-20A42B6140C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245117D-E514-44DA-A602-20A42B6140C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5117D-E514-44DA-A602-20A42B6140C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5117D-E514-44DA-A602-20A42B6140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5F00F60-36A8-49D9-98C5-9A805F10E981}" type="datetimeFigureOut">
              <a:rPr lang="en-US" smtClean="0"/>
              <a:pPr/>
              <a:t>11/14/2011</a:t>
            </a:fld>
            <a:endParaRPr lang="en-US"/>
          </a:p>
        </p:txBody>
      </p:sp>
      <p:sp>
        <p:nvSpPr>
          <p:cNvPr id="9" name="Slide Number Placeholder 8"/>
          <p:cNvSpPr>
            <a:spLocks noGrp="1"/>
          </p:cNvSpPr>
          <p:nvPr>
            <p:ph type="sldNum" sz="quarter" idx="15"/>
          </p:nvPr>
        </p:nvSpPr>
        <p:spPr/>
        <p:txBody>
          <a:bodyPr/>
          <a:lstStyle/>
          <a:p>
            <a:fld id="{4245117D-E514-44DA-A602-20A42B6140C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5F00F60-36A8-49D9-98C5-9A805F10E981}" type="datetimeFigureOut">
              <a:rPr lang="en-US" smtClean="0"/>
              <a:pPr/>
              <a:t>11/14/2011</a:t>
            </a:fld>
            <a:endParaRPr lang="en-US"/>
          </a:p>
        </p:txBody>
      </p:sp>
      <p:sp>
        <p:nvSpPr>
          <p:cNvPr id="9" name="Slide Number Placeholder 8"/>
          <p:cNvSpPr>
            <a:spLocks noGrp="1"/>
          </p:cNvSpPr>
          <p:nvPr>
            <p:ph type="sldNum" sz="quarter" idx="11"/>
          </p:nvPr>
        </p:nvSpPr>
        <p:spPr/>
        <p:txBody>
          <a:bodyPr/>
          <a:lstStyle/>
          <a:p>
            <a:fld id="{4245117D-E514-44DA-A602-20A42B6140C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5F00F60-36A8-49D9-98C5-9A805F10E981}" type="datetimeFigureOut">
              <a:rPr lang="en-US" smtClean="0"/>
              <a:pPr/>
              <a:t>11/14/2011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245117D-E514-44DA-A602-20A42B6140C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affweb.esc12.net/~mbooth/homeless_education_service/homeless_education_service_homepage.htm" TargetMode="External"/><Relationship Id="rId2" Type="http://schemas.openxmlformats.org/officeDocument/2006/relationships/hyperlink" Target="http://www.utdanacenter.org/theo" TargetMode="External"/><Relationship Id="rId1" Type="http://schemas.openxmlformats.org/officeDocument/2006/relationships/slideLayout" Target="../slideLayouts/slideLayout2.xml"/><Relationship Id="rId4" Type="http://schemas.openxmlformats.org/officeDocument/2006/relationships/hyperlink" Target="http://www.ftwh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624796"/>
          </a:xfrm>
        </p:spPr>
        <p:txBody>
          <a:bodyPr>
            <a:normAutofit/>
          </a:bodyPr>
          <a:lstStyle/>
          <a:p>
            <a:r>
              <a:rPr lang="en-US" dirty="0" smtClean="0"/>
              <a:t>2011-2012</a:t>
            </a:r>
          </a:p>
          <a:p>
            <a:r>
              <a:rPr lang="en-US" dirty="0" smtClean="0"/>
              <a:t>Eagle Mountain – Saginaw </a:t>
            </a:r>
            <a:r>
              <a:rPr lang="en-US" dirty="0" smtClean="0"/>
              <a:t>ISD</a:t>
            </a:r>
          </a:p>
          <a:p>
            <a:endParaRPr lang="en-US" dirty="0" smtClean="0"/>
          </a:p>
          <a:p>
            <a:r>
              <a:rPr lang="en-US" dirty="0" smtClean="0"/>
              <a:t>Title I, Part A and McKinney-Vento Provisions </a:t>
            </a:r>
            <a:endParaRPr lang="en-US" dirty="0"/>
          </a:p>
        </p:txBody>
      </p:sp>
      <p:sp>
        <p:nvSpPr>
          <p:cNvPr id="2" name="Title 1"/>
          <p:cNvSpPr>
            <a:spLocks noGrp="1"/>
          </p:cNvSpPr>
          <p:nvPr>
            <p:ph type="ctrTitle"/>
          </p:nvPr>
        </p:nvSpPr>
        <p:spPr/>
        <p:txBody>
          <a:bodyPr>
            <a:normAutofit fontScale="90000"/>
          </a:bodyPr>
          <a:lstStyle/>
          <a:p>
            <a:r>
              <a:rPr lang="en-US" dirty="0" smtClean="0">
                <a:solidFill>
                  <a:schemeClr val="bg1"/>
                </a:solidFill>
              </a:rPr>
              <a:t>Student Residency </a:t>
            </a:r>
            <a:br>
              <a:rPr lang="en-US" dirty="0" smtClean="0">
                <a:solidFill>
                  <a:schemeClr val="bg1"/>
                </a:solidFill>
              </a:rPr>
            </a:br>
            <a:r>
              <a:rPr lang="en-US" dirty="0" smtClean="0">
                <a:solidFill>
                  <a:schemeClr val="bg1"/>
                </a:solidFill>
              </a:rPr>
              <a:t>Plan for Homeless Children </a:t>
            </a:r>
            <a:br>
              <a:rPr lang="en-US" dirty="0" smtClean="0">
                <a:solidFill>
                  <a:schemeClr val="bg1"/>
                </a:solidFill>
              </a:rPr>
            </a:br>
            <a:r>
              <a:rPr lang="en-US" dirty="0" smtClean="0">
                <a:solidFill>
                  <a:schemeClr val="bg1"/>
                </a:solidFill>
              </a:rPr>
              <a:t>and </a:t>
            </a:r>
            <a:r>
              <a:rPr lang="en-US" dirty="0" smtClean="0">
                <a:solidFill>
                  <a:schemeClr val="bg1"/>
                </a:solidFill>
              </a:rPr>
              <a:t>Youth</a:t>
            </a:r>
            <a:endParaRPr lang="en-US" dirty="0">
              <a:solidFill>
                <a:schemeClr val="bg1"/>
              </a:solidFill>
            </a:endParaRPr>
          </a:p>
        </p:txBody>
      </p:sp>
    </p:spTree>
    <p:extLst>
      <p:ext uri="{BB962C8B-B14F-4D97-AF65-F5344CB8AC3E}">
        <p14:creationId xmlns:p14="http://schemas.microsoft.com/office/powerpoint/2010/main" xmlns="" val="408249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47500" lnSpcReduction="20000"/>
          </a:bodyPr>
          <a:lstStyle/>
          <a:p>
            <a:endParaRPr lang="en-US" dirty="0"/>
          </a:p>
          <a:p>
            <a:pPr marL="0" indent="0">
              <a:buNone/>
            </a:pPr>
            <a:r>
              <a:rPr lang="en-US" sz="6400" dirty="0" smtClean="0"/>
              <a:t>The </a:t>
            </a:r>
            <a:r>
              <a:rPr lang="en-US" sz="6400" dirty="0"/>
              <a:t>McKinney Vento Act provides certain rights for homeless students. They </a:t>
            </a:r>
            <a:r>
              <a:rPr lang="en-US" sz="6400" dirty="0" smtClean="0"/>
              <a:t>include </a:t>
            </a:r>
            <a:r>
              <a:rPr lang="en-US" sz="6400" dirty="0"/>
              <a:t>waiving certain requirements such as proof of residency when </a:t>
            </a:r>
            <a:r>
              <a:rPr lang="en-US" sz="6400" dirty="0" smtClean="0"/>
              <a:t>students </a:t>
            </a:r>
            <a:r>
              <a:rPr lang="en-US" sz="6400" dirty="0"/>
              <a:t>are enrolling and allowing categorical eligibility for certain services, such as free textbooks. The Act also states: </a:t>
            </a:r>
          </a:p>
          <a:p>
            <a:r>
              <a:rPr lang="en-US" sz="6400" dirty="0" smtClean="0"/>
              <a:t>Homeless </a:t>
            </a:r>
            <a:r>
              <a:rPr lang="en-US" sz="6400" dirty="0"/>
              <a:t>students may attend their school of origin or the </a:t>
            </a:r>
            <a:r>
              <a:rPr lang="en-US" sz="6400" dirty="0" smtClean="0"/>
              <a:t>school </a:t>
            </a:r>
            <a:r>
              <a:rPr lang="en-US" sz="6400" dirty="0"/>
              <a:t>where they </a:t>
            </a:r>
            <a:r>
              <a:rPr lang="en-US" sz="6400" dirty="0" smtClean="0"/>
              <a:t>are </a:t>
            </a:r>
            <a:r>
              <a:rPr lang="en-US" sz="6400" dirty="0"/>
              <a:t>temporarily residing. </a:t>
            </a:r>
          </a:p>
          <a:p>
            <a:r>
              <a:rPr lang="en-US" sz="6400" dirty="0" smtClean="0"/>
              <a:t>Homeless </a:t>
            </a:r>
            <a:r>
              <a:rPr lang="en-US" sz="6400" dirty="0"/>
              <a:t>students must be provided a written statement of their rights when they enroll and at least two times per year. </a:t>
            </a:r>
          </a:p>
          <a:p>
            <a:endParaRPr lang="en-US" sz="6400" dirty="0"/>
          </a:p>
        </p:txBody>
      </p:sp>
      <p:sp>
        <p:nvSpPr>
          <p:cNvPr id="3" name="Title 2"/>
          <p:cNvSpPr>
            <a:spLocks noGrp="1"/>
          </p:cNvSpPr>
          <p:nvPr>
            <p:ph type="title"/>
          </p:nvPr>
        </p:nvSpPr>
        <p:spPr/>
        <p:txBody>
          <a:bodyPr>
            <a:normAutofit fontScale="90000"/>
          </a:bodyPr>
          <a:lstStyle/>
          <a:p>
            <a:pPr algn="ctr"/>
            <a:r>
              <a:rPr lang="en-US" dirty="0" smtClean="0"/>
              <a:t>Provisions under the McKinney-Vento Assistance Act</a:t>
            </a:r>
            <a:endParaRPr lang="en-US" dirty="0"/>
          </a:p>
        </p:txBody>
      </p:sp>
    </p:spTree>
    <p:extLst>
      <p:ext uri="{BB962C8B-B14F-4D97-AF65-F5344CB8AC3E}">
        <p14:creationId xmlns:p14="http://schemas.microsoft.com/office/powerpoint/2010/main" xmlns="" val="192757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Homeless students may enroll without school, medical, or similar records.</a:t>
            </a:r>
          </a:p>
          <a:p>
            <a:r>
              <a:rPr lang="en-US" sz="3600" dirty="0" smtClean="0"/>
              <a:t>Homeless students have a right to transportation to school. </a:t>
            </a:r>
          </a:p>
          <a:p>
            <a:r>
              <a:rPr lang="en-US" sz="3600" dirty="0" smtClean="0"/>
              <a:t>Students must be provided a statement explaining why they are denied any service or enrollment.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334000"/>
          </a:xfrm>
        </p:spPr>
        <p:txBody>
          <a:bodyPr>
            <a:normAutofit fontScale="92500"/>
          </a:bodyPr>
          <a:lstStyle/>
          <a:p>
            <a:r>
              <a:rPr lang="en-US" sz="3600" dirty="0" smtClean="0"/>
              <a:t>School districts must review and revise policies that provide  barriers to homeless students. </a:t>
            </a:r>
          </a:p>
          <a:p>
            <a:r>
              <a:rPr lang="en-US" sz="3600" dirty="0" smtClean="0"/>
              <a:t>Schools must post information in the community regarding the rights of homeless students, in schools and other places that homeless families frequent. </a:t>
            </a:r>
          </a:p>
          <a:p>
            <a:r>
              <a:rPr lang="en-US" sz="3600" dirty="0" smtClean="0"/>
              <a:t>School districts must identify a  McKinney - Vento Liaison to assist students.</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Every LEA must designate a liaison for students in homeless situations</a:t>
            </a:r>
          </a:p>
          <a:p>
            <a:r>
              <a:rPr lang="en-US" dirty="0" smtClean="0"/>
              <a:t>Responsibilities:</a:t>
            </a:r>
          </a:p>
          <a:p>
            <a:pPr lvl="1"/>
            <a:r>
              <a:rPr lang="en-US" dirty="0" smtClean="0"/>
              <a:t>Ensure children </a:t>
            </a:r>
            <a:r>
              <a:rPr lang="en-US" dirty="0" smtClean="0"/>
              <a:t>/youth </a:t>
            </a:r>
            <a:r>
              <a:rPr lang="en-US" dirty="0" smtClean="0"/>
              <a:t>in homeless situations are identified</a:t>
            </a:r>
          </a:p>
          <a:p>
            <a:pPr lvl="1"/>
            <a:r>
              <a:rPr lang="en-US" dirty="0" smtClean="0"/>
              <a:t>Ensure </a:t>
            </a:r>
            <a:r>
              <a:rPr lang="en-US" dirty="0"/>
              <a:t>homeless students enroll in and have full and equal opportunity to succeed in </a:t>
            </a:r>
            <a:r>
              <a:rPr lang="en-US" dirty="0" smtClean="0"/>
              <a:t>school</a:t>
            </a:r>
            <a:endParaRPr lang="en-US" dirty="0"/>
          </a:p>
          <a:p>
            <a:pPr lvl="1"/>
            <a:r>
              <a:rPr lang="en-US" dirty="0" smtClean="0"/>
              <a:t>Link </a:t>
            </a:r>
            <a:r>
              <a:rPr lang="en-US" dirty="0"/>
              <a:t>with educational services, including preschool and health </a:t>
            </a:r>
            <a:r>
              <a:rPr lang="en-US" dirty="0" smtClean="0"/>
              <a:t>services</a:t>
            </a:r>
            <a:endParaRPr lang="en-US" dirty="0"/>
          </a:p>
          <a:p>
            <a:pPr lvl="1"/>
            <a:r>
              <a:rPr lang="en-US" dirty="0" smtClean="0"/>
              <a:t>Inform </a:t>
            </a:r>
            <a:r>
              <a:rPr lang="en-US" dirty="0" smtClean="0"/>
              <a:t>parents/guardians</a:t>
            </a:r>
            <a:r>
              <a:rPr lang="en-US" dirty="0"/>
              <a:t>, or </a:t>
            </a:r>
            <a:r>
              <a:rPr lang="en-US" dirty="0" smtClean="0"/>
              <a:t> youth </a:t>
            </a:r>
            <a:r>
              <a:rPr lang="en-US" dirty="0"/>
              <a:t>of educational and parent involvement </a:t>
            </a:r>
            <a:r>
              <a:rPr lang="en-US" dirty="0" smtClean="0"/>
              <a:t>opportunities </a:t>
            </a:r>
            <a:endParaRPr lang="en-US" dirty="0"/>
          </a:p>
          <a:p>
            <a:pPr lvl="1"/>
            <a:r>
              <a:rPr lang="en-US" dirty="0" smtClean="0"/>
              <a:t>Post </a:t>
            </a:r>
            <a:r>
              <a:rPr lang="en-US" dirty="0"/>
              <a:t>public notice of educational </a:t>
            </a:r>
            <a:r>
              <a:rPr lang="en-US" dirty="0" smtClean="0"/>
              <a:t>rights</a:t>
            </a:r>
            <a:endParaRPr lang="en-US" dirty="0"/>
          </a:p>
          <a:p>
            <a:pPr lvl="1"/>
            <a:r>
              <a:rPr lang="en-US" dirty="0" smtClean="0"/>
              <a:t>Resolve disputes</a:t>
            </a:r>
            <a:endParaRPr lang="en-US" dirty="0"/>
          </a:p>
          <a:p>
            <a:pPr lvl="1"/>
            <a:r>
              <a:rPr lang="en-US" dirty="0" smtClean="0"/>
              <a:t>Inform </a:t>
            </a:r>
            <a:r>
              <a:rPr lang="en-US" dirty="0" smtClean="0"/>
              <a:t>parents/ </a:t>
            </a:r>
            <a:r>
              <a:rPr lang="en-US" dirty="0"/>
              <a:t>guardians, or youth </a:t>
            </a:r>
            <a:r>
              <a:rPr lang="en-US" dirty="0" smtClean="0"/>
              <a:t>of </a:t>
            </a:r>
            <a:r>
              <a:rPr lang="en-US" dirty="0"/>
              <a:t>transportation </a:t>
            </a:r>
            <a:r>
              <a:rPr lang="en-US" dirty="0" smtClean="0"/>
              <a:t>services, including to the school of origin</a:t>
            </a:r>
            <a:endParaRPr lang="en-US" dirty="0"/>
          </a:p>
        </p:txBody>
      </p:sp>
      <p:sp>
        <p:nvSpPr>
          <p:cNvPr id="3" name="Title 2"/>
          <p:cNvSpPr>
            <a:spLocks noGrp="1"/>
          </p:cNvSpPr>
          <p:nvPr>
            <p:ph type="title"/>
          </p:nvPr>
        </p:nvSpPr>
        <p:spPr/>
        <p:txBody>
          <a:bodyPr>
            <a:normAutofit/>
          </a:bodyPr>
          <a:lstStyle/>
          <a:p>
            <a:r>
              <a:rPr lang="en-US" dirty="0" smtClean="0"/>
              <a:t>Responsibilities of the Campus</a:t>
            </a:r>
            <a:endParaRPr lang="en-US" dirty="0"/>
          </a:p>
        </p:txBody>
      </p:sp>
    </p:spTree>
    <p:extLst>
      <p:ext uri="{BB962C8B-B14F-4D97-AF65-F5344CB8AC3E}">
        <p14:creationId xmlns:p14="http://schemas.microsoft.com/office/powerpoint/2010/main" xmlns="" val="122285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pPr marL="0" indent="0">
              <a:buNone/>
            </a:pPr>
            <a:r>
              <a:rPr lang="en-US" dirty="0" smtClean="0"/>
              <a:t>Enrolling </a:t>
            </a:r>
            <a:r>
              <a:rPr lang="en-US" dirty="0"/>
              <a:t>schools must obtain school records from the previous school, and students must be enrolled in school while records are </a:t>
            </a:r>
            <a:r>
              <a:rPr lang="en-US" dirty="0" smtClean="0"/>
              <a:t>being obtained. Schools have ten days to send records. Thirty days to receive immunizations record or start the process</a:t>
            </a:r>
            <a:r>
              <a:rPr lang="en-US" dirty="0" smtClean="0"/>
              <a:t>.  </a:t>
            </a:r>
            <a:endParaRPr lang="en-US" dirty="0" smtClean="0"/>
          </a:p>
          <a:p>
            <a:pPr marL="0" indent="0">
              <a:buNone/>
            </a:pPr>
            <a:endParaRPr lang="en-US" dirty="0"/>
          </a:p>
          <a:p>
            <a:pPr marL="0" indent="0">
              <a:buNone/>
            </a:pPr>
            <a:r>
              <a:rPr lang="en-US" dirty="0" smtClean="0"/>
              <a:t>Schools </a:t>
            </a:r>
            <a:r>
              <a:rPr lang="en-US" dirty="0"/>
              <a:t>must maintain records for students who are homeless so they are available </a:t>
            </a:r>
            <a:r>
              <a:rPr lang="en-US" dirty="0" smtClean="0"/>
              <a:t>quickly .</a:t>
            </a:r>
          </a:p>
        </p:txBody>
      </p:sp>
      <p:sp>
        <p:nvSpPr>
          <p:cNvPr id="3" name="Title 2"/>
          <p:cNvSpPr>
            <a:spLocks noGrp="1"/>
          </p:cNvSpPr>
          <p:nvPr>
            <p:ph type="title"/>
          </p:nvPr>
        </p:nvSpPr>
        <p:spPr/>
        <p:txBody>
          <a:bodyPr/>
          <a:lstStyle/>
          <a:p>
            <a:pPr algn="ctr"/>
            <a:r>
              <a:rPr lang="en-US" dirty="0" smtClean="0"/>
              <a:t>Immediate Enrollment</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4876800"/>
            <a:ext cx="2438399"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138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SzPct val="89000"/>
              <a:buFont typeface="Arial" pitchFamily="34" charset="0"/>
              <a:buChar char="•"/>
            </a:pPr>
            <a:r>
              <a:rPr lang="en-US" dirty="0" smtClean="0"/>
              <a:t>Lack </a:t>
            </a:r>
            <a:r>
              <a:rPr lang="en-US" dirty="0"/>
              <a:t>of transportation to or from temporary </a:t>
            </a:r>
            <a:r>
              <a:rPr lang="en-US" dirty="0" smtClean="0"/>
              <a:t>housing</a:t>
            </a:r>
            <a:endParaRPr lang="en-US" dirty="0"/>
          </a:p>
          <a:p>
            <a:pPr>
              <a:buFont typeface="Arial" pitchFamily="34" charset="0"/>
              <a:buChar char="•"/>
            </a:pPr>
            <a:r>
              <a:rPr lang="en-US" dirty="0" smtClean="0"/>
              <a:t>Lack </a:t>
            </a:r>
            <a:r>
              <a:rPr lang="en-US" dirty="0"/>
              <a:t>of </a:t>
            </a:r>
            <a:r>
              <a:rPr lang="en-US" dirty="0" smtClean="0"/>
              <a:t>records</a:t>
            </a:r>
          </a:p>
          <a:p>
            <a:pPr lvl="1">
              <a:buFont typeface="Arial" pitchFamily="34" charset="0"/>
              <a:buChar char="•"/>
            </a:pPr>
            <a:r>
              <a:rPr lang="en-US" dirty="0" smtClean="0"/>
              <a:t>immunization </a:t>
            </a:r>
            <a:r>
              <a:rPr lang="en-US" dirty="0"/>
              <a:t>and medical </a:t>
            </a:r>
            <a:r>
              <a:rPr lang="en-US" dirty="0" smtClean="0"/>
              <a:t>records</a:t>
            </a:r>
            <a:endParaRPr lang="en-US" dirty="0"/>
          </a:p>
          <a:p>
            <a:pPr lvl="1">
              <a:buFont typeface="Arial" pitchFamily="34" charset="0"/>
              <a:buChar char="•"/>
            </a:pPr>
            <a:r>
              <a:rPr lang="en-US" dirty="0" smtClean="0"/>
              <a:t>school records </a:t>
            </a:r>
            <a:endParaRPr lang="en-US" dirty="0" smtClean="0"/>
          </a:p>
          <a:p>
            <a:pPr lvl="1">
              <a:buFont typeface="Arial" pitchFamily="34" charset="0"/>
              <a:buChar char="•"/>
            </a:pPr>
            <a:r>
              <a:rPr lang="en-US" dirty="0" smtClean="0"/>
              <a:t>birth certificates</a:t>
            </a:r>
            <a:endParaRPr lang="en-US" dirty="0" smtClean="0"/>
          </a:p>
          <a:p>
            <a:pPr>
              <a:buFont typeface="Arial" pitchFamily="34" charset="0"/>
              <a:buChar char="•"/>
            </a:pPr>
            <a:r>
              <a:rPr lang="en-US" dirty="0" smtClean="0"/>
              <a:t>Local/state/legal </a:t>
            </a:r>
            <a:r>
              <a:rPr lang="en-US" dirty="0" smtClean="0"/>
              <a:t>guardianship/residency requirements</a:t>
            </a:r>
            <a:endParaRPr lang="en-US" dirty="0" smtClean="0"/>
          </a:p>
          <a:p>
            <a:pPr>
              <a:buFont typeface="Arial" pitchFamily="34" charset="0"/>
              <a:buChar char="•"/>
            </a:pPr>
            <a:r>
              <a:rPr lang="en-US" dirty="0" smtClean="0"/>
              <a:t>Attendance </a:t>
            </a:r>
            <a:r>
              <a:rPr lang="en-US" dirty="0" smtClean="0"/>
              <a:t>policies</a:t>
            </a:r>
          </a:p>
          <a:p>
            <a:pPr>
              <a:buFont typeface="Arial" pitchFamily="34" charset="0"/>
              <a:buChar char="•"/>
            </a:pPr>
            <a:r>
              <a:rPr lang="en-US" dirty="0" smtClean="0"/>
              <a:t>Secondary school credit accrual</a:t>
            </a:r>
          </a:p>
          <a:p>
            <a:endParaRPr lang="en-US" dirty="0"/>
          </a:p>
        </p:txBody>
      </p:sp>
      <p:sp>
        <p:nvSpPr>
          <p:cNvPr id="3" name="Title 2"/>
          <p:cNvSpPr>
            <a:spLocks noGrp="1"/>
          </p:cNvSpPr>
          <p:nvPr>
            <p:ph type="title"/>
          </p:nvPr>
        </p:nvSpPr>
        <p:spPr/>
        <p:txBody>
          <a:bodyPr>
            <a:normAutofit fontScale="90000"/>
          </a:bodyPr>
          <a:lstStyle/>
          <a:p>
            <a:pPr algn="ctr"/>
            <a:r>
              <a:rPr lang="en-US" dirty="0" smtClean="0"/>
              <a:t>Barriers </a:t>
            </a:r>
            <a:r>
              <a:rPr lang="en-US" dirty="0" smtClean="0"/>
              <a:t>Students </a:t>
            </a:r>
            <a:r>
              <a:rPr lang="en-US" dirty="0" smtClean="0"/>
              <a:t>Encounter </a:t>
            </a:r>
            <a:r>
              <a:rPr lang="en-US" dirty="0" smtClean="0"/>
              <a:t>to Enroll</a:t>
            </a:r>
            <a:endParaRPr lang="en-US" dirty="0"/>
          </a:p>
        </p:txBody>
      </p:sp>
    </p:spTree>
    <p:extLst>
      <p:ext uri="{BB962C8B-B14F-4D97-AF65-F5344CB8AC3E}">
        <p14:creationId xmlns:p14="http://schemas.microsoft.com/office/powerpoint/2010/main" xmlns="" val="269882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Students can stay in their school of origin the entire time they are homeless, and until the end of any academic year in which they move into permanent housing</a:t>
            </a:r>
          </a:p>
          <a:p>
            <a:r>
              <a:rPr lang="en-US" dirty="0" smtClean="0"/>
              <a:t>If a student becomes homeless in between academic years, he or she may continue in the school of origin for the following academic year</a:t>
            </a:r>
          </a:p>
          <a:p>
            <a:pPr marL="0" indent="0">
              <a:buNone/>
            </a:pPr>
            <a:endParaRPr lang="en-US" dirty="0" smtClean="0"/>
          </a:p>
          <a:p>
            <a:endParaRPr lang="en-US" dirty="0"/>
          </a:p>
        </p:txBody>
      </p:sp>
      <p:sp>
        <p:nvSpPr>
          <p:cNvPr id="3" name="Title 2"/>
          <p:cNvSpPr>
            <a:spLocks noGrp="1"/>
          </p:cNvSpPr>
          <p:nvPr>
            <p:ph type="title"/>
          </p:nvPr>
        </p:nvSpPr>
        <p:spPr/>
        <p:txBody>
          <a:bodyPr/>
          <a:lstStyle/>
          <a:p>
            <a:pPr algn="ctr"/>
            <a:r>
              <a:rPr lang="en-US" dirty="0" smtClean="0"/>
              <a:t>School Selection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4264026"/>
            <a:ext cx="2438400" cy="2212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424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endParaRPr lang="en-US" dirty="0" smtClean="0"/>
          </a:p>
          <a:p>
            <a:pPr>
              <a:buFont typeface="Arial" pitchFamily="34" charset="0"/>
              <a:buChar char="•"/>
            </a:pPr>
            <a:r>
              <a:rPr lang="en-US" dirty="0" smtClean="0"/>
              <a:t>The District must </a:t>
            </a:r>
            <a:r>
              <a:rPr lang="en-US" dirty="0"/>
              <a:t>provide </a:t>
            </a:r>
            <a:r>
              <a:rPr lang="en-US" dirty="0" smtClean="0"/>
              <a:t>homeless students with </a:t>
            </a:r>
            <a:r>
              <a:rPr lang="en-US" dirty="0"/>
              <a:t>transportation to and from their school of origin, at a </a:t>
            </a:r>
            <a:r>
              <a:rPr lang="en-US" dirty="0" smtClean="0"/>
              <a:t>parent’s/guardian’s request</a:t>
            </a:r>
          </a:p>
          <a:p>
            <a:pPr>
              <a:buNone/>
            </a:pPr>
            <a:endParaRPr lang="en-US" dirty="0" smtClean="0"/>
          </a:p>
          <a:p>
            <a:pPr>
              <a:buFont typeface="Arial" pitchFamily="34" charset="0"/>
              <a:buChar char="•"/>
            </a:pPr>
            <a:r>
              <a:rPr lang="en-US" dirty="0" smtClean="0"/>
              <a:t>If the student’s temporary residence and the school of origin are in the same district, the district must provide  transportation; if the student is living outside of the school of origin’s district, the district where the student is living and the school of  origin’s district must determine how to divide the responsibility and share the cost, or they must share the cost equally</a:t>
            </a:r>
          </a:p>
          <a:p>
            <a:endParaRPr lang="en-US" dirty="0"/>
          </a:p>
        </p:txBody>
      </p:sp>
      <p:sp>
        <p:nvSpPr>
          <p:cNvPr id="3" name="Title 2"/>
          <p:cNvSpPr>
            <a:spLocks noGrp="1"/>
          </p:cNvSpPr>
          <p:nvPr>
            <p:ph type="title"/>
          </p:nvPr>
        </p:nvSpPr>
        <p:spPr/>
        <p:txBody>
          <a:bodyPr/>
          <a:lstStyle/>
          <a:p>
            <a:pPr algn="ctr"/>
            <a:r>
              <a:rPr lang="en-US" dirty="0" smtClean="0"/>
              <a:t>Transportation</a:t>
            </a:r>
            <a:endParaRPr lang="en-US" dirty="0"/>
          </a:p>
        </p:txBody>
      </p:sp>
      <p:pic>
        <p:nvPicPr>
          <p:cNvPr id="2052" name="Picture 4" descr="C:\Documents and Settings\scantrell\Local Settings\Temporary Internet Files\Content.IE5\R3TLO2QT\MC900433887[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0400" y="457200"/>
            <a:ext cx="17145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666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district will develop </a:t>
            </a:r>
            <a:r>
              <a:rPr lang="en-US" dirty="0" smtClean="0"/>
              <a:t>a contract between </a:t>
            </a:r>
            <a:r>
              <a:rPr lang="en-US" dirty="0" smtClean="0"/>
              <a:t>parent/guardian </a:t>
            </a:r>
            <a:r>
              <a:rPr lang="en-US" dirty="0" smtClean="0"/>
              <a:t>and </a:t>
            </a:r>
            <a:r>
              <a:rPr lang="en-US" dirty="0" smtClean="0"/>
              <a:t>transportation department</a:t>
            </a:r>
            <a:endParaRPr lang="en-US" dirty="0" smtClean="0"/>
          </a:p>
          <a:p>
            <a:pPr lvl="1"/>
            <a:r>
              <a:rPr lang="en-US" dirty="0" smtClean="0"/>
              <a:t>Include important information regarding pick up &amp; drop off points and </a:t>
            </a:r>
            <a:r>
              <a:rPr lang="en-US" dirty="0" smtClean="0"/>
              <a:t>times</a:t>
            </a:r>
          </a:p>
          <a:p>
            <a:pPr lvl="1"/>
            <a:r>
              <a:rPr lang="en-US" dirty="0" smtClean="0"/>
              <a:t>Bus </a:t>
            </a:r>
            <a:r>
              <a:rPr lang="en-US" dirty="0" smtClean="0"/>
              <a:t>Driver’s contact </a:t>
            </a:r>
            <a:r>
              <a:rPr lang="en-US" dirty="0" smtClean="0"/>
              <a:t>information</a:t>
            </a:r>
          </a:p>
          <a:p>
            <a:pPr lvl="1"/>
            <a:r>
              <a:rPr lang="en-US" dirty="0" smtClean="0"/>
              <a:t>Parent/Guardian contact information</a:t>
            </a:r>
            <a:endParaRPr lang="en-US" dirty="0"/>
          </a:p>
        </p:txBody>
      </p:sp>
      <p:sp>
        <p:nvSpPr>
          <p:cNvPr id="3" name="Title 2"/>
          <p:cNvSpPr>
            <a:spLocks noGrp="1"/>
          </p:cNvSpPr>
          <p:nvPr>
            <p:ph type="title"/>
          </p:nvPr>
        </p:nvSpPr>
        <p:spPr>
          <a:xfrm>
            <a:off x="457200" y="533400"/>
            <a:ext cx="8229600" cy="838200"/>
          </a:xfrm>
        </p:spPr>
        <p:txBody>
          <a:bodyPr>
            <a:normAutofit fontScale="90000"/>
          </a:bodyPr>
          <a:lstStyle/>
          <a:p>
            <a:pPr algn="ctr"/>
            <a:r>
              <a:rPr lang="en-US" sz="5300" dirty="0" smtClean="0"/>
              <a:t/>
            </a:r>
            <a:br>
              <a:rPr lang="en-US" sz="5300" dirty="0" smtClean="0"/>
            </a:br>
            <a:r>
              <a:rPr lang="en-US" sz="5300" dirty="0" smtClean="0"/>
              <a:t/>
            </a:r>
            <a:br>
              <a:rPr lang="en-US" sz="5300" dirty="0" smtClean="0"/>
            </a:br>
            <a:r>
              <a:rPr lang="en-US" sz="5300" dirty="0" smtClean="0"/>
              <a:t/>
            </a:r>
            <a:br>
              <a:rPr lang="en-US" sz="5300" dirty="0" smtClean="0"/>
            </a:br>
            <a:r>
              <a:rPr lang="en-US" sz="5300" dirty="0" smtClean="0"/>
              <a:t/>
            </a:r>
            <a:br>
              <a:rPr lang="en-US" sz="5300" dirty="0" smtClean="0"/>
            </a:br>
            <a:r>
              <a:rPr lang="en-US" sz="5300" dirty="0" smtClean="0"/>
              <a:t>Transportation (Continued</a:t>
            </a:r>
            <a:r>
              <a:rPr lang="en-US" dirty="0" smtClean="0"/>
              <a:t>)</a:t>
            </a:r>
            <a:br>
              <a:rPr lang="en-US" dirty="0" smtClean="0"/>
            </a:b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4572000"/>
            <a:ext cx="2318791" cy="1737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559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Students </a:t>
            </a:r>
            <a:r>
              <a:rPr lang="en-US" dirty="0"/>
              <a:t>who experience homelessness </a:t>
            </a:r>
            <a:r>
              <a:rPr lang="en-US" dirty="0" smtClean="0"/>
              <a:t>must </a:t>
            </a:r>
            <a:r>
              <a:rPr lang="en-US" dirty="0"/>
              <a:t>have access to educational services for which they </a:t>
            </a:r>
            <a:r>
              <a:rPr lang="en-US" dirty="0" smtClean="0"/>
              <a:t>are </a:t>
            </a:r>
            <a:r>
              <a:rPr lang="en-US" dirty="0" smtClean="0"/>
              <a:t>eligible including all special programs as well as the </a:t>
            </a:r>
            <a:r>
              <a:rPr lang="en-US" dirty="0"/>
              <a:t>school nutrition </a:t>
            </a:r>
            <a:r>
              <a:rPr lang="en-US" dirty="0" smtClean="0"/>
              <a:t>programs </a:t>
            </a:r>
          </a:p>
          <a:p>
            <a:r>
              <a:rPr lang="en-US" dirty="0" smtClean="0"/>
              <a:t>Undocumented </a:t>
            </a:r>
            <a:r>
              <a:rPr lang="en-US" dirty="0" smtClean="0"/>
              <a:t>children/youth </a:t>
            </a:r>
            <a:r>
              <a:rPr lang="en-US" dirty="0"/>
              <a:t>have the same right to attend public school as U.S. citizens and are covered by </a:t>
            </a:r>
            <a:r>
              <a:rPr lang="en-US" dirty="0" smtClean="0"/>
              <a:t>the McKinney - Vento </a:t>
            </a:r>
            <a:r>
              <a:rPr lang="en-US" dirty="0" smtClean="0"/>
              <a:t>Act</a:t>
            </a:r>
            <a:endParaRPr lang="en-US" dirty="0"/>
          </a:p>
          <a:p>
            <a:r>
              <a:rPr lang="en-US" dirty="0" smtClean="0"/>
              <a:t>USDA </a:t>
            </a:r>
            <a:r>
              <a:rPr lang="en-US" dirty="0"/>
              <a:t>policy permits </a:t>
            </a:r>
            <a:r>
              <a:rPr lang="en-US" dirty="0" smtClean="0"/>
              <a:t>homeless liaisons to </a:t>
            </a:r>
            <a:r>
              <a:rPr lang="en-US" dirty="0"/>
              <a:t>obtain free school meals for students by providing a list of names of students experiencing homelessness with effective </a:t>
            </a:r>
            <a:r>
              <a:rPr lang="en-US" dirty="0" smtClean="0"/>
              <a:t>dates</a:t>
            </a:r>
            <a:endParaRPr lang="en-US" dirty="0"/>
          </a:p>
          <a:p>
            <a:pPr marL="0" indent="0">
              <a:buNone/>
            </a:pPr>
            <a:endParaRPr lang="en-US" dirty="0"/>
          </a:p>
        </p:txBody>
      </p:sp>
      <p:sp>
        <p:nvSpPr>
          <p:cNvPr id="3" name="Title 2"/>
          <p:cNvSpPr>
            <a:spLocks noGrp="1"/>
          </p:cNvSpPr>
          <p:nvPr>
            <p:ph type="title"/>
          </p:nvPr>
        </p:nvSpPr>
        <p:spPr/>
        <p:txBody>
          <a:bodyPr/>
          <a:lstStyle/>
          <a:p>
            <a:pPr algn="ctr"/>
            <a:r>
              <a:rPr lang="en-US" dirty="0" smtClean="0"/>
              <a:t>Access to Services</a:t>
            </a:r>
            <a:endParaRPr lang="en-US" dirty="0"/>
          </a:p>
        </p:txBody>
      </p:sp>
      <p:pic>
        <p:nvPicPr>
          <p:cNvPr id="3076" name="Picture 4" descr="C:\Program Files\Microsoft Office\MEDIA\CAGCAT10\j0217698.wmf"/>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239000" y="533400"/>
            <a:ext cx="943530" cy="91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181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7500" lnSpcReduction="20000"/>
          </a:bodyPr>
          <a:lstStyle/>
          <a:p>
            <a:r>
              <a:rPr lang="en-US" dirty="0"/>
              <a:t>The </a:t>
            </a:r>
            <a:r>
              <a:rPr lang="en-US" dirty="0" smtClean="0"/>
              <a:t>Eagle Mountain-Saginaw Independent School </a:t>
            </a:r>
            <a:r>
              <a:rPr lang="en-US" dirty="0"/>
              <a:t>District is committed to ensuring that homeless children and youth have access to a quality education in our public schools. All </a:t>
            </a:r>
            <a:r>
              <a:rPr lang="en-US" dirty="0" smtClean="0"/>
              <a:t>campuses </a:t>
            </a:r>
            <a:r>
              <a:rPr lang="en-US" dirty="0"/>
              <a:t>have a Homeless Education </a:t>
            </a:r>
            <a:r>
              <a:rPr lang="en-US" dirty="0" smtClean="0"/>
              <a:t>Liaison </a:t>
            </a:r>
            <a:r>
              <a:rPr lang="en-US" dirty="0"/>
              <a:t>to assist families in need of information and assistance. All of our schools can help ease the difficulties encountered by homeless families.</a:t>
            </a:r>
          </a:p>
          <a:p>
            <a:endParaRPr lang="en-US" dirty="0"/>
          </a:p>
        </p:txBody>
      </p:sp>
      <p:sp>
        <p:nvSpPr>
          <p:cNvPr id="3" name="Title 2"/>
          <p:cNvSpPr>
            <a:spLocks noGrp="1"/>
          </p:cNvSpPr>
          <p:nvPr>
            <p:ph type="ctrTitle"/>
          </p:nvPr>
        </p:nvSpPr>
        <p:spPr/>
        <p:txBody>
          <a:bodyPr>
            <a:normAutofit fontScale="90000"/>
          </a:bodyPr>
          <a:lstStyle/>
          <a:p>
            <a:r>
              <a:rPr lang="en-US" sz="3600" b="1" i="1" dirty="0"/>
              <a:t>Homeless children &amp; youth have the right to a free, appropriate public education.</a:t>
            </a:r>
            <a:r>
              <a:rPr lang="en-US" sz="3600" b="1" dirty="0"/>
              <a:t/>
            </a:r>
            <a:br>
              <a:rPr lang="en-US" sz="3600" b="1" dirty="0"/>
            </a:br>
            <a:endParaRPr lang="en-US" sz="3600" dirty="0"/>
          </a:p>
        </p:txBody>
      </p:sp>
    </p:spTree>
    <p:extLst>
      <p:ext uri="{BB962C8B-B14F-4D97-AF65-F5344CB8AC3E}">
        <p14:creationId xmlns:p14="http://schemas.microsoft.com/office/powerpoint/2010/main" xmlns="" val="2948366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t>
            </a:r>
            <a:r>
              <a:rPr lang="en-US" dirty="0" smtClean="0"/>
              <a:t>school services that are </a:t>
            </a:r>
            <a:r>
              <a:rPr lang="en-US" dirty="0" smtClean="0"/>
              <a:t>offered</a:t>
            </a:r>
            <a:endParaRPr lang="en-US" dirty="0"/>
          </a:p>
        </p:txBody>
      </p:sp>
      <p:sp>
        <p:nvSpPr>
          <p:cNvPr id="3" name="Content Placeholder 2"/>
          <p:cNvSpPr>
            <a:spLocks noGrp="1"/>
          </p:cNvSpPr>
          <p:nvPr>
            <p:ph sz="half" idx="1"/>
          </p:nvPr>
        </p:nvSpPr>
        <p:spPr/>
        <p:txBody>
          <a:bodyPr>
            <a:normAutofit/>
          </a:bodyPr>
          <a:lstStyle/>
          <a:p>
            <a:r>
              <a:rPr lang="en-US" dirty="0" smtClean="0"/>
              <a:t>Free breakfast and lunch programs</a:t>
            </a:r>
          </a:p>
          <a:p>
            <a:r>
              <a:rPr lang="en-US" dirty="0" smtClean="0"/>
              <a:t>Possible transportation assistance for children to remain in their home school</a:t>
            </a:r>
          </a:p>
          <a:p>
            <a:r>
              <a:rPr lang="en-US" dirty="0" smtClean="0"/>
              <a:t>Tutoring programs</a:t>
            </a:r>
          </a:p>
          <a:p>
            <a:r>
              <a:rPr lang="en-US" dirty="0" smtClean="0"/>
              <a:t>Programs to help children learn English</a:t>
            </a:r>
          </a:p>
          <a:p>
            <a:endParaRPr lang="en-US" dirty="0"/>
          </a:p>
        </p:txBody>
      </p:sp>
      <p:sp>
        <p:nvSpPr>
          <p:cNvPr id="4" name="Content Placeholder 3"/>
          <p:cNvSpPr>
            <a:spLocks noGrp="1"/>
          </p:cNvSpPr>
          <p:nvPr>
            <p:ph sz="half" idx="2"/>
          </p:nvPr>
        </p:nvSpPr>
        <p:spPr/>
        <p:txBody>
          <a:bodyPr>
            <a:normAutofit/>
          </a:bodyPr>
          <a:lstStyle/>
          <a:p>
            <a:r>
              <a:rPr lang="en-US" dirty="0" smtClean="0"/>
              <a:t>Gifted and talented programs</a:t>
            </a:r>
          </a:p>
          <a:p>
            <a:r>
              <a:rPr lang="en-US" dirty="0" smtClean="0"/>
              <a:t>Summer school programs</a:t>
            </a:r>
          </a:p>
          <a:p>
            <a:r>
              <a:rPr lang="en-US" dirty="0" smtClean="0"/>
              <a:t>Pre-school programs</a:t>
            </a:r>
          </a:p>
          <a:p>
            <a:r>
              <a:rPr lang="en-US" dirty="0" smtClean="0"/>
              <a:t>Homeless </a:t>
            </a:r>
            <a:r>
              <a:rPr lang="en-US" dirty="0" smtClean="0"/>
              <a:t>assistance programs</a:t>
            </a:r>
          </a:p>
          <a:p>
            <a:r>
              <a:rPr lang="en-US" dirty="0" smtClean="0"/>
              <a:t>School supplies</a:t>
            </a:r>
            <a:endParaRPr lang="en-US" dirty="0"/>
          </a:p>
        </p:txBody>
      </p:sp>
    </p:spTree>
    <p:extLst>
      <p:ext uri="{BB962C8B-B14F-4D97-AF65-F5344CB8AC3E}">
        <p14:creationId xmlns:p14="http://schemas.microsoft.com/office/powerpoint/2010/main" xmlns="" val="3332147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Title I, Part A, of the No Child Left Behind Act (NCLB) </a:t>
            </a:r>
            <a:r>
              <a:rPr lang="en-US" sz="2400" dirty="0" smtClean="0"/>
              <a:t>provides financial </a:t>
            </a:r>
            <a:r>
              <a:rPr lang="en-US" sz="2400" dirty="0"/>
              <a:t>assistance through State Educational Agencies (</a:t>
            </a:r>
            <a:r>
              <a:rPr lang="en-US" sz="2400" dirty="0" smtClean="0"/>
              <a:t>SEAs)to </a:t>
            </a:r>
            <a:r>
              <a:rPr lang="en-US" sz="2400" dirty="0"/>
              <a:t>Local Educational Agencies (LEAs or school districts) </a:t>
            </a:r>
            <a:r>
              <a:rPr lang="en-US" sz="2400" dirty="0" smtClean="0"/>
              <a:t>and public </a:t>
            </a:r>
            <a:r>
              <a:rPr lang="en-US" sz="2400" dirty="0"/>
              <a:t>schools with high numbers or percentages </a:t>
            </a:r>
            <a:r>
              <a:rPr lang="en-US" sz="2400" dirty="0" smtClean="0"/>
              <a:t>of disadvantaged </a:t>
            </a:r>
            <a:r>
              <a:rPr lang="en-US" sz="2400" dirty="0"/>
              <a:t>children to help ensure that all children </a:t>
            </a:r>
            <a:r>
              <a:rPr lang="en-US" sz="2400" dirty="0" smtClean="0"/>
              <a:t>meet challenging </a:t>
            </a:r>
            <a:r>
              <a:rPr lang="en-US" sz="2400" dirty="0"/>
              <a:t>state academic achievement standards. Title I </a:t>
            </a:r>
            <a:r>
              <a:rPr lang="en-US" sz="2400" dirty="0" smtClean="0"/>
              <a:t>is designed </a:t>
            </a:r>
            <a:r>
              <a:rPr lang="en-US" sz="2400" dirty="0"/>
              <a:t>to support state and local school reform efforts tied </a:t>
            </a:r>
            <a:r>
              <a:rPr lang="en-US" sz="2400" dirty="0" smtClean="0"/>
              <a:t>to challenging </a:t>
            </a:r>
            <a:r>
              <a:rPr lang="en-US" sz="2400" dirty="0"/>
              <a:t>state academic standards in order to reinforce </a:t>
            </a:r>
            <a:r>
              <a:rPr lang="en-US" sz="2400" dirty="0" smtClean="0"/>
              <a:t>efforts to </a:t>
            </a:r>
            <a:r>
              <a:rPr lang="en-US" sz="2400" dirty="0"/>
              <a:t>improve teaching and learning for students struggling to </a:t>
            </a:r>
            <a:r>
              <a:rPr lang="en-US" sz="2400" dirty="0" smtClean="0"/>
              <a:t>meet state </a:t>
            </a:r>
            <a:r>
              <a:rPr lang="en-US" sz="2400" dirty="0"/>
              <a:t>standards</a:t>
            </a:r>
            <a:r>
              <a:rPr lang="en-US" sz="2400" dirty="0" smtClean="0"/>
              <a:t>.</a:t>
            </a:r>
            <a:endParaRPr lang="en-US" sz="2400" dirty="0"/>
          </a:p>
        </p:txBody>
      </p:sp>
      <p:sp>
        <p:nvSpPr>
          <p:cNvPr id="3" name="Title 2"/>
          <p:cNvSpPr>
            <a:spLocks noGrp="1"/>
          </p:cNvSpPr>
          <p:nvPr>
            <p:ph type="title"/>
          </p:nvPr>
        </p:nvSpPr>
        <p:spPr/>
        <p:txBody>
          <a:bodyPr>
            <a:normAutofit fontScale="90000"/>
          </a:bodyPr>
          <a:lstStyle/>
          <a:p>
            <a:pPr algn="ctr"/>
            <a:r>
              <a:rPr lang="en-US" dirty="0" smtClean="0"/>
              <a:t>McKinney-Vento 2001 – </a:t>
            </a:r>
            <a:br>
              <a:rPr lang="en-US" dirty="0" smtClean="0"/>
            </a:br>
            <a:r>
              <a:rPr lang="en-US" dirty="0" smtClean="0"/>
              <a:t>Title I and Homelessness</a:t>
            </a:r>
            <a:endParaRPr lang="en-US" dirty="0"/>
          </a:p>
        </p:txBody>
      </p:sp>
    </p:spTree>
    <p:extLst>
      <p:ext uri="{BB962C8B-B14F-4D97-AF65-F5344CB8AC3E}">
        <p14:creationId xmlns:p14="http://schemas.microsoft.com/office/powerpoint/2010/main" xmlns="" val="387810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67200"/>
          </a:xfrm>
        </p:spPr>
        <p:txBody>
          <a:bodyPr/>
          <a:lstStyle/>
          <a:p>
            <a:r>
              <a:rPr lang="en-US" sz="2800" dirty="0" smtClean="0"/>
              <a:t>Many challenges faced by homeless students are addressed within the McKinney-Vento Homeless </a:t>
            </a:r>
            <a:r>
              <a:rPr lang="en-US" sz="2800" dirty="0"/>
              <a:t>Assistance Act; however, Title I, Part A, is also in the position to play a significant role in the academic achievement of homeless children </a:t>
            </a:r>
            <a:r>
              <a:rPr lang="en-US" sz="2800" dirty="0" smtClean="0"/>
              <a:t>and </a:t>
            </a:r>
            <a:r>
              <a:rPr lang="en-US" sz="2800" dirty="0"/>
              <a:t>youth. </a:t>
            </a:r>
            <a:r>
              <a:rPr lang="en-US" sz="2800" dirty="0" smtClean="0"/>
              <a:t>For this reason, Congress included specific provisions related to students experiencing homelessness with Title I, Part A.</a:t>
            </a:r>
            <a:endParaRPr lang="en-US" sz="2800" dirty="0"/>
          </a:p>
          <a:p>
            <a:endParaRPr lang="en-US" dirty="0"/>
          </a:p>
        </p:txBody>
      </p:sp>
      <p:sp>
        <p:nvSpPr>
          <p:cNvPr id="3" name="Title 2"/>
          <p:cNvSpPr>
            <a:spLocks noGrp="1"/>
          </p:cNvSpPr>
          <p:nvPr>
            <p:ph type="title"/>
          </p:nvPr>
        </p:nvSpPr>
        <p:spPr/>
        <p:txBody>
          <a:bodyPr>
            <a:normAutofit fontScale="90000"/>
          </a:bodyPr>
          <a:lstStyle/>
          <a:p>
            <a:pPr algn="ctr"/>
            <a:r>
              <a:rPr lang="en-US" dirty="0"/>
              <a:t>McKinney-Vento 2001 – </a:t>
            </a:r>
            <a:br>
              <a:rPr lang="en-US" dirty="0"/>
            </a:br>
            <a:r>
              <a:rPr lang="en-US" dirty="0"/>
              <a:t>Title I and Homelessness</a:t>
            </a:r>
          </a:p>
        </p:txBody>
      </p:sp>
    </p:spTree>
    <p:extLst>
      <p:ext uri="{BB962C8B-B14F-4D97-AF65-F5344CB8AC3E}">
        <p14:creationId xmlns:p14="http://schemas.microsoft.com/office/powerpoint/2010/main" xmlns="" val="10270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800" dirty="0"/>
              <a:t>Homeless students are part of Title I, Part A’s target population of disadvantaged students; however, the high mobility, trauma, and poverty associated with homelessness create unique educational barriers and challenges that non-homeless Title I students may not face. Homelessness is associated with lower standardized test </a:t>
            </a:r>
            <a:r>
              <a:rPr lang="en-US" sz="2800" dirty="0" smtClean="0"/>
              <a:t>scores </a:t>
            </a:r>
            <a:r>
              <a:rPr lang="en-US" sz="2800" dirty="0"/>
              <a:t>and a higher likelihood of missing school and/or experiencing multiple school transfers. Thus, homeless students often require additional supports for academic achievement and success on state assessments.</a:t>
            </a:r>
          </a:p>
          <a:p>
            <a:endParaRPr lang="en-US" dirty="0"/>
          </a:p>
        </p:txBody>
      </p:sp>
      <p:sp>
        <p:nvSpPr>
          <p:cNvPr id="3" name="Title 2"/>
          <p:cNvSpPr>
            <a:spLocks noGrp="1"/>
          </p:cNvSpPr>
          <p:nvPr>
            <p:ph type="title"/>
          </p:nvPr>
        </p:nvSpPr>
        <p:spPr/>
        <p:txBody>
          <a:bodyPr>
            <a:normAutofit fontScale="90000"/>
          </a:bodyPr>
          <a:lstStyle/>
          <a:p>
            <a:pPr algn="ctr"/>
            <a:r>
              <a:rPr lang="en-US" dirty="0"/>
              <a:t>McKinney-Vento 2001 – </a:t>
            </a:r>
            <a:br>
              <a:rPr lang="en-US" dirty="0"/>
            </a:br>
            <a:r>
              <a:rPr lang="en-US" dirty="0"/>
              <a:t>Title </a:t>
            </a:r>
            <a:r>
              <a:rPr lang="en-US" dirty="0" smtClean="0"/>
              <a:t>I, Part A </a:t>
            </a:r>
            <a:r>
              <a:rPr lang="en-US" dirty="0"/>
              <a:t>and Homelessness</a:t>
            </a:r>
          </a:p>
        </p:txBody>
      </p:sp>
    </p:spTree>
    <p:extLst>
      <p:ext uri="{BB962C8B-B14F-4D97-AF65-F5344CB8AC3E}">
        <p14:creationId xmlns:p14="http://schemas.microsoft.com/office/powerpoint/2010/main" xmlns="" val="2658672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endParaRPr lang="en-US" b="0" dirty="0"/>
          </a:p>
          <a:p>
            <a:endParaRPr lang="en-US" b="0" dirty="0"/>
          </a:p>
          <a:p>
            <a:pPr algn="ctr"/>
            <a:r>
              <a:rPr lang="en-US" b="0" dirty="0"/>
              <a:t>§</a:t>
            </a:r>
            <a:r>
              <a:rPr lang="en-US" i="1" dirty="0"/>
              <a:t>25.001(b)(5)</a:t>
            </a:r>
            <a:endParaRPr lang="en-US" dirty="0"/>
          </a:p>
        </p:txBody>
      </p:sp>
      <p:sp>
        <p:nvSpPr>
          <p:cNvPr id="3" name="Content Placeholder 2"/>
          <p:cNvSpPr>
            <a:spLocks noGrp="1"/>
          </p:cNvSpPr>
          <p:nvPr>
            <p:ph sz="half" idx="2"/>
          </p:nvPr>
        </p:nvSpPr>
        <p:spPr/>
        <p:txBody>
          <a:bodyPr>
            <a:normAutofit/>
          </a:bodyPr>
          <a:lstStyle/>
          <a:p>
            <a:pPr marL="0" indent="0">
              <a:buNone/>
            </a:pPr>
            <a:r>
              <a:rPr lang="en-US" sz="2400" b="1" dirty="0" smtClean="0"/>
              <a:t>Admit </a:t>
            </a:r>
            <a:r>
              <a:rPr lang="en-US" sz="2400" b="1" dirty="0"/>
              <a:t>students that are homeless, </a:t>
            </a:r>
            <a:r>
              <a:rPr lang="en-US" sz="2400" b="1" dirty="0" smtClean="0"/>
              <a:t>regardless </a:t>
            </a:r>
            <a:r>
              <a:rPr lang="en-US" sz="2400" b="1" dirty="0"/>
              <a:t>of the residence of the student, </a:t>
            </a:r>
            <a:r>
              <a:rPr lang="en-US" sz="2400" b="1" dirty="0" smtClean="0"/>
              <a:t>of </a:t>
            </a:r>
            <a:r>
              <a:rPr lang="en-US" sz="2400" b="1" dirty="0"/>
              <a:t>either parent of the student, or of the </a:t>
            </a:r>
            <a:r>
              <a:rPr lang="en-US" sz="2400" b="1" dirty="0" smtClean="0"/>
              <a:t>student's </a:t>
            </a:r>
            <a:r>
              <a:rPr lang="en-US" sz="2400" b="1" dirty="0"/>
              <a:t>guardian or other person </a:t>
            </a:r>
            <a:endParaRPr lang="en-US" sz="2400" dirty="0"/>
          </a:p>
        </p:txBody>
      </p:sp>
      <p:sp>
        <p:nvSpPr>
          <p:cNvPr id="4" name="Content Placeholder 3"/>
          <p:cNvSpPr>
            <a:spLocks noGrp="1"/>
          </p:cNvSpPr>
          <p:nvPr>
            <p:ph sz="quarter" idx="4"/>
          </p:nvPr>
        </p:nvSpPr>
        <p:spPr/>
        <p:txBody>
          <a:bodyPr>
            <a:normAutofit fontScale="92500"/>
          </a:bodyPr>
          <a:lstStyle/>
          <a:p>
            <a:pPr marL="0" indent="0">
              <a:buNone/>
            </a:pPr>
            <a:r>
              <a:rPr lang="en-US" b="1" dirty="0" smtClean="0"/>
              <a:t>For </a:t>
            </a:r>
            <a:r>
              <a:rPr lang="en-US" b="1" dirty="0"/>
              <a:t>a person under the age of 18 years to </a:t>
            </a:r>
            <a:r>
              <a:rPr lang="en-US" b="1" dirty="0" smtClean="0"/>
              <a:t>establish </a:t>
            </a:r>
            <a:r>
              <a:rPr lang="en-US" b="1" dirty="0"/>
              <a:t>a separate residence for the </a:t>
            </a:r>
            <a:r>
              <a:rPr lang="en-US" b="1" dirty="0" smtClean="0"/>
              <a:t>purpose </a:t>
            </a:r>
            <a:r>
              <a:rPr lang="en-US" b="1" dirty="0"/>
              <a:t>of attending the public schools, the </a:t>
            </a:r>
            <a:r>
              <a:rPr lang="en-US" b="1" i="1" dirty="0" smtClean="0"/>
              <a:t>person's </a:t>
            </a:r>
            <a:r>
              <a:rPr lang="en-US" b="1" i="1" dirty="0"/>
              <a:t>presence in the school district must not be for the primary purpose of </a:t>
            </a:r>
            <a:r>
              <a:rPr lang="en-US" b="1" i="1" dirty="0" smtClean="0"/>
              <a:t>participation </a:t>
            </a:r>
            <a:r>
              <a:rPr lang="en-US" b="1" i="1" dirty="0"/>
              <a:t>in extra curricular activities extra-</a:t>
            </a:r>
            <a:endParaRPr lang="en-US" dirty="0"/>
          </a:p>
        </p:txBody>
      </p:sp>
      <p:sp>
        <p:nvSpPr>
          <p:cNvPr id="5" name="Title 4"/>
          <p:cNvSpPr>
            <a:spLocks noGrp="1"/>
          </p:cNvSpPr>
          <p:nvPr>
            <p:ph type="title"/>
          </p:nvPr>
        </p:nvSpPr>
        <p:spPr/>
        <p:txBody>
          <a:bodyPr>
            <a:normAutofit/>
          </a:bodyPr>
          <a:lstStyle/>
          <a:p>
            <a:pPr algn="ctr"/>
            <a:r>
              <a:rPr lang="en-US" dirty="0" smtClean="0"/>
              <a:t>The Texas Education Code</a:t>
            </a:r>
            <a:endParaRPr lang="en-US" dirty="0"/>
          </a:p>
        </p:txBody>
      </p:sp>
      <p:sp>
        <p:nvSpPr>
          <p:cNvPr id="6" name="Text Placeholder 5"/>
          <p:cNvSpPr>
            <a:spLocks noGrp="1"/>
          </p:cNvSpPr>
          <p:nvPr>
            <p:ph type="body" idx="3"/>
          </p:nvPr>
        </p:nvSpPr>
        <p:spPr/>
        <p:txBody>
          <a:bodyPr>
            <a:normAutofit fontScale="70000" lnSpcReduction="20000"/>
          </a:bodyPr>
          <a:lstStyle/>
          <a:p>
            <a:endParaRPr lang="en-US" b="0" dirty="0"/>
          </a:p>
          <a:p>
            <a:endParaRPr lang="en-US" b="0" dirty="0"/>
          </a:p>
          <a:p>
            <a:pPr algn="ctr"/>
            <a:r>
              <a:rPr lang="en-US" b="0" dirty="0"/>
              <a:t>§</a:t>
            </a:r>
            <a:r>
              <a:rPr lang="en-US" i="1" dirty="0"/>
              <a:t>25.001(d)</a:t>
            </a:r>
            <a:endParaRPr lang="en-US" dirty="0"/>
          </a:p>
        </p:txBody>
      </p:sp>
    </p:spTree>
    <p:extLst>
      <p:ext uri="{BB962C8B-B14F-4D97-AF65-F5344CB8AC3E}">
        <p14:creationId xmlns:p14="http://schemas.microsoft.com/office/powerpoint/2010/main" xmlns="" val="3635457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Chapter 25 covers enrollment and attendance for all students. Although the entire chapter is important, there are several sections which address specific issues of relevance to </a:t>
            </a:r>
            <a:r>
              <a:rPr lang="en-US" dirty="0" smtClean="0"/>
              <a:t>children/youth </a:t>
            </a:r>
            <a:r>
              <a:rPr lang="en-US" dirty="0"/>
              <a:t>experiencing homelessness.</a:t>
            </a:r>
          </a:p>
          <a:p>
            <a:r>
              <a:rPr lang="en-US" dirty="0"/>
              <a:t>For Texas law that requires school districts to enroll </a:t>
            </a:r>
            <a:r>
              <a:rPr lang="en-US" dirty="0" smtClean="0"/>
              <a:t>children/youth </a:t>
            </a:r>
            <a:r>
              <a:rPr lang="en-US" dirty="0"/>
              <a:t>experiencing homelessness, see 25.001(b)(5).</a:t>
            </a:r>
          </a:p>
          <a:p>
            <a:r>
              <a:rPr lang="en-US" dirty="0"/>
              <a:t>For Texas law that addresses the enrollment and admission of </a:t>
            </a:r>
            <a:r>
              <a:rPr lang="en-US" dirty="0" smtClean="0"/>
              <a:t>children/youth </a:t>
            </a:r>
            <a:r>
              <a:rPr lang="en-US" dirty="0"/>
              <a:t>living separate and apart from parents or legal guardians, see 25.001(d).</a:t>
            </a:r>
          </a:p>
          <a:p>
            <a:r>
              <a:rPr lang="en-US" dirty="0"/>
              <a:t>For Texas law that gives a student 30 days to provide the records necessary for enrollment, including proof of immunization, see 25.002.</a:t>
            </a:r>
          </a:p>
          <a:p>
            <a:endParaRPr lang="en-US" dirty="0"/>
          </a:p>
        </p:txBody>
      </p:sp>
      <p:sp>
        <p:nvSpPr>
          <p:cNvPr id="3" name="Title 2"/>
          <p:cNvSpPr>
            <a:spLocks noGrp="1"/>
          </p:cNvSpPr>
          <p:nvPr>
            <p:ph type="title"/>
          </p:nvPr>
        </p:nvSpPr>
        <p:spPr/>
        <p:txBody>
          <a:bodyPr>
            <a:normAutofit fontScale="90000"/>
          </a:bodyPr>
          <a:lstStyle/>
          <a:p>
            <a:pPr algn="ctr"/>
            <a:r>
              <a:rPr lang="en-US" dirty="0" smtClean="0"/>
              <a:t>TEC, Chapter 25, </a:t>
            </a:r>
            <a:br>
              <a:rPr lang="en-US" dirty="0" smtClean="0"/>
            </a:br>
            <a:r>
              <a:rPr lang="en-US" dirty="0" smtClean="0"/>
              <a:t>Enrollment and Attendance</a:t>
            </a:r>
            <a:endParaRPr lang="en-US" dirty="0"/>
          </a:p>
        </p:txBody>
      </p:sp>
    </p:spTree>
    <p:extLst>
      <p:ext uri="{BB962C8B-B14F-4D97-AF65-F5344CB8AC3E}">
        <p14:creationId xmlns:p14="http://schemas.microsoft.com/office/powerpoint/2010/main" xmlns="" val="2383325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Homeless children have a right to attend school. </a:t>
            </a:r>
          </a:p>
          <a:p>
            <a:r>
              <a:rPr lang="en-US" sz="3600" dirty="0"/>
              <a:t>You do not need a permanent address to enroll your child in school. </a:t>
            </a:r>
          </a:p>
          <a:p>
            <a:r>
              <a:rPr lang="en-US" sz="3600" dirty="0"/>
              <a:t>Homeless children have the right to stay in their home school if the parents choose. </a:t>
            </a:r>
          </a:p>
        </p:txBody>
      </p:sp>
      <p:sp>
        <p:nvSpPr>
          <p:cNvPr id="3" name="Title 2"/>
          <p:cNvSpPr>
            <a:spLocks noGrp="1"/>
          </p:cNvSpPr>
          <p:nvPr>
            <p:ph type="title"/>
          </p:nvPr>
        </p:nvSpPr>
        <p:spPr/>
        <p:txBody>
          <a:bodyPr/>
          <a:lstStyle/>
          <a:p>
            <a:pPr algn="ctr"/>
            <a:r>
              <a:rPr lang="en-US" dirty="0" smtClean="0"/>
              <a:t>What are your rights?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493" y="228600"/>
            <a:ext cx="1556719" cy="1167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7169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334000"/>
          </a:xfrm>
        </p:spPr>
        <p:txBody>
          <a:bodyPr>
            <a:normAutofit lnSpcReduction="10000"/>
          </a:bodyPr>
          <a:lstStyle/>
          <a:p>
            <a:r>
              <a:rPr lang="en-US" dirty="0" smtClean="0"/>
              <a:t>Your child cannot be denied school enrollment just because school records or other enrollment documentation are not immediately available. </a:t>
            </a:r>
          </a:p>
          <a:p>
            <a:r>
              <a:rPr lang="en-US" dirty="0" smtClean="0"/>
              <a:t>Your child has the opportunity to receive transportation services to and from the school of origin. </a:t>
            </a:r>
          </a:p>
          <a:p>
            <a:r>
              <a:rPr lang="en-US" dirty="0" smtClean="0"/>
              <a:t>Your child has the right to participate in extracurricular activities and all federal, state, or local programs for which he/she is eligible. </a:t>
            </a:r>
          </a:p>
          <a:p>
            <a:r>
              <a:rPr lang="en-US" dirty="0" smtClean="0"/>
              <a:t>Children with special education needs between the ages of 3 and 21 are eligible to receive special needs services. If you believe your child may be eligible, contact Special Education office at 817-232 - 0880.</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normAutofit/>
          </a:bodyPr>
          <a:lstStyle/>
          <a:p>
            <a:r>
              <a:rPr lang="en-US" dirty="0"/>
              <a:t>Title I, Part A, funds may </a:t>
            </a:r>
            <a:r>
              <a:rPr lang="en-US" b="1" dirty="0"/>
              <a:t>not</a:t>
            </a:r>
            <a:r>
              <a:rPr lang="en-US" dirty="0"/>
              <a:t> be used to provide services that are </a:t>
            </a:r>
            <a:r>
              <a:rPr lang="en-US" i="1" dirty="0"/>
              <a:t>required </a:t>
            </a:r>
            <a:r>
              <a:rPr lang="en-US" dirty="0"/>
              <a:t>under the </a:t>
            </a:r>
            <a:r>
              <a:rPr lang="en-US" dirty="0" smtClean="0"/>
              <a:t>McKinney-Vento </a:t>
            </a:r>
            <a:r>
              <a:rPr lang="en-US" dirty="0"/>
              <a:t>Act, such as providing transportation to and from the school of origin while a student </a:t>
            </a:r>
            <a:r>
              <a:rPr lang="en-US" dirty="0" smtClean="0"/>
              <a:t>is experiencing </a:t>
            </a:r>
            <a:r>
              <a:rPr lang="en-US" dirty="0"/>
              <a:t>homelessness. However, Title I, Part A, funds may be used </a:t>
            </a:r>
            <a:r>
              <a:rPr lang="en-US" dirty="0" smtClean="0"/>
              <a:t>to coordinate, supplement</a:t>
            </a:r>
            <a:r>
              <a:rPr lang="en-US" dirty="0"/>
              <a:t>, or enhance required services. [20 USC 6315(b)(3)] </a:t>
            </a:r>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Coordinating and Supplementing Homeless Education Programs</a:t>
            </a:r>
            <a:endParaRPr lang="en-US" dirty="0"/>
          </a:p>
        </p:txBody>
      </p:sp>
    </p:spTree>
    <p:extLst>
      <p:ext uri="{BB962C8B-B14F-4D97-AF65-F5344CB8AC3E}">
        <p14:creationId xmlns:p14="http://schemas.microsoft.com/office/powerpoint/2010/main" xmlns="" val="1422800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hlinkClick r:id="rId2"/>
              </a:rPr>
              <a:t>www.utdanacenter.org/theo</a:t>
            </a:r>
            <a:endParaRPr lang="en-US" sz="3200" dirty="0" smtClean="0"/>
          </a:p>
          <a:p>
            <a:r>
              <a:rPr lang="en-US" sz="3200" dirty="0" smtClean="0">
                <a:hlinkClick r:id="rId3"/>
              </a:rPr>
              <a:t>http</a:t>
            </a:r>
            <a:r>
              <a:rPr lang="en-US" sz="3200" dirty="0">
                <a:hlinkClick r:id="rId3"/>
              </a:rPr>
              <a:t>://staffweb.esc12.net/~</a:t>
            </a:r>
            <a:r>
              <a:rPr lang="en-US" sz="3200" dirty="0" smtClean="0">
                <a:hlinkClick r:id="rId3"/>
              </a:rPr>
              <a:t>mbooth/homeless_education_service/homeless_education_service_homepage.htm</a:t>
            </a:r>
            <a:endParaRPr lang="en-US" sz="3200" dirty="0" smtClean="0"/>
          </a:p>
          <a:p>
            <a:r>
              <a:rPr lang="en-US" sz="3200" dirty="0" smtClean="0">
                <a:solidFill>
                  <a:srgbClr val="7030A0"/>
                </a:solidFill>
                <a:hlinkClick r:id="rId4"/>
              </a:rPr>
              <a:t>http</a:t>
            </a:r>
            <a:r>
              <a:rPr lang="en-US" sz="3200" dirty="0">
                <a:solidFill>
                  <a:srgbClr val="7030A0"/>
                </a:solidFill>
                <a:hlinkClick r:id="rId4"/>
              </a:rPr>
              <a:t>://www.ftwha.org/</a:t>
            </a:r>
            <a:endParaRPr lang="en-US" sz="3200" dirty="0" smtClean="0">
              <a:solidFill>
                <a:srgbClr val="7030A0"/>
              </a:solidFill>
            </a:endParaRPr>
          </a:p>
          <a:p>
            <a:r>
              <a:rPr lang="en-US" sz="3000" b="1" i="1" dirty="0" smtClean="0">
                <a:solidFill>
                  <a:srgbClr val="7030A0"/>
                </a:solidFill>
              </a:rPr>
              <a:t>staffweb</a:t>
            </a:r>
            <a:r>
              <a:rPr lang="en-US" sz="3000" i="1" dirty="0" smtClean="0">
                <a:solidFill>
                  <a:srgbClr val="7030A0"/>
                </a:solidFill>
              </a:rPr>
              <a:t>.</a:t>
            </a:r>
            <a:r>
              <a:rPr lang="en-US" sz="3000" b="1" i="1" dirty="0" smtClean="0">
                <a:solidFill>
                  <a:srgbClr val="7030A0"/>
                </a:solidFill>
              </a:rPr>
              <a:t>esc12</a:t>
            </a:r>
            <a:r>
              <a:rPr lang="en-US" sz="3000" i="1" dirty="0" smtClean="0">
                <a:solidFill>
                  <a:srgbClr val="7030A0"/>
                </a:solidFill>
              </a:rPr>
              <a:t>.net/</a:t>
            </a:r>
            <a:r>
              <a:rPr lang="en-US" sz="3000" b="1" i="1" dirty="0" smtClean="0">
                <a:solidFill>
                  <a:srgbClr val="7030A0"/>
                </a:solidFill>
              </a:rPr>
              <a:t>homeless</a:t>
            </a:r>
            <a:r>
              <a:rPr lang="en-US" sz="3000" i="1" dirty="0" smtClean="0">
                <a:solidFill>
                  <a:srgbClr val="7030A0"/>
                </a:solidFill>
              </a:rPr>
              <a:t>/</a:t>
            </a:r>
            <a:r>
              <a:rPr lang="en-US" sz="3000" b="1" i="1" dirty="0" err="1" smtClean="0">
                <a:solidFill>
                  <a:srgbClr val="7030A0"/>
                </a:solidFill>
              </a:rPr>
              <a:t>homeless</a:t>
            </a:r>
            <a:r>
              <a:rPr lang="en-US" sz="3000" i="1" dirty="0" err="1" smtClean="0">
                <a:solidFill>
                  <a:srgbClr val="7030A0"/>
                </a:solidFill>
              </a:rPr>
              <a:t>_education_service_home</a:t>
            </a:r>
            <a:r>
              <a:rPr lang="en-US" sz="3000" i="1" dirty="0"/>
              <a:t>...</a:t>
            </a:r>
            <a:r>
              <a:rPr lang="en-US" sz="3000" dirty="0"/>
              <a:t> </a:t>
            </a:r>
          </a:p>
          <a:p>
            <a:pPr marL="0" indent="0">
              <a:buNone/>
            </a:pPr>
            <a:endParaRPr lang="en-US" sz="3200" dirty="0" smtClean="0"/>
          </a:p>
          <a:p>
            <a:endParaRPr lang="en-US" sz="3200" dirty="0"/>
          </a:p>
        </p:txBody>
      </p:sp>
      <p:sp>
        <p:nvSpPr>
          <p:cNvPr id="3" name="Title 2"/>
          <p:cNvSpPr>
            <a:spLocks noGrp="1"/>
          </p:cNvSpPr>
          <p:nvPr>
            <p:ph type="title"/>
          </p:nvPr>
        </p:nvSpPr>
        <p:spPr/>
        <p:txBody>
          <a:bodyPr>
            <a:normAutofit fontScale="90000"/>
          </a:bodyPr>
          <a:lstStyle/>
          <a:p>
            <a:r>
              <a:rPr lang="en-US" dirty="0" smtClean="0"/>
              <a:t>Websites available for more information</a:t>
            </a:r>
            <a:endParaRPr lang="en-US" dirty="0"/>
          </a:p>
        </p:txBody>
      </p:sp>
    </p:spTree>
    <p:extLst>
      <p:ext uri="{BB962C8B-B14F-4D97-AF65-F5344CB8AC3E}">
        <p14:creationId xmlns:p14="http://schemas.microsoft.com/office/powerpoint/2010/main" xmlns="" val="4469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Font typeface="Arial" pitchFamily="34" charset="0"/>
              <a:buChar char="•"/>
            </a:pPr>
            <a:r>
              <a:rPr lang="en-US" dirty="0" smtClean="0"/>
              <a:t>Provide </a:t>
            </a:r>
            <a:r>
              <a:rPr lang="en-US" dirty="0" smtClean="0"/>
              <a:t>training </a:t>
            </a:r>
            <a:r>
              <a:rPr lang="en-US" dirty="0" smtClean="0"/>
              <a:t>and awareness activities on the definition and signs of homeless for school and district staff, including administrators, bus drivers, counselors, nurses, registrars, secretaries, teachers, and truancy officers.</a:t>
            </a:r>
          </a:p>
          <a:p>
            <a:pPr>
              <a:buFont typeface="Arial" pitchFamily="34" charset="0"/>
              <a:buChar char="•"/>
            </a:pPr>
            <a:r>
              <a:rPr lang="en-US" dirty="0"/>
              <a:t>Coordinate with community </a:t>
            </a:r>
            <a:r>
              <a:rPr lang="en-US" dirty="0" smtClean="0"/>
              <a:t>and health services</a:t>
            </a:r>
            <a:endParaRPr lang="en-US" dirty="0"/>
          </a:p>
          <a:p>
            <a:pPr>
              <a:buFont typeface="Arial" pitchFamily="34" charset="0"/>
              <a:buChar char="•"/>
            </a:pPr>
            <a:r>
              <a:rPr lang="en-US" dirty="0" smtClean="0"/>
              <a:t>Provide </a:t>
            </a:r>
            <a:r>
              <a:rPr lang="en-US" dirty="0"/>
              <a:t>outreach materials and </a:t>
            </a:r>
            <a:r>
              <a:rPr lang="en-US" dirty="0" smtClean="0"/>
              <a:t>posters</a:t>
            </a:r>
            <a:endParaRPr lang="en-US" dirty="0"/>
          </a:p>
          <a:p>
            <a:pPr>
              <a:buFont typeface="Arial" pitchFamily="34" charset="0"/>
              <a:buChar char="•"/>
            </a:pPr>
            <a:r>
              <a:rPr lang="en-US" dirty="0" smtClean="0"/>
              <a:t>Educate </a:t>
            </a:r>
            <a:r>
              <a:rPr lang="en-US" dirty="0"/>
              <a:t>school staff about </a:t>
            </a:r>
            <a:r>
              <a:rPr lang="en-US" dirty="0" smtClean="0"/>
              <a:t>“warning signs” </a:t>
            </a:r>
            <a:r>
              <a:rPr lang="en-US" dirty="0"/>
              <a:t>that may </a:t>
            </a:r>
            <a:r>
              <a:rPr lang="en-US" dirty="0" smtClean="0"/>
              <a:t>indicate an </a:t>
            </a:r>
            <a:r>
              <a:rPr lang="en-US" dirty="0"/>
              <a:t>enrolled child or youth may be experiencing homelessness</a:t>
            </a:r>
          </a:p>
          <a:p>
            <a:pPr>
              <a:buFont typeface="Arial" pitchFamily="34" charset="0"/>
              <a:buChar char="•"/>
            </a:pPr>
            <a:r>
              <a:rPr lang="en-US" dirty="0" smtClean="0"/>
              <a:t>Make </a:t>
            </a:r>
            <a:r>
              <a:rPr lang="en-US" dirty="0"/>
              <a:t>special effort to identify preschool children, including siblings of </a:t>
            </a:r>
            <a:r>
              <a:rPr lang="en-US" dirty="0" smtClean="0"/>
              <a:t> </a:t>
            </a:r>
            <a:r>
              <a:rPr lang="en-US" dirty="0"/>
              <a:t>school-aged children</a:t>
            </a:r>
          </a:p>
          <a:p>
            <a:pPr>
              <a:buFont typeface="Arial" pitchFamily="34" charset="0"/>
              <a:buChar char="•"/>
            </a:pPr>
            <a:r>
              <a:rPr lang="en-US" dirty="0" smtClean="0"/>
              <a:t>Develop </a:t>
            </a:r>
            <a:r>
              <a:rPr lang="en-US" dirty="0"/>
              <a:t>relationships with truancy officials or attendance </a:t>
            </a:r>
            <a:r>
              <a:rPr lang="en-US" dirty="0" smtClean="0"/>
              <a:t>secretaries</a:t>
            </a:r>
            <a:endParaRPr lang="en-US" dirty="0"/>
          </a:p>
          <a:p>
            <a:pPr>
              <a:buFont typeface="Arial" pitchFamily="34" charset="0"/>
              <a:buChar char="•"/>
            </a:pPr>
            <a:r>
              <a:rPr lang="en-US" dirty="0" smtClean="0"/>
              <a:t>Use </a:t>
            </a:r>
            <a:r>
              <a:rPr lang="en-US" dirty="0"/>
              <a:t>enrollment and </a:t>
            </a:r>
            <a:r>
              <a:rPr lang="en-US" dirty="0" smtClean="0"/>
              <a:t>withdrawal </a:t>
            </a:r>
            <a:r>
              <a:rPr lang="en-US" dirty="0"/>
              <a:t>forms to inquire about living </a:t>
            </a:r>
            <a:r>
              <a:rPr lang="en-US" dirty="0" smtClean="0"/>
              <a:t>situations</a:t>
            </a:r>
            <a:endParaRPr lang="en-US" dirty="0"/>
          </a:p>
          <a:p>
            <a:pPr>
              <a:buFont typeface="Arial" pitchFamily="34" charset="0"/>
              <a:buChar char="•"/>
            </a:pPr>
            <a:r>
              <a:rPr lang="en-US" dirty="0" smtClean="0"/>
              <a:t>Have </a:t>
            </a:r>
            <a:r>
              <a:rPr lang="en-US" dirty="0"/>
              <a:t>students draw or write about where they </a:t>
            </a:r>
            <a:r>
              <a:rPr lang="en-US" dirty="0" smtClean="0"/>
              <a:t>live</a:t>
            </a:r>
            <a:endParaRPr lang="en-US" dirty="0"/>
          </a:p>
          <a:p>
            <a:pPr>
              <a:buFont typeface="Arial" pitchFamily="34" charset="0"/>
              <a:buChar char="•"/>
            </a:pPr>
            <a:r>
              <a:rPr lang="en-US" dirty="0" smtClean="0"/>
              <a:t>Avoid </a:t>
            </a:r>
            <a:r>
              <a:rPr lang="en-US" dirty="0"/>
              <a:t>using the word </a:t>
            </a:r>
            <a:r>
              <a:rPr lang="en-US" dirty="0" smtClean="0"/>
              <a:t>“homeless” in </a:t>
            </a:r>
            <a:r>
              <a:rPr lang="en-US" dirty="0"/>
              <a:t>initial contacts </a:t>
            </a:r>
            <a:r>
              <a:rPr lang="en-US" dirty="0" smtClean="0"/>
              <a:t>with school personnel, families, and youth</a:t>
            </a:r>
            <a:endParaRPr lang="en-US" dirty="0"/>
          </a:p>
        </p:txBody>
      </p:sp>
      <p:sp>
        <p:nvSpPr>
          <p:cNvPr id="2" name="Title 1"/>
          <p:cNvSpPr>
            <a:spLocks noGrp="1"/>
          </p:cNvSpPr>
          <p:nvPr>
            <p:ph type="title"/>
          </p:nvPr>
        </p:nvSpPr>
        <p:spPr/>
        <p:txBody>
          <a:bodyPr>
            <a:normAutofit/>
          </a:bodyPr>
          <a:lstStyle/>
          <a:p>
            <a:r>
              <a:rPr lang="en-US" dirty="0" smtClean="0"/>
              <a:t>Identifying Strategies in EM-S ISD</a:t>
            </a:r>
            <a:endParaRPr lang="en-US" dirty="0"/>
          </a:p>
        </p:txBody>
      </p:sp>
    </p:spTree>
    <p:extLst>
      <p:ext uri="{BB962C8B-B14F-4D97-AF65-F5344CB8AC3E}">
        <p14:creationId xmlns:p14="http://schemas.microsoft.com/office/powerpoint/2010/main" xmlns="" val="361140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685800"/>
            <a:ext cx="4117089" cy="31700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4000" dirty="0"/>
              <a:t>For many years, </a:t>
            </a:r>
          </a:p>
          <a:p>
            <a:r>
              <a:rPr lang="en-US" sz="4000" dirty="0"/>
              <a:t>our image of a </a:t>
            </a:r>
          </a:p>
          <a:p>
            <a:r>
              <a:rPr lang="en-US" sz="4000" dirty="0"/>
              <a:t>homeless person </a:t>
            </a:r>
          </a:p>
          <a:p>
            <a:r>
              <a:rPr lang="en-US" sz="4000" dirty="0"/>
              <a:t>was that of a </a:t>
            </a:r>
          </a:p>
          <a:p>
            <a:r>
              <a:rPr lang="en-US" sz="4000" dirty="0"/>
              <a:t>single, older man.</a:t>
            </a:r>
          </a:p>
        </p:txBody>
      </p:sp>
      <p:pic>
        <p:nvPicPr>
          <p:cNvPr id="3"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971800"/>
            <a:ext cx="45720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018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334000" y="685800"/>
            <a:ext cx="318766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sz="4800" dirty="0"/>
              <a:t>The</a:t>
            </a:r>
            <a:r>
              <a:rPr lang="en-US" sz="4800" dirty="0">
                <a:latin typeface="Arial Narrow" pitchFamily="80" charset="0"/>
              </a:rPr>
              <a:t> </a:t>
            </a:r>
            <a:r>
              <a:rPr lang="en-US" sz="4800" dirty="0">
                <a:latin typeface="+mj-lt"/>
              </a:rPr>
              <a:t>Reality</a:t>
            </a:r>
            <a:endParaRPr lang="en-US" sz="2400" dirty="0">
              <a:latin typeface="+mj-lt"/>
            </a:endParaRPr>
          </a:p>
        </p:txBody>
      </p:sp>
      <p:pic>
        <p:nvPicPr>
          <p:cNvPr id="3"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71650"/>
            <a:ext cx="6781800" cy="5086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867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429000"/>
          </a:xfrm>
        </p:spPr>
        <p:txBody>
          <a:bodyPr>
            <a:normAutofit/>
          </a:bodyPr>
          <a:lstStyle/>
          <a:p>
            <a:endParaRPr lang="en-US" dirty="0"/>
          </a:p>
          <a:p>
            <a:pPr marL="0" indent="0" algn="ctr">
              <a:buNone/>
            </a:pPr>
            <a:r>
              <a:rPr lang="en-US" sz="3200" dirty="0" smtClean="0"/>
              <a:t>Defines and protects the rights of homeless students to enroll in, attend, and succeed in our public schools</a:t>
            </a:r>
            <a:endParaRPr lang="en-US" sz="3200" dirty="0"/>
          </a:p>
          <a:p>
            <a:endParaRPr lang="en-US" b="1" dirty="0" smtClean="0"/>
          </a:p>
          <a:p>
            <a:pPr marL="0" indent="0">
              <a:buNone/>
            </a:pPr>
            <a:endParaRPr lang="en-US" dirty="0"/>
          </a:p>
        </p:txBody>
      </p:sp>
      <p:sp>
        <p:nvSpPr>
          <p:cNvPr id="3" name="Title 2"/>
          <p:cNvSpPr>
            <a:spLocks noGrp="1"/>
          </p:cNvSpPr>
          <p:nvPr>
            <p:ph type="title"/>
          </p:nvPr>
        </p:nvSpPr>
        <p:spPr>
          <a:xfrm>
            <a:off x="457200" y="609600"/>
            <a:ext cx="8229600" cy="1676400"/>
          </a:xfrm>
        </p:spPr>
        <p:txBody>
          <a:bodyPr>
            <a:normAutofit/>
          </a:bodyPr>
          <a:lstStyle/>
          <a:p>
            <a:pPr algn="ctr"/>
            <a:r>
              <a:rPr lang="en-US" dirty="0" smtClean="0"/>
              <a:t>The McKinney-Vento Homeless Education Assistance Act of 2001</a:t>
            </a:r>
            <a:endParaRPr lang="en-US" dirty="0"/>
          </a:p>
        </p:txBody>
      </p:sp>
    </p:spTree>
    <p:extLst>
      <p:ext uri="{BB962C8B-B14F-4D97-AF65-F5344CB8AC3E}">
        <p14:creationId xmlns:p14="http://schemas.microsoft.com/office/powerpoint/2010/main" xmlns="" val="235186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Who is homeless?</a:t>
            </a:r>
            <a:endParaRPr lang="en-US" dirty="0"/>
          </a:p>
        </p:txBody>
      </p:sp>
      <p:sp>
        <p:nvSpPr>
          <p:cNvPr id="2" name="Content Placeholder 1"/>
          <p:cNvSpPr>
            <a:spLocks noGrp="1"/>
          </p:cNvSpPr>
          <p:nvPr>
            <p:ph idx="4294967295"/>
          </p:nvPr>
        </p:nvSpPr>
        <p:spPr>
          <a:xfrm>
            <a:off x="0" y="1524000"/>
            <a:ext cx="7848600" cy="4572000"/>
          </a:xfrm>
        </p:spPr>
        <p:txBody>
          <a:bodyPr>
            <a:noAutofit/>
          </a:bodyPr>
          <a:lstStyle/>
          <a:p>
            <a:r>
              <a:rPr lang="en-US" sz="2400" i="1" dirty="0"/>
              <a:t>The term “homeless children </a:t>
            </a:r>
            <a:r>
              <a:rPr lang="en-US" sz="2400" i="1" dirty="0" smtClean="0"/>
              <a:t>and youth”</a:t>
            </a:r>
            <a:endParaRPr lang="en-US" sz="2400" i="1" dirty="0"/>
          </a:p>
          <a:p>
            <a:pPr>
              <a:buNone/>
            </a:pPr>
            <a:r>
              <a:rPr lang="en-US" sz="2400" i="1" dirty="0" smtClean="0"/>
              <a:t>according to the U.S. Department of Education:</a:t>
            </a:r>
          </a:p>
          <a:p>
            <a:pPr>
              <a:buNone/>
            </a:pPr>
            <a:r>
              <a:rPr lang="en-US" sz="2400" i="1" dirty="0" smtClean="0"/>
              <a:t> (A</a:t>
            </a:r>
            <a:r>
              <a:rPr lang="en-US" sz="2400" i="1" dirty="0"/>
              <a:t>) means individuals who lack </a:t>
            </a:r>
            <a:r>
              <a:rPr lang="en-US" sz="2400" i="1" dirty="0" smtClean="0"/>
              <a:t>a fixed, regular and adequate nighttime residence…</a:t>
            </a:r>
            <a:endParaRPr lang="en-US" sz="2400" i="1" dirty="0"/>
          </a:p>
          <a:p>
            <a:r>
              <a:rPr lang="en-US" sz="2400" i="1" dirty="0" smtClean="0"/>
              <a:t>(</a:t>
            </a:r>
            <a:r>
              <a:rPr lang="en-US" sz="2400" i="1" dirty="0"/>
              <a:t>B) includes—</a:t>
            </a:r>
          </a:p>
          <a:p>
            <a:pPr>
              <a:buFont typeface="Wingdings" pitchFamily="2" charset="2"/>
              <a:buChar char="Ø"/>
            </a:pPr>
            <a:r>
              <a:rPr lang="en-US" sz="2400" i="1" dirty="0" smtClean="0"/>
              <a:t> children </a:t>
            </a:r>
            <a:r>
              <a:rPr lang="en-US" sz="2400" i="1" dirty="0"/>
              <a:t>and youths who </a:t>
            </a:r>
            <a:r>
              <a:rPr lang="en-US" sz="2400" i="1" dirty="0" smtClean="0"/>
              <a:t>are sharing </a:t>
            </a:r>
            <a:r>
              <a:rPr lang="en-US" sz="2400" i="1" dirty="0"/>
              <a:t>the housing of </a:t>
            </a:r>
            <a:r>
              <a:rPr lang="en-US" sz="2400" i="1" dirty="0" smtClean="0"/>
              <a:t>other persons due to the loss of housing, economic hardship, or a similar reason</a:t>
            </a:r>
          </a:p>
          <a:p>
            <a:pPr>
              <a:buFont typeface="Wingdings" pitchFamily="2" charset="2"/>
              <a:buChar char="Ø"/>
            </a:pPr>
            <a:r>
              <a:rPr lang="en-US" sz="2400" i="1" dirty="0" smtClean="0"/>
              <a:t>motels</a:t>
            </a:r>
            <a:r>
              <a:rPr lang="en-US" sz="2400" i="1" dirty="0"/>
              <a:t>, hotels, trailer </a:t>
            </a:r>
            <a:r>
              <a:rPr lang="en-US" sz="2400" i="1" dirty="0" smtClean="0"/>
              <a:t>parks </a:t>
            </a:r>
            <a:r>
              <a:rPr lang="en-US" sz="2400" i="1" dirty="0"/>
              <a:t>or camping grounds due </a:t>
            </a:r>
            <a:r>
              <a:rPr lang="en-US" sz="2400" i="1" dirty="0" smtClean="0"/>
              <a:t>to </a:t>
            </a:r>
            <a:r>
              <a:rPr lang="en-US" sz="2400" i="1" dirty="0"/>
              <a:t>the lack of alternative </a:t>
            </a:r>
            <a:r>
              <a:rPr lang="en-US" sz="2400" i="1" dirty="0" smtClean="0"/>
              <a:t>accommodations</a:t>
            </a:r>
          </a:p>
          <a:p>
            <a:pPr>
              <a:buFont typeface="Wingdings" pitchFamily="2" charset="2"/>
              <a:buChar char="Ø"/>
            </a:pPr>
            <a:r>
              <a:rPr lang="en-US" sz="2400" i="1" dirty="0"/>
              <a:t>l</a:t>
            </a:r>
            <a:r>
              <a:rPr lang="en-US" sz="2400" i="1" dirty="0" smtClean="0"/>
              <a:t>iving in emergency or transitional </a:t>
            </a:r>
            <a:r>
              <a:rPr lang="en-US" sz="2400" i="1" dirty="0" smtClean="0"/>
              <a:t>shelters or housing</a:t>
            </a:r>
            <a:endParaRPr lang="en-US" sz="2400" i="1" dirty="0" smtClean="0"/>
          </a:p>
          <a:p>
            <a:endParaRPr lang="en-US" sz="2400" i="1" dirty="0"/>
          </a:p>
          <a:p>
            <a:endParaRPr lang="en-US" sz="2400" i="1" dirty="0"/>
          </a:p>
          <a:p>
            <a:endParaRPr lang="en-US" sz="2400" i="1" dirty="0"/>
          </a:p>
          <a:p>
            <a:endParaRPr lang="en-US" sz="2400" i="1" dirty="0"/>
          </a:p>
          <a:p>
            <a:endParaRPr lang="en-US" sz="2400" i="1" dirty="0"/>
          </a:p>
        </p:txBody>
      </p:sp>
    </p:spTree>
    <p:extLst>
      <p:ext uri="{BB962C8B-B14F-4D97-AF65-F5344CB8AC3E}">
        <p14:creationId xmlns:p14="http://schemas.microsoft.com/office/powerpoint/2010/main" xmlns="" val="4012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Homeless? (Continued)</a:t>
            </a:r>
            <a:endParaRPr lang="en-US" dirty="0"/>
          </a:p>
        </p:txBody>
      </p:sp>
      <p:sp>
        <p:nvSpPr>
          <p:cNvPr id="3" name="Rectangle 2"/>
          <p:cNvSpPr/>
          <p:nvPr/>
        </p:nvSpPr>
        <p:spPr>
          <a:xfrm>
            <a:off x="304800" y="1600201"/>
            <a:ext cx="8534400" cy="5509200"/>
          </a:xfrm>
          <a:prstGeom prst="rect">
            <a:avLst/>
          </a:prstGeom>
        </p:spPr>
        <p:txBody>
          <a:bodyPr wrap="square">
            <a:spAutoFit/>
          </a:bodyPr>
          <a:lstStyle/>
          <a:p>
            <a:pPr>
              <a:buFont typeface="Wingdings" pitchFamily="2" charset="2"/>
              <a:buChar char="Ø"/>
            </a:pPr>
            <a:r>
              <a:rPr lang="en-US" sz="3200" i="1" dirty="0" smtClean="0"/>
              <a:t>abandoned in hospitals</a:t>
            </a:r>
          </a:p>
          <a:p>
            <a:pPr>
              <a:buFont typeface="Wingdings" pitchFamily="2" charset="2"/>
              <a:buChar char="Ø"/>
            </a:pPr>
            <a:r>
              <a:rPr lang="en-US" sz="3200" i="1" dirty="0" smtClean="0"/>
              <a:t>awaiting foster care </a:t>
            </a:r>
            <a:r>
              <a:rPr lang="en-US" sz="3200" i="1" dirty="0" smtClean="0"/>
              <a:t>placement</a:t>
            </a:r>
          </a:p>
          <a:p>
            <a:pPr>
              <a:buFont typeface="Wingdings" pitchFamily="2" charset="2"/>
              <a:buChar char="Ø"/>
            </a:pPr>
            <a:r>
              <a:rPr lang="en-US" sz="3200" i="1" dirty="0" smtClean="0"/>
              <a:t>Migratory children staying in housing nor fit for habitation</a:t>
            </a:r>
          </a:p>
          <a:p>
            <a:pPr>
              <a:buFont typeface="Wingdings" pitchFamily="2" charset="2"/>
              <a:buChar char="Ø"/>
            </a:pPr>
            <a:r>
              <a:rPr lang="en-US" sz="3200" i="1" dirty="0" smtClean="0"/>
              <a:t>Children/youth living on the street</a:t>
            </a:r>
          </a:p>
          <a:p>
            <a:pPr>
              <a:buFont typeface="Wingdings" pitchFamily="2" charset="2"/>
              <a:buChar char="Ø"/>
            </a:pPr>
            <a:r>
              <a:rPr lang="en-US" sz="3200" i="1" dirty="0" smtClean="0"/>
              <a:t>Doubled up with family or friend due to economic conditions</a:t>
            </a:r>
          </a:p>
          <a:p>
            <a:pPr>
              <a:buFont typeface="Wingdings" pitchFamily="2" charset="2"/>
              <a:buChar char="Ø"/>
            </a:pPr>
            <a:r>
              <a:rPr lang="en-US" sz="3200" i="1" dirty="0" smtClean="0"/>
              <a:t>Living in motels and hotels for lack of other suitable housing</a:t>
            </a:r>
          </a:p>
          <a:p>
            <a:pPr>
              <a:buFont typeface="Wingdings" pitchFamily="2" charset="2"/>
              <a:buChar char="Ø"/>
            </a:pPr>
            <a:r>
              <a:rPr lang="en-US" sz="3200" i="1" dirty="0" smtClean="0"/>
              <a:t>Runaway and “Throwaway” children/youth</a:t>
            </a:r>
          </a:p>
          <a:p>
            <a:pPr>
              <a:buFont typeface="Wingdings" pitchFamily="2" charset="2"/>
              <a:buChar char="Ø"/>
            </a:pPr>
            <a:endParaRPr lang="en-US" sz="32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Who is Homeless? (continued)</a:t>
            </a:r>
            <a:endParaRPr lang="en-US" dirty="0"/>
          </a:p>
        </p:txBody>
      </p:sp>
      <p:sp>
        <p:nvSpPr>
          <p:cNvPr id="5" name="Rectangle 4"/>
          <p:cNvSpPr/>
          <p:nvPr/>
        </p:nvSpPr>
        <p:spPr>
          <a:xfrm>
            <a:off x="228600" y="1447800"/>
            <a:ext cx="8534400" cy="5509200"/>
          </a:xfrm>
          <a:prstGeom prst="rect">
            <a:avLst/>
          </a:prstGeom>
        </p:spPr>
        <p:txBody>
          <a:bodyPr wrap="square">
            <a:spAutoFit/>
          </a:bodyPr>
          <a:lstStyle/>
          <a:p>
            <a:pPr marL="342900" indent="-342900">
              <a:buFont typeface="Wingdings" pitchFamily="2" charset="2"/>
              <a:buChar char="Ø"/>
            </a:pPr>
            <a:r>
              <a:rPr lang="en-US" sz="3200" i="1" dirty="0"/>
              <a:t>children and youths who </a:t>
            </a:r>
            <a:r>
              <a:rPr lang="en-US" sz="3200" i="1" dirty="0" smtClean="0"/>
              <a:t>have a primary nighttime residence that is a public or private place not designed for or ordinarily used as a regular sleeping accommodation for human beings…</a:t>
            </a:r>
            <a:endParaRPr lang="en-US" sz="3200" i="1" dirty="0"/>
          </a:p>
          <a:p>
            <a:pPr marL="342900" indent="-342900">
              <a:buFont typeface="Wingdings" pitchFamily="2" charset="2"/>
              <a:buChar char="Ø"/>
            </a:pPr>
            <a:r>
              <a:rPr lang="en-US" sz="3200" i="1" dirty="0" smtClean="0"/>
              <a:t> </a:t>
            </a:r>
            <a:r>
              <a:rPr lang="en-US" sz="3200" i="1" dirty="0"/>
              <a:t>children and youths who </a:t>
            </a:r>
            <a:r>
              <a:rPr lang="en-US" sz="3200" i="1" dirty="0" smtClean="0"/>
              <a:t>are living </a:t>
            </a:r>
            <a:r>
              <a:rPr lang="en-US" sz="3200" i="1" dirty="0"/>
              <a:t>in cars, parks, </a:t>
            </a:r>
            <a:r>
              <a:rPr lang="en-US" sz="3200" i="1" dirty="0" smtClean="0"/>
              <a:t>public spaces</a:t>
            </a:r>
            <a:r>
              <a:rPr lang="en-US" sz="3200" i="1" dirty="0"/>
              <a:t>, abandoned </a:t>
            </a:r>
            <a:r>
              <a:rPr lang="en-US" sz="3200" i="1" dirty="0" smtClean="0"/>
              <a:t>buildings, substandard </a:t>
            </a:r>
            <a:r>
              <a:rPr lang="en-US" sz="3200" i="1" dirty="0"/>
              <a:t>housing, bus </a:t>
            </a:r>
            <a:r>
              <a:rPr lang="en-US" sz="3200" i="1" dirty="0" smtClean="0"/>
              <a:t>or train </a:t>
            </a:r>
            <a:r>
              <a:rPr lang="en-US" sz="3200" i="1" dirty="0"/>
              <a:t>stations, or similar </a:t>
            </a:r>
            <a:r>
              <a:rPr lang="en-US" sz="3200" i="1" dirty="0" smtClean="0"/>
              <a:t>settings</a:t>
            </a:r>
          </a:p>
          <a:p>
            <a:pPr marL="342900" indent="-342900">
              <a:buFont typeface="Wingdings" pitchFamily="2" charset="2"/>
              <a:buChar char="Ø"/>
            </a:pPr>
            <a:r>
              <a:rPr lang="en-US" sz="3200" i="1" dirty="0" smtClean="0"/>
              <a:t>Unaccompanied youth</a:t>
            </a:r>
          </a:p>
          <a:p>
            <a:pPr marL="342900" indent="-342900">
              <a:buFont typeface="Wingdings" pitchFamily="2" charset="2"/>
              <a:buChar char="Ø"/>
            </a:pPr>
            <a:endParaRPr lang="en-US" sz="3200" dirty="0"/>
          </a:p>
        </p:txBody>
      </p:sp>
    </p:spTree>
    <p:extLst>
      <p:ext uri="{BB962C8B-B14F-4D97-AF65-F5344CB8AC3E}">
        <p14:creationId xmlns:p14="http://schemas.microsoft.com/office/powerpoint/2010/main" xmlns="" val="15141835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445</TotalTime>
  <Words>1813</Words>
  <Application>Microsoft Office PowerPoint</Application>
  <PresentationFormat>On-screen Show (4:3)</PresentationFormat>
  <Paragraphs>146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Student Residency  Plan for Homeless Children  and Youth</vt:lpstr>
      <vt:lpstr>Homeless children &amp; youth have the right to a free, appropriate public education. </vt:lpstr>
      <vt:lpstr>Identifying Strategies in EM-S ISD</vt:lpstr>
      <vt:lpstr>Slide 4</vt:lpstr>
      <vt:lpstr>Slide 5</vt:lpstr>
      <vt:lpstr>The McKinney-Vento Homeless Education Assistance Act of 2001</vt:lpstr>
      <vt:lpstr>Who is homeless?</vt:lpstr>
      <vt:lpstr>Who is Homeless? (Continued)</vt:lpstr>
      <vt:lpstr>Who is Homeless? (continued)</vt:lpstr>
      <vt:lpstr>Provisions under the McKinney-Vento Assistance Act</vt:lpstr>
      <vt:lpstr>Slide 11</vt:lpstr>
      <vt:lpstr>Slide 12</vt:lpstr>
      <vt:lpstr>Responsibilities of the Campus</vt:lpstr>
      <vt:lpstr>Immediate Enrollment</vt:lpstr>
      <vt:lpstr>Barriers Students Encounter to Enroll</vt:lpstr>
      <vt:lpstr>School Selection</vt:lpstr>
      <vt:lpstr>Transportation</vt:lpstr>
      <vt:lpstr>    Transportation (Continued) </vt:lpstr>
      <vt:lpstr>Access to Services</vt:lpstr>
      <vt:lpstr>At school services that are offered</vt:lpstr>
      <vt:lpstr>McKinney-Vento 2001 –  Title I and Homelessness</vt:lpstr>
      <vt:lpstr>McKinney-Vento 2001 –  Title I and Homelessness</vt:lpstr>
      <vt:lpstr>McKinney-Vento 2001 –  Title I, Part A and Homelessness</vt:lpstr>
      <vt:lpstr>The Texas Education Code</vt:lpstr>
      <vt:lpstr>TEC, Chapter 25,  Enrollment and Attendance</vt:lpstr>
      <vt:lpstr>What are your rights?</vt:lpstr>
      <vt:lpstr>Slide 27</vt:lpstr>
      <vt:lpstr>Coordinating and Supplementing Homeless Education Programs</vt:lpstr>
      <vt:lpstr>Websites available for more information</vt:lpstr>
    </vt:vector>
  </TitlesOfParts>
  <Company>EMSISD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Residency Meeting</dc:title>
  <dc:creator>scantrell</dc:creator>
  <cp:lastModifiedBy>EMSISD</cp:lastModifiedBy>
  <cp:revision>48</cp:revision>
  <dcterms:created xsi:type="dcterms:W3CDTF">2011-08-05T12:55:41Z</dcterms:created>
  <dcterms:modified xsi:type="dcterms:W3CDTF">2011-11-14T16:58:47Z</dcterms:modified>
</cp:coreProperties>
</file>